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3" r:id="rId3"/>
    <p:sldId id="309" r:id="rId4"/>
    <p:sldId id="331" r:id="rId5"/>
    <p:sldId id="332" r:id="rId6"/>
    <p:sldId id="257" r:id="rId7"/>
    <p:sldId id="330" r:id="rId8"/>
    <p:sldId id="304" r:id="rId9"/>
    <p:sldId id="308" r:id="rId10"/>
    <p:sldId id="297" r:id="rId11"/>
    <p:sldId id="267" r:id="rId12"/>
    <p:sldId id="299" r:id="rId13"/>
    <p:sldId id="305" r:id="rId14"/>
    <p:sldId id="307" r:id="rId15"/>
    <p:sldId id="306" r:id="rId16"/>
    <p:sldId id="310" r:id="rId17"/>
    <p:sldId id="311" r:id="rId18"/>
    <p:sldId id="313" r:id="rId19"/>
    <p:sldId id="302" r:id="rId20"/>
    <p:sldId id="301" r:id="rId21"/>
    <p:sldId id="303" r:id="rId22"/>
    <p:sldId id="312" r:id="rId23"/>
    <p:sldId id="314" r:id="rId24"/>
    <p:sldId id="315" r:id="rId25"/>
    <p:sldId id="316" r:id="rId26"/>
    <p:sldId id="317" r:id="rId27"/>
    <p:sldId id="31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9" r:id="rId38"/>
    <p:sldId id="280" r:id="rId39"/>
    <p:sldId id="281" r:id="rId40"/>
    <p:sldId id="282" r:id="rId41"/>
    <p:sldId id="283" r:id="rId42"/>
    <p:sldId id="320" r:id="rId43"/>
    <p:sldId id="321" r:id="rId44"/>
    <p:sldId id="322" r:id="rId45"/>
    <p:sldId id="323" r:id="rId46"/>
    <p:sldId id="324" r:id="rId47"/>
    <p:sldId id="285" r:id="rId48"/>
    <p:sldId id="286" r:id="rId49"/>
    <p:sldId id="287" r:id="rId50"/>
    <p:sldId id="293" r:id="rId51"/>
    <p:sldId id="292" r:id="rId52"/>
    <p:sldId id="294" r:id="rId53"/>
    <p:sldId id="295" r:id="rId54"/>
    <p:sldId id="326" r:id="rId55"/>
    <p:sldId id="327" r:id="rId56"/>
    <p:sldId id="325" r:id="rId57"/>
    <p:sldId id="328" r:id="rId58"/>
    <p:sldId id="329" r:id="rId59"/>
    <p:sldId id="288" r:id="rId60"/>
    <p:sldId id="289" r:id="rId61"/>
    <p:sldId id="290" r:id="rId62"/>
    <p:sldId id="291" r:id="rId63"/>
    <p:sldId id="296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536" autoAdjust="0"/>
  </p:normalViewPr>
  <p:slideViewPr>
    <p:cSldViewPr>
      <p:cViewPr>
        <p:scale>
          <a:sx n="100" d="100"/>
          <a:sy n="100" d="100"/>
        </p:scale>
        <p:origin x="-30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wmf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hyperlink" Target="//upload.wikimedia.org/wikipedia/commons/c/c4/SchemaPiezo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0.wmf"/><Relationship Id="rId4" Type="http://schemas.openxmlformats.org/officeDocument/2006/relationships/oleObject" Target="../embeddings/oleObject1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7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4.png"/><Relationship Id="rId5" Type="http://schemas.openxmlformats.org/officeDocument/2006/relationships/image" Target="../media/image92.wmf"/><Relationship Id="rId4" Type="http://schemas.openxmlformats.org/officeDocument/2006/relationships/oleObject" Target="../embeddings/oleObject2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276600"/>
            <a:ext cx="6400800" cy="8382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Yiyan</a:t>
            </a:r>
            <a:r>
              <a:rPr lang="en-US" dirty="0" smtClean="0">
                <a:solidFill>
                  <a:schemeClr val="bg1"/>
                </a:solidFill>
              </a:rPr>
              <a:t> Li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8382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bg1"/>
                </a:solidFill>
              </a:rPr>
              <a:t>Sensors </a:t>
            </a:r>
            <a:r>
              <a:rPr lang="en-US" sz="3600" dirty="0" smtClean="0">
                <a:solidFill>
                  <a:schemeClr val="bg1"/>
                </a:solidFill>
              </a:rPr>
              <a:t>and Systems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3800" y="1905000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Healthcare)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51" y="1371600"/>
            <a:ext cx="6934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9157" y="5398194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Input Data from the </a:t>
            </a:r>
            <a:r>
              <a:rPr lang="en-US" dirty="0" err="1" smtClean="0">
                <a:solidFill>
                  <a:schemeClr val="bg1"/>
                </a:solidFill>
              </a:rPr>
              <a:t>Triaxial</a:t>
            </a:r>
            <a:r>
              <a:rPr lang="en-US" dirty="0" smtClean="0">
                <a:solidFill>
                  <a:schemeClr val="bg1"/>
                </a:solidFill>
              </a:rPr>
              <a:t> Accelerometer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61655" y="228600"/>
            <a:ext cx="5863902" cy="668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Fall Detection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953000" cy="306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5905500"/>
            <a:ext cx="23812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76800"/>
            <a:ext cx="3048000" cy="161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275" y="4158139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Simplified Accelerometer Functional Diagram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05000"/>
            <a:ext cx="2004596" cy="200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50523" y="4062807"/>
            <a:ext cx="339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The Accelerometer (MMA1260Q)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0" y="38100"/>
            <a:ext cx="5863902" cy="668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Fall Detection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9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80" y="1981200"/>
            <a:ext cx="8201437" cy="348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62199" y="5715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3-axis accelerometer building block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5074" y="992743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 Example of Fall Detection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76674" y="1371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1, Sensor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38100"/>
            <a:ext cx="5863902" cy="668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Fall Detection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14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75690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8400" y="6096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Digital Signal Controller Building Block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5502" y="600075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2, MCU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38100"/>
            <a:ext cx="5863902" cy="668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Fall Detection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6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315200" cy="499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0" y="6172200"/>
            <a:ext cx="421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MC13192 (RF </a:t>
            </a:r>
            <a:r>
              <a:rPr lang="en-US" dirty="0" err="1" smtClean="0">
                <a:solidFill>
                  <a:schemeClr val="bg1"/>
                </a:solidFill>
              </a:rPr>
              <a:t>Tranceiver</a:t>
            </a:r>
            <a:r>
              <a:rPr lang="en-US" dirty="0" smtClean="0">
                <a:solidFill>
                  <a:schemeClr val="bg1"/>
                </a:solidFill>
              </a:rPr>
              <a:t>) Building Block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639723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3, RF </a:t>
            </a:r>
            <a:r>
              <a:rPr lang="en-US" dirty="0" err="1" smtClean="0">
                <a:solidFill>
                  <a:schemeClr val="bg1"/>
                </a:solidFill>
              </a:rPr>
              <a:t>Tranceiver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38100"/>
            <a:ext cx="5863902" cy="668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Fall Detection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27697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5943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RS-232 Circuit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3700" y="1175266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4, Serial Port </a:t>
            </a:r>
            <a:r>
              <a:rPr lang="en-US" dirty="0" err="1" smtClean="0">
                <a:solidFill>
                  <a:schemeClr val="bg1"/>
                </a:solidFill>
              </a:rPr>
              <a:t>Tranceiver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38100"/>
            <a:ext cx="5863902" cy="668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Fall Detection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5, Power Supply and Peripherals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752600"/>
            <a:ext cx="57531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3581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Power Supply Circuit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304925"/>
            <a:ext cx="13906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1414046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Tantalum capacitor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610350" y="1743074"/>
            <a:ext cx="304800" cy="390525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1524000" y="38100"/>
            <a:ext cx="5863902" cy="668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Fall Detection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9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57313"/>
            <a:ext cx="50863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62275" y="3031123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Power Supply Filters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33799"/>
            <a:ext cx="40862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62275" y="53340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EEPROM Memory Circuit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8382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Ferrite Bead: used to reduce noise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38100"/>
            <a:ext cx="5863902" cy="668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Fall Detection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867400"/>
            <a:ext cx="4800600" cy="61709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Buzzer, Push Buttons, and LEDs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48106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0" y="38100"/>
            <a:ext cx="5863902" cy="668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Fall Detection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495800"/>
            <a:ext cx="71056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8350" y="67568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SPI (Serial Peripheral Interface) Bus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176508"/>
            <a:ext cx="5529263" cy="328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0" y="38100"/>
            <a:ext cx="5863902" cy="668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Fall Detection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38487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General Types of Sensors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219200"/>
            <a:ext cx="541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1, Resistor Sensors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2, Capacitor Sensors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3, Inductor Sensors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4, Potential Transformer Sensors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5, Eddy Current Sensors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6, Piezoelectric Transducers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7, Photoelectric Sensors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8, Thermoelectric Sensors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9, Thermocouple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10, Fiber Optic Sensor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11, Gas Sensors, Chemical Sensors, Biological Sensors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12, Accelerometers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7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752475"/>
            <a:ext cx="475977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10"/>
          <a:stretch/>
        </p:blipFill>
        <p:spPr bwMode="auto">
          <a:xfrm>
            <a:off x="2587690" y="5029200"/>
            <a:ext cx="6400800" cy="16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09700"/>
            <a:ext cx="31623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0" y="38100"/>
            <a:ext cx="7239000" cy="668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Fall </a:t>
            </a:r>
            <a:r>
              <a:rPr lang="en-US" sz="2400" dirty="0">
                <a:solidFill>
                  <a:schemeClr val="bg1"/>
                </a:solidFill>
              </a:rPr>
              <a:t>Detection (Timing </a:t>
            </a:r>
            <a:r>
              <a:rPr lang="en-US" sz="2400" dirty="0" smtClean="0">
                <a:solidFill>
                  <a:schemeClr val="bg1"/>
                </a:solidFill>
              </a:rPr>
              <a:t>Sequence of SPI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8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228725"/>
            <a:ext cx="43815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0" y="38100"/>
            <a:ext cx="5863902" cy="668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Fall Detection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RS-232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627697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0" y="38100"/>
            <a:ext cx="5863902" cy="668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Fall Detection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914400"/>
            <a:ext cx="6712857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0" y="38100"/>
            <a:ext cx="5863902" cy="668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Fall Detection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3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" y="1905000"/>
            <a:ext cx="90582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0" y="38100"/>
            <a:ext cx="5863902" cy="668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Fall Detection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5486400" cy="562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0" y="38100"/>
            <a:ext cx="5863902" cy="668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Fall Detection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836613"/>
            <a:ext cx="4038600" cy="534987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Baud Rate Creator (sending)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6343650" cy="272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4191000"/>
            <a:ext cx="6391276" cy="260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91326" y="4664420"/>
            <a:ext cx="2352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1, data sent to TXREG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2, Set TXIF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3, If TXIE enable, interrupt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4, Send data with the provided baud rate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38100"/>
            <a:ext cx="5863902" cy="668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Fall Detection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1828800"/>
            <a:ext cx="76104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6248400" cy="8683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Baud Rate Creator (Receiving)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6019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1, When RSR is full, data is transferred to RCREG automatically, and RCIF is set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2, We need to clear RCIF in C, means RCIF=0, for the next set.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38100"/>
            <a:ext cx="5863902" cy="668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Fall Detection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4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477000" cy="8683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Touch Screen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17"/>
          <p:cNvSpPr txBox="1">
            <a:spLocks noChangeArrowheads="1"/>
          </p:cNvSpPr>
          <p:nvPr/>
        </p:nvSpPr>
        <p:spPr>
          <a:xfrm>
            <a:off x="457200" y="1600201"/>
            <a:ext cx="76200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>
                <a:solidFill>
                  <a:schemeClr val="bg1"/>
                </a:solidFill>
              </a:rPr>
              <a:t>Resistive touchscreen</a:t>
            </a:r>
          </a:p>
          <a:p>
            <a:r>
              <a:rPr lang="en-US" altLang="zh-CN" sz="2000" dirty="0" smtClean="0">
                <a:solidFill>
                  <a:schemeClr val="bg1"/>
                </a:solidFill>
              </a:rPr>
              <a:t>Capacitive touchscreen</a:t>
            </a:r>
          </a:p>
          <a:p>
            <a:r>
              <a:rPr lang="en-US" altLang="zh-CN" sz="2000" dirty="0" smtClean="0">
                <a:solidFill>
                  <a:schemeClr val="bg1"/>
                </a:solidFill>
              </a:rPr>
              <a:t>Infrared  touchscreen</a:t>
            </a:r>
          </a:p>
          <a:p>
            <a:r>
              <a:rPr lang="en-US" altLang="zh-CN" sz="2000" dirty="0" smtClean="0">
                <a:solidFill>
                  <a:schemeClr val="bg1"/>
                </a:solidFill>
              </a:rPr>
              <a:t>Surface acoustic wave (SAW) touchscreen</a:t>
            </a:r>
          </a:p>
          <a:p>
            <a:r>
              <a:rPr lang="en-US" altLang="zh-CN" sz="2000" dirty="0" smtClean="0">
                <a:solidFill>
                  <a:schemeClr val="bg1"/>
                </a:solidFill>
              </a:rPr>
              <a:t>Strain gauge touchscreen</a:t>
            </a:r>
          </a:p>
          <a:p>
            <a:r>
              <a:rPr lang="en-US" altLang="zh-CN" sz="2000" dirty="0" smtClean="0">
                <a:solidFill>
                  <a:schemeClr val="bg1"/>
                </a:solidFill>
              </a:rPr>
              <a:t>Optical imaging touchscreen</a:t>
            </a:r>
          </a:p>
          <a:p>
            <a:r>
              <a:rPr lang="en-US" altLang="zh-CN" sz="2000" dirty="0" smtClean="0">
                <a:solidFill>
                  <a:schemeClr val="bg1"/>
                </a:solidFill>
              </a:rPr>
              <a:t>Dispersive signal technology touchscreen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7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3810000" cy="639762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Resistive touchscreen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81000" y="2057400"/>
            <a:ext cx="38100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 smtClean="0">
                <a:solidFill>
                  <a:schemeClr val="bg1"/>
                </a:solidFill>
              </a:rPr>
              <a:t>Structure: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 sz="1600" dirty="0" smtClean="0">
                <a:solidFill>
                  <a:schemeClr val="bg1"/>
                </a:solidFill>
              </a:rPr>
              <a:t>	Resistive touch screens consist of a glass or acrylic panel that is coated with electrically conductive and resistive layers made with indium tin oxide (ITO</a:t>
            </a:r>
            <a:r>
              <a:rPr lang="en-US" altLang="zh-CN" sz="1600" dirty="0" smtClean="0">
                <a:solidFill>
                  <a:schemeClr val="bg1"/>
                </a:solidFill>
              </a:rPr>
              <a:t>). The </a:t>
            </a:r>
            <a:r>
              <a:rPr lang="en-US" altLang="zh-CN" sz="1600" dirty="0" smtClean="0">
                <a:solidFill>
                  <a:schemeClr val="bg1"/>
                </a:solidFill>
              </a:rPr>
              <a:t>thin layers are separated by invisible spacers.</a:t>
            </a:r>
          </a:p>
          <a:p>
            <a:endParaRPr lang="en-US" altLang="zh-CN" sz="1600" dirty="0">
              <a:solidFill>
                <a:schemeClr val="bg1"/>
              </a:solidFill>
            </a:endParaRPr>
          </a:p>
        </p:txBody>
      </p:sp>
      <p:pic>
        <p:nvPicPr>
          <p:cNvPr id="5" name="Picture 6" descr="resistive-how-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057400"/>
            <a:ext cx="4343400" cy="46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66800" y="76200"/>
            <a:ext cx="64770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Touch Screen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2776359" cy="24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02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334000" cy="7921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Index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62125" y="1447800"/>
            <a:ext cx="57150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1, Accelerate Sensors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2, Touch Screen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3, Resistive Sensors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4, Pressure Sensors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5, Photoelectric Sensors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6, Thermal Sensors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 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0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0"/>
            <a:ext cx="6172200" cy="846952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4-wire resistive touchscreen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56" y="1447800"/>
            <a:ext cx="1393617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b="9480"/>
          <a:stretch>
            <a:fillRect/>
          </a:stretch>
        </p:blipFill>
        <p:spPr bwMode="auto">
          <a:xfrm>
            <a:off x="257174" y="3429000"/>
            <a:ext cx="2971800" cy="134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28800"/>
            <a:ext cx="2543175" cy="239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25146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45981"/>
            <a:ext cx="22098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66800" y="76200"/>
            <a:ext cx="64770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Touch Screen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4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447800"/>
            <a:ext cx="69913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66800" y="76200"/>
            <a:ext cx="64770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Touch Screen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5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05" y="1295400"/>
            <a:ext cx="5715000" cy="6397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Capacitive touchscreen (projected)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4" descr="procap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67050"/>
            <a:ext cx="28575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rocap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705" y="1981200"/>
            <a:ext cx="2857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3657600"/>
            <a:ext cx="435451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66800" y="76200"/>
            <a:ext cx="64770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Touch Screen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apacitive-how-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9"/>
          <a:stretch>
            <a:fillRect/>
          </a:stretch>
        </p:blipFill>
        <p:spPr bwMode="auto">
          <a:xfrm>
            <a:off x="647700" y="2073275"/>
            <a:ext cx="3343275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341px-TouchScreen_capacitive_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2216" r="3812"/>
          <a:stretch>
            <a:fillRect/>
          </a:stretch>
        </p:blipFill>
        <p:spPr bwMode="auto">
          <a:xfrm>
            <a:off x="4648200" y="1676400"/>
            <a:ext cx="30480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19337" y="1219200"/>
            <a:ext cx="4572000" cy="7159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Capacitive touchscreen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00" y="76200"/>
            <a:ext cx="64770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Touch Screen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1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7275" y="1371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Iphone</a:t>
            </a:r>
            <a:r>
              <a:rPr lang="en-US" dirty="0" smtClean="0">
                <a:solidFill>
                  <a:schemeClr val="bg1"/>
                </a:solidFill>
              </a:rPr>
              <a:t> Touch Screen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4194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52512"/>
            <a:ext cx="381952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6800" y="76200"/>
            <a:ext cx="64770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Touch Screen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7338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3334931" cy="542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66800" y="76200"/>
            <a:ext cx="64770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Touch Screen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838200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Capacitive: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Available for </a:t>
            </a:r>
            <a:r>
              <a:rPr lang="en-US" dirty="0" err="1" smtClean="0">
                <a:solidFill>
                  <a:schemeClr val="bg1"/>
                </a:solidFill>
              </a:rPr>
              <a:t>multitouch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Not  pressure sensitive, only available with fingers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less accurate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6997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Resistive: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pressure sensitive, available with fingers, pens, and so on.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More accurate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Hard to support </a:t>
            </a:r>
            <a:r>
              <a:rPr lang="en-US" dirty="0" err="1" smtClean="0">
                <a:solidFill>
                  <a:schemeClr val="bg1"/>
                </a:solidFill>
              </a:rPr>
              <a:t>multitouch</a:t>
            </a:r>
            <a:r>
              <a:rPr lang="en-US" dirty="0" smtClean="0">
                <a:solidFill>
                  <a:schemeClr val="bg1"/>
                </a:solidFill>
              </a:rPr>
              <a:t>, such as zoom in and zoom out in your </a:t>
            </a:r>
            <a:r>
              <a:rPr lang="en-US" dirty="0" err="1" smtClean="0">
                <a:solidFill>
                  <a:schemeClr val="bg1"/>
                </a:solidFill>
              </a:rPr>
              <a:t>iphone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err="1" smtClean="0">
                <a:solidFill>
                  <a:schemeClr val="bg1"/>
                </a:solidFill>
              </a:rPr>
              <a:t>ipad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7250" y="2932926"/>
            <a:ext cx="219335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Resistive+Capacitive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Galaxy Note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7-inch HTC Flyer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395662"/>
            <a:ext cx="3901467" cy="312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4648200"/>
            <a:ext cx="252946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66800" y="76200"/>
            <a:ext cx="64770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Touch Screen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1" y="304800"/>
            <a:ext cx="5562597" cy="76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Resistive Sensors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0"/>
            <a:ext cx="13716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5854"/>
            <a:ext cx="5929315" cy="86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762000"/>
            <a:ext cx="8382000" cy="439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00200" y="5181600"/>
            <a:ext cx="5486400" cy="4572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Potentiametric</a:t>
            </a:r>
            <a:r>
              <a:rPr lang="en-US" sz="2000" dirty="0" smtClean="0">
                <a:solidFill>
                  <a:schemeClr val="bg1"/>
                </a:solidFill>
              </a:rPr>
              <a:t> Sensors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57150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Other R-resistors: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1, Thermistors (temperature-sensitive) are semiconductor type devices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2, Light-dependent resistors, or </a:t>
            </a:r>
            <a:r>
              <a:rPr lang="en-US" dirty="0" err="1" smtClean="0">
                <a:solidFill>
                  <a:schemeClr val="bg1"/>
                </a:solidFill>
              </a:rPr>
              <a:t>photoresistors</a:t>
            </a:r>
            <a:r>
              <a:rPr lang="en-US" dirty="0" smtClean="0">
                <a:solidFill>
                  <a:schemeClr val="bg1"/>
                </a:solidFill>
              </a:rPr>
              <a:t>, react to light.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14501" y="0"/>
            <a:ext cx="5562597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chemeClr val="bg1"/>
                </a:solidFill>
              </a:rPr>
              <a:t>Resistive Sensors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5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847725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solidFill>
                  <a:schemeClr val="bg1"/>
                </a:solidFill>
              </a:rPr>
              <a:t>Piezoresistive</a:t>
            </a:r>
            <a:r>
              <a:rPr lang="en-US" sz="1800" dirty="0" smtClean="0">
                <a:solidFill>
                  <a:schemeClr val="bg1"/>
                </a:solidFill>
              </a:rPr>
              <a:t> Effect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981200"/>
            <a:ext cx="6705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41910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Lord Kelvin provided such an insight in 1856 when he showed that the</a:t>
            </a:r>
          </a:p>
          <a:p>
            <a:r>
              <a:rPr lang="en-US" dirty="0">
                <a:solidFill>
                  <a:schemeClr val="bg1"/>
                </a:solidFill>
              </a:rPr>
              <a:t>resistance of copper and iron wire change when the wires are subjected to</a:t>
            </a:r>
          </a:p>
          <a:p>
            <a:r>
              <a:rPr lang="en-US" dirty="0">
                <a:solidFill>
                  <a:schemeClr val="bg1"/>
                </a:solidFill>
              </a:rPr>
              <a:t>mechanical </a:t>
            </a:r>
            <a:r>
              <a:rPr lang="en-US" dirty="0" smtClean="0">
                <a:solidFill>
                  <a:schemeClr val="bg1"/>
                </a:solidFill>
              </a:rPr>
              <a:t>strain.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W. Thomson (Lord Kelvin). The electro-dynamic qualities of metals. Phil.</a:t>
            </a:r>
          </a:p>
          <a:p>
            <a:r>
              <a:rPr lang="en-US" dirty="0">
                <a:solidFill>
                  <a:schemeClr val="bg1"/>
                </a:solidFill>
              </a:rPr>
              <a:t>Trans. Royal. Soc. (London). 146:733, 1856.)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14501" y="152400"/>
            <a:ext cx="5562597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Resistive Sensors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394" y="304800"/>
            <a:ext cx="7162800" cy="7921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Role of Sensors in BME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0650" y="1502807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Biomedical Electronics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153352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Biomechanics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547515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Cytotechnology</a:t>
            </a:r>
            <a:r>
              <a:rPr lang="en-US" dirty="0" smtClean="0">
                <a:solidFill>
                  <a:schemeClr val="bg1"/>
                </a:solidFill>
              </a:rPr>
              <a:t> and Histological Engineering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153799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Bioinformatics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50" y="2337575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Detection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236355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Delivering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2939765"/>
            <a:ext cx="170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Light, Current, Heat,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Ultrasound, et al 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38400" y="2645353"/>
            <a:ext cx="0" cy="26150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0024" y="2939765"/>
            <a:ext cx="170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MRI, CT, X Ray, ECG, EEG, EMG, Heart Sound, Temperature, Blood Pressure, Image Processing, Signal Processing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143000" y="2671331"/>
            <a:ext cx="0" cy="26150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43000" y="4324760"/>
            <a:ext cx="0" cy="26150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1050" y="4680344"/>
            <a:ext cx="928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Sensors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5542"/>
            <a:ext cx="1066800" cy="111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5542"/>
            <a:ext cx="1273269" cy="104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3605758"/>
            <a:ext cx="1059219" cy="110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487" y="2585137"/>
            <a:ext cx="2306731" cy="214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524" y="5029200"/>
            <a:ext cx="1324951" cy="9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099" y="4988121"/>
            <a:ext cx="1536653" cy="103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5027550"/>
            <a:ext cx="2114563" cy="9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>
            <a:off x="1524000" y="2092746"/>
            <a:ext cx="0" cy="26150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209800" y="2132580"/>
            <a:ext cx="0" cy="26150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4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808038"/>
            <a:ext cx="3952874" cy="48736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Wheatstone bridge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29813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400"/>
            <a:ext cx="45243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4" y="2195512"/>
            <a:ext cx="35337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690812"/>
            <a:ext cx="48006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3733800"/>
            <a:ext cx="13144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4191000"/>
            <a:ext cx="36004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5181600"/>
            <a:ext cx="15430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3720584"/>
            <a:ext cx="43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6300" y="5181600"/>
            <a:ext cx="43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5638800"/>
            <a:ext cx="35337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714501" y="152400"/>
            <a:ext cx="5562597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Resistive Sensors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562601" cy="378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14501" y="152400"/>
            <a:ext cx="5562597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Resistive Sensors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2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SchemaPiezo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195387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52988" y="334059"/>
            <a:ext cx="2604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Pressure Sensors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 t="28075" r="54332" b="39038"/>
          <a:stretch/>
        </p:blipFill>
        <p:spPr bwMode="auto">
          <a:xfrm>
            <a:off x="3657600" y="1123949"/>
            <a:ext cx="4191000" cy="25098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" y="5043486"/>
            <a:ext cx="432462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875" y="3957637"/>
            <a:ext cx="29432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0562" y="4460914"/>
            <a:ext cx="186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Charge Density: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561" y="6176962"/>
            <a:ext cx="29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d11: Piezoelectric Constant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9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371600"/>
            <a:ext cx="321945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3200400"/>
            <a:ext cx="52101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52988" y="334059"/>
            <a:ext cx="2604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Pressure Sensors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ANLEE~1\AppData\Local\Temp\ksohtml\wps_clip_image-28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6672962" cy="451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5867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Output Signal from the Sensor Ranges from 0.2V-4.8V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2988" y="334059"/>
            <a:ext cx="2604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Pressure Sensors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7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676400"/>
            <a:ext cx="576795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52988" y="334059"/>
            <a:ext cx="2604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Pressure Sensors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68770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334059"/>
            <a:ext cx="2604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Pressure Sensors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4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20112" cy="381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638" y="2457450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Zero Point Calibration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2323772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Temperature Calibration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3733800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Temperature Calibration signal  to Controller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985838" y="381000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Preamplifier (AD620)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449565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Amplifier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1828800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Voltage Signal to Controller 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411777"/>
            <a:ext cx="2604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Pressure Sensors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5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4876800" cy="6397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Photoelectric Sensor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62100"/>
            <a:ext cx="301180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14475"/>
            <a:ext cx="18573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24337"/>
            <a:ext cx="2971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364" y="4114800"/>
            <a:ext cx="25050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44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7" y="876300"/>
            <a:ext cx="23145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58853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Switch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1905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456247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Light Meter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49" y="4038600"/>
            <a:ext cx="16287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7" y="3886200"/>
            <a:ext cx="25241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4876800" cy="6397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Photoelectric Sensor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0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474" y="304800"/>
            <a:ext cx="5943600" cy="5334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relationship between BME and EE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6862" y="990600"/>
            <a:ext cx="284321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Biomedical          Electronics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8925" y="2078345"/>
            <a:ext cx="85725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Image Processing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2133599"/>
            <a:ext cx="914400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DSP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86125" y="3247767"/>
            <a:ext cx="752475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Industry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71962" y="3071212"/>
            <a:ext cx="83343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Research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Institution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86362" y="3071212"/>
            <a:ext cx="752475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Industry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3886200" y="1442065"/>
            <a:ext cx="609600" cy="4572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1347787" y="1442065"/>
            <a:ext cx="609600" cy="4572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4624387" y="2507868"/>
            <a:ext cx="252413" cy="4572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5486400" y="2497529"/>
            <a:ext cx="76200" cy="49890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2793205" y="2614012"/>
            <a:ext cx="252413" cy="4572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3638550" y="2627699"/>
            <a:ext cx="45719" cy="49890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286000" y="3155433"/>
            <a:ext cx="83343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Research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Institution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38237" y="2035492"/>
            <a:ext cx="85725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Embedded Systems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1262062" y="2614012"/>
            <a:ext cx="609600" cy="4572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190624" y="3209711"/>
            <a:ext cx="752475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Industry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6735" y="4827120"/>
            <a:ext cx="124777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EE or ECE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2930" y="5527082"/>
            <a:ext cx="1421606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Biomedical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Electronics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21693" y="5595483"/>
            <a:ext cx="551021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Using well developed chips and sensors (sometimes they build sensors themselves, such as MEMS) to build a system or solve problems in a new field.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12168" y="4827120"/>
            <a:ext cx="551021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From chips to systems, higher requirement. (VLSI and Computer Engineering)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295400"/>
            <a:ext cx="6019800" cy="868362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Example of Photoelectric Sensor 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1, Oxygen Saturation and Heart Rate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050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5943600" cy="429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8" descr="Description: D:\研究生\睡眠监测\重要\汇报\脉搏探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53000"/>
            <a:ext cx="16573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57400" y="76200"/>
            <a:ext cx="48768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chemeClr val="bg1"/>
                </a:solidFill>
              </a:rPr>
              <a:t>Photoelectric Sensor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Description: C:\Documents and Settings\Administrator\桌面\2010429_PD_ACC_TS_01F1A.JP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24000"/>
            <a:ext cx="601979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944523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Lamber</a:t>
            </a:r>
            <a:r>
              <a:rPr lang="en-US" dirty="0" smtClean="0">
                <a:solidFill>
                  <a:schemeClr val="bg1"/>
                </a:solidFill>
              </a:rPr>
              <a:t>-beer’s law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0" y="0"/>
          <a:ext cx="26003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r:id="rId4" imgW="2603500" imgH="241300" progId="Equation.DSMT4">
                  <p:embed/>
                </p:oleObj>
              </mc:Choice>
              <mc:Fallback>
                <p:oleObj r:id="rId4" imgW="26035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6003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33800" y="987862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I=I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*10</a:t>
            </a:r>
            <a:r>
              <a:rPr lang="en-US" baseline="30000" dirty="0">
                <a:solidFill>
                  <a:schemeClr val="bg1"/>
                </a:solidFill>
              </a:rPr>
              <a:t>-E1*C1+E2*C2*L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224" y="5029200"/>
            <a:ext cx="8791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I0: Input light intensity; I: Output light intensity; E1, E2 are 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bsorptivity of </a:t>
            </a:r>
            <a:r>
              <a:rPr lang="en-US" dirty="0" err="1" smtClean="0">
                <a:solidFill>
                  <a:schemeClr val="bg1"/>
                </a:solidFill>
              </a:rPr>
              <a:t>oxyhemoglobin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err="1" smtClean="0">
                <a:solidFill>
                  <a:schemeClr val="bg1"/>
                </a:solidFill>
              </a:rPr>
              <a:t>Deoxyhemoglobin</a:t>
            </a:r>
            <a:r>
              <a:rPr lang="en-US" dirty="0" smtClean="0">
                <a:solidFill>
                  <a:schemeClr val="bg1"/>
                </a:solidFill>
              </a:rPr>
              <a:t>; C1 and C2 are density of </a:t>
            </a:r>
            <a:r>
              <a:rPr lang="en-US" dirty="0" err="1" smtClean="0">
                <a:solidFill>
                  <a:schemeClr val="bg1"/>
                </a:solidFill>
              </a:rPr>
              <a:t>oxyhemoglobin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err="1" smtClean="0">
                <a:solidFill>
                  <a:schemeClr val="bg1"/>
                </a:solidFill>
              </a:rPr>
              <a:t>Deoxyhemoglobin</a:t>
            </a:r>
            <a:r>
              <a:rPr lang="en-US" dirty="0" smtClean="0">
                <a:solidFill>
                  <a:schemeClr val="bg1"/>
                </a:solidFill>
              </a:rPr>
              <a:t>; L: the length of the light path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There are two variables, therefore, we have two different types of light , red light and infrared light.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4876800" cy="6397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Photoelectric Sensor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975519"/>
            <a:ext cx="4419600" cy="639762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The Power Supply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07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25431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0"/>
          <a:ext cx="11811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r:id="rId4" imgW="1180588" imgH="431613" progId="Equation.DSMT4">
                  <p:embed/>
                </p:oleObj>
              </mc:Choice>
              <mc:Fallback>
                <p:oleObj r:id="rId4" imgW="1180588" imgH="4316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811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13335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1600" y="16764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VREF=1.3V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If VLIB is lower than 1.5V, LBO port changes to 0.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37" y="4114800"/>
            <a:ext cx="736282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057400" y="76200"/>
            <a:ext cx="48768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chemeClr val="bg1"/>
                </a:solidFill>
              </a:rPr>
              <a:t>Photoelectric Sensor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5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315" y="1600200"/>
            <a:ext cx="4495800" cy="715962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Communication with  PC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717123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7375" y="54102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MAX3221 consists of one line driver, one line receiver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7400" y="76200"/>
            <a:ext cx="48768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Photoelectric Sensor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00" y="823119"/>
            <a:ext cx="58674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</a:rPr>
              <a:t>Example of Photoelectric Sensor 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1, Non-invasive blood glucose monitor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8458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Diabetes: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 syndrome of disordered metabolism which causes abnormal blood glucose levels.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Type 1: Body cannot produce sufficient amount of insulin; and Type 2: insulin cannot be properly used.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It has been recognized as the seventh leading cause of death in the US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Long-term complications are very </a:t>
            </a:r>
            <a:r>
              <a:rPr lang="en-US" dirty="0" err="1" smtClean="0">
                <a:solidFill>
                  <a:schemeClr val="bg1"/>
                </a:solidFill>
              </a:rPr>
              <a:t>very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very</a:t>
            </a:r>
            <a:r>
              <a:rPr lang="en-US" dirty="0" smtClean="0">
                <a:solidFill>
                  <a:schemeClr val="bg1"/>
                </a:solidFill>
              </a:rPr>
              <a:t> horrible. Such as Gangrene, Amputation, Blind, Slim down, and kidney problem.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Invasive monitors are the unique tool the measure blood glucose level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4876800" cy="6397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Photoelectric Sensor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295400"/>
            <a:ext cx="4495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6019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Clinical Blood Glucose Monitor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4876800" cy="6397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Photoelectric Sensor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295400"/>
            <a:ext cx="4267200" cy="563562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Example of Photoelectric Sensor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1, </a:t>
            </a:r>
            <a:r>
              <a:rPr lang="en-US" sz="1800" dirty="0" smtClean="0">
                <a:solidFill>
                  <a:schemeClr val="bg1"/>
                </a:solidFill>
              </a:rPr>
              <a:t>Non-invasive blood glucose monitor</a:t>
            </a: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3800475" cy="329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981200"/>
            <a:ext cx="4613963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391834"/>
            <a:ext cx="300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Schematic overview of operation of noninvasive blood glucose monitor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5082569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Absorbance Spectrum of Glucose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57400" y="76200"/>
            <a:ext cx="48768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chemeClr val="bg1"/>
                </a:solidFill>
              </a:rPr>
              <a:t>Photoelectric Sensor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958714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4876800" cy="6397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Photoelectric Sensor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3275" y="2057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Photovoltaic Mode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2667000"/>
            <a:ext cx="5105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4876800" cy="6397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Photoelectric Sensor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474" y="304800"/>
            <a:ext cx="4686300" cy="76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Thermal Sensor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952625"/>
            <a:ext cx="368617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6178748"/>
            <a:ext cx="891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 </a:t>
            </a:r>
            <a:r>
              <a:rPr lang="en-US" sz="1400" dirty="0" err="1" smtClean="0">
                <a:solidFill>
                  <a:schemeClr val="bg1"/>
                </a:solidFill>
              </a:rPr>
              <a:t>thermolcouple</a:t>
            </a:r>
            <a:r>
              <a:rPr lang="en-US" sz="1400" dirty="0" smtClean="0">
                <a:solidFill>
                  <a:schemeClr val="bg1"/>
                </a:solidFill>
              </a:rPr>
              <a:t> measuring circuit with a heat source, cold junction and a measuring instrument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99" y="2057400"/>
            <a:ext cx="1285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8" y="2895600"/>
            <a:ext cx="12096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1143000"/>
            <a:ext cx="3124200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</a:rPr>
              <a:t>Thermocouple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1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4478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 sensor (also called detector) is a </a:t>
            </a:r>
            <a:r>
              <a:rPr lang="en-US" sz="2400" dirty="0" smtClean="0">
                <a:solidFill>
                  <a:schemeClr val="bg1"/>
                </a:solidFill>
              </a:rPr>
              <a:t>converter </a:t>
            </a:r>
            <a:r>
              <a:rPr lang="en-US" sz="2400" dirty="0">
                <a:solidFill>
                  <a:schemeClr val="bg1"/>
                </a:solidFill>
              </a:rPr>
              <a:t>that measures a </a:t>
            </a:r>
            <a:r>
              <a:rPr lang="en-US" sz="2400" dirty="0" smtClean="0">
                <a:solidFill>
                  <a:schemeClr val="bg1"/>
                </a:solidFill>
              </a:rPr>
              <a:t>physical quantity and </a:t>
            </a:r>
            <a:r>
              <a:rPr lang="en-US" sz="2400" dirty="0">
                <a:solidFill>
                  <a:schemeClr val="bg1"/>
                </a:solidFill>
              </a:rPr>
              <a:t>converts it into a signal which can be read by an observer or by an (today mostly </a:t>
            </a:r>
            <a:r>
              <a:rPr lang="en-US" sz="2400" dirty="0" smtClean="0">
                <a:solidFill>
                  <a:schemeClr val="bg1"/>
                </a:solidFill>
              </a:rPr>
              <a:t>electronic  instrument.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7662" y="3113203"/>
            <a:ext cx="408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Signals From the Environment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4572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What is a Sensor / Transducer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2686" y="3810000"/>
            <a:ext cx="1327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Sensing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4644" y="4419600"/>
            <a:ext cx="1587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converting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4675" y="5083081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Electronic </a:t>
            </a:r>
            <a:r>
              <a:rPr lang="en-US" sz="2400" dirty="0" err="1" smtClean="0">
                <a:solidFill>
                  <a:schemeClr val="bg1"/>
                </a:solidFill>
              </a:rPr>
              <a:t>Cirtuits</a:t>
            </a:r>
            <a:r>
              <a:rPr lang="en-US" sz="2400" dirty="0" smtClean="0">
                <a:solidFill>
                  <a:schemeClr val="bg1"/>
                </a:solidFill>
              </a:rPr>
              <a:t> and Devices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9906" y="5770091"/>
            <a:ext cx="119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Output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5" idx="2"/>
          </p:cNvCxnSpPr>
          <p:nvPr/>
        </p:nvCxnSpPr>
        <p:spPr>
          <a:xfrm>
            <a:off x="4572000" y="3574868"/>
            <a:ext cx="0" cy="2351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1999" y="4271665"/>
            <a:ext cx="0" cy="2351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1999" y="4877020"/>
            <a:ext cx="0" cy="2351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80709" y="5534959"/>
            <a:ext cx="0" cy="2351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86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8551" y="838200"/>
            <a:ext cx="3748087" cy="519113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Digital Thermal Sensor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2887"/>
            <a:ext cx="129540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34829"/>
            <a:ext cx="1861619" cy="27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12729"/>
            <a:ext cx="36861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4" y="2590800"/>
            <a:ext cx="37052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545" y="2133600"/>
            <a:ext cx="56102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238" y="2943225"/>
            <a:ext cx="6234113" cy="2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17" y="4191000"/>
            <a:ext cx="2283955" cy="110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59445" y="76200"/>
            <a:ext cx="46863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chemeClr val="bg1"/>
                </a:solidFill>
              </a:rPr>
              <a:t>Thermal Sensor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44" y="1981200"/>
            <a:ext cx="5905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12152" y="1447800"/>
            <a:ext cx="123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Initializing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1747" y="3731061"/>
            <a:ext cx="5715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1, DQ=1; </a:t>
            </a:r>
            <a:r>
              <a:rPr lang="en-US" dirty="0">
                <a:solidFill>
                  <a:schemeClr val="bg1"/>
                </a:solidFill>
              </a:rPr>
              <a:t>(reset)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2, Delay (2 us)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3, DQ=0;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4, Delay (750 us)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5, DQ=1;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6, Wait (15-60us), until the sensor return a 0, means that the sensor is ready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7, Delay (480us)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8, DQ=1, end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76474" y="304800"/>
            <a:ext cx="4686300" cy="76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Thermal Sensor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219200"/>
            <a:ext cx="8077200" cy="1020762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Sensor write data to the bus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58864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4428112"/>
            <a:ext cx="586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1, DQ=0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2, Delay (15us)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3, Sampling and sending data to the bus, begins with the lowest bit.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4, Delay (45us)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5, DQ=1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6, Repeat the 5 steps above, until one byte  is sent.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76474" y="304800"/>
            <a:ext cx="46863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chemeClr val="bg1"/>
                </a:solidFill>
              </a:rPr>
              <a:t>Thermal Sensor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4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884238"/>
            <a:ext cx="4953000" cy="563562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MCU Read Data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32527" y="1447800"/>
            <a:ext cx="5943600" cy="2198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6827" y="3810000"/>
            <a:ext cx="5715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1, DQ=1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2, Delay (2us)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3, DQ=0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4, Delay (6us)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5, DQ=1 (release the bus)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6, Delay (4us)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7, Read data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8, Delay (30us)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9, Repeat step 1-7, until a byte is read to the MCU.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62200" y="228600"/>
            <a:ext cx="46863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Thermal Sensor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"/>
            <a:ext cx="4114800" cy="715962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Requirements to Sensors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0" y="3048000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900" dirty="0" smtClean="0">
                <a:solidFill>
                  <a:schemeClr val="bg1"/>
                </a:solidFill>
              </a:rPr>
              <a:t>3, Portable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1752600"/>
            <a:ext cx="2286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2, Accurate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0" y="1131888"/>
            <a:ext cx="2133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solidFill>
                  <a:schemeClr val="bg1"/>
                </a:solidFill>
              </a:rPr>
              <a:t>1, Sensitive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7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38100"/>
            <a:ext cx="5863902" cy="668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Fall Detection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399" y="972234"/>
            <a:ext cx="6857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1, Adults 70-Plus three times as likely to die following low-level falls [1].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2, Between 1993 </a:t>
            </a:r>
            <a:r>
              <a:rPr lang="en-US" dirty="0">
                <a:solidFill>
                  <a:schemeClr val="bg1"/>
                </a:solidFill>
              </a:rPr>
              <a:t>and 2003, there was a 55 percent increase in the rate of fatal falls for elderly </a:t>
            </a:r>
            <a:r>
              <a:rPr lang="en-US" dirty="0" smtClean="0">
                <a:solidFill>
                  <a:schemeClr val="bg1"/>
                </a:solidFill>
              </a:rPr>
              <a:t>adults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3, </a:t>
            </a:r>
            <a:r>
              <a:rPr lang="en-US" dirty="0">
                <a:solidFill>
                  <a:schemeClr val="bg1"/>
                </a:solidFill>
              </a:rPr>
              <a:t>It is now estimated that 30 percent of adults older than 65 years will experience an unintentional fall each year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5, Approximately </a:t>
            </a:r>
            <a:r>
              <a:rPr lang="en-US" dirty="0">
                <a:solidFill>
                  <a:schemeClr val="bg1"/>
                </a:solidFill>
              </a:rPr>
              <a:t>4.5 percent of elderly patients (70 years and above) died following a ground-level fall, compared to 1.5 percent of non-elderly </a:t>
            </a:r>
            <a:r>
              <a:rPr lang="en-US" dirty="0" smtClean="0">
                <a:solidFill>
                  <a:schemeClr val="bg1"/>
                </a:solidFill>
              </a:rPr>
              <a:t>patients.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60016"/>
            <a:ext cx="17335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" y="3657600"/>
            <a:ext cx="17621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343400"/>
            <a:ext cx="1741104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1" y="6172200"/>
            <a:ext cx="685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[1] The Journal of Trauma: </a:t>
            </a:r>
            <a:r>
              <a:rPr lang="en-US" dirty="0" err="1" smtClean="0">
                <a:solidFill>
                  <a:schemeClr val="bg1"/>
                </a:solidFill>
              </a:rPr>
              <a:t>Ingury</a:t>
            </a:r>
            <a:r>
              <a:rPr lang="en-US" dirty="0" smtClean="0">
                <a:solidFill>
                  <a:schemeClr val="bg1"/>
                </a:solidFill>
              </a:rPr>
              <a:t>, Infection, and Critical Care.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8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89803"/>
            <a:ext cx="5067300" cy="295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14600"/>
            <a:ext cx="17430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4876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Human Fall Detection using 3-Axis Accelerometer [2]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6324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[2] Rogelio Reyna, </a:t>
            </a:r>
            <a:r>
              <a:rPr lang="en-US" dirty="0" err="1" smtClean="0">
                <a:solidFill>
                  <a:schemeClr val="bg1"/>
                </a:solidFill>
              </a:rPr>
              <a:t>Freescale</a:t>
            </a:r>
            <a:r>
              <a:rPr lang="en-US" dirty="0" smtClean="0">
                <a:solidFill>
                  <a:schemeClr val="bg1"/>
                </a:solidFill>
              </a:rPr>
              <a:t> Semiconductor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0" y="152400"/>
            <a:ext cx="5863902" cy="668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Fall Detection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3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8223</TotalTime>
  <Words>1310</Words>
  <Application>Microsoft Office PowerPoint</Application>
  <PresentationFormat>On-screen Show (4:3)</PresentationFormat>
  <Paragraphs>272</Paragraphs>
  <Slides>63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Office Theme</vt:lpstr>
      <vt:lpstr>Equation.DSMT4</vt:lpstr>
      <vt:lpstr>PowerPoint Presentation</vt:lpstr>
      <vt:lpstr>PowerPoint Presentation</vt:lpstr>
      <vt:lpstr>Index</vt:lpstr>
      <vt:lpstr>The Role of Sensors in BME</vt:lpstr>
      <vt:lpstr>The relationship between BME and EE</vt:lpstr>
      <vt:lpstr>PowerPoint Presentation</vt:lpstr>
      <vt:lpstr>Requirements to Sensors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5, Power Supply and Peripherals</vt:lpstr>
      <vt:lpstr>PowerPoint Presentation</vt:lpstr>
      <vt:lpstr>Buzzer, Push Buttons, and LEDs</vt:lpstr>
      <vt:lpstr>PowerPoint Presentation</vt:lpstr>
      <vt:lpstr>PowerPoint Presentation</vt:lpstr>
      <vt:lpstr>PowerPoint Presentation</vt:lpstr>
      <vt:lpstr>RS-232</vt:lpstr>
      <vt:lpstr>PowerPoint Presentation</vt:lpstr>
      <vt:lpstr>PowerPoint Presentation</vt:lpstr>
      <vt:lpstr>PowerPoint Presentation</vt:lpstr>
      <vt:lpstr>Baud Rate Creator (sending)</vt:lpstr>
      <vt:lpstr>Baud Rate Creator (Receiving)</vt:lpstr>
      <vt:lpstr>Touch Screen</vt:lpstr>
      <vt:lpstr>Resistive touchscreen</vt:lpstr>
      <vt:lpstr>4-wire resistive touchscreen</vt:lpstr>
      <vt:lpstr>PowerPoint Presentation</vt:lpstr>
      <vt:lpstr>Capacitive touchscreen (projected)</vt:lpstr>
      <vt:lpstr>Capacitive touchscreen</vt:lpstr>
      <vt:lpstr>PowerPoint Presentation</vt:lpstr>
      <vt:lpstr>PowerPoint Presentation</vt:lpstr>
      <vt:lpstr>PowerPoint Presentation</vt:lpstr>
      <vt:lpstr>Resistive Sensors</vt:lpstr>
      <vt:lpstr>Potentiametric Sensors</vt:lpstr>
      <vt:lpstr>Piezoresistive Effect</vt:lpstr>
      <vt:lpstr>Wheatstone bridge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Photoelectric Sensor</vt:lpstr>
      <vt:lpstr>Photoelectric Sensor</vt:lpstr>
      <vt:lpstr>Example of Photoelectric Sensor  1, Oxygen Saturation and Heart Rate</vt:lpstr>
      <vt:lpstr>Photoelectric Sensor</vt:lpstr>
      <vt:lpstr>The Power Supply</vt:lpstr>
      <vt:lpstr>Communication with  PC</vt:lpstr>
      <vt:lpstr>Photoelectric Sensor</vt:lpstr>
      <vt:lpstr>Photoelectric Sensor</vt:lpstr>
      <vt:lpstr>Example of Photoelectric Sensor  1, Non-invasive blood glucose monitor</vt:lpstr>
      <vt:lpstr>Photoelectric Sensor</vt:lpstr>
      <vt:lpstr>Photoelectric Sensor</vt:lpstr>
      <vt:lpstr>Thermal Sensor</vt:lpstr>
      <vt:lpstr>Digital Thermal Sensor</vt:lpstr>
      <vt:lpstr>Thermal Sensor</vt:lpstr>
      <vt:lpstr>Sensor write data to the bus</vt:lpstr>
      <vt:lpstr>MCU Read Data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</dc:creator>
  <cp:lastModifiedBy>Ian Lee</cp:lastModifiedBy>
  <cp:revision>196</cp:revision>
  <dcterms:created xsi:type="dcterms:W3CDTF">2006-08-16T00:00:00Z</dcterms:created>
  <dcterms:modified xsi:type="dcterms:W3CDTF">2012-04-17T05:42:04Z</dcterms:modified>
</cp:coreProperties>
</file>