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4" r:id="rId29"/>
    <p:sldId id="283" r:id="rId30"/>
    <p:sldId id="285" r:id="rId31"/>
    <p:sldId id="286" r:id="rId32"/>
    <p:sldId id="287" r:id="rId33"/>
    <p:sldId id="290" r:id="rId34"/>
    <p:sldId id="289" r:id="rId35"/>
    <p:sldId id="293" r:id="rId36"/>
    <p:sldId id="294" r:id="rId37"/>
    <p:sldId id="295" r:id="rId38"/>
    <p:sldId id="296" r:id="rId39"/>
    <p:sldId id="297" r:id="rId40"/>
    <p:sldId id="288" r:id="rId41"/>
    <p:sldId id="291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F48D8-9B03-4166-8B01-415842D84AB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921568-2887-43F3-BC56-5719E6FCF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Introduction to Field Programmable Gate Arrays (FPGAs)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Bill Jason P. Tomas</a:t>
            </a:r>
          </a:p>
          <a:p>
            <a:pPr algn="ctr"/>
            <a:r>
              <a:rPr lang="en-US" dirty="0" smtClean="0"/>
              <a:t>Dept. of Electrical and Computer Engineering</a:t>
            </a:r>
          </a:p>
          <a:p>
            <a:pPr algn="ctr"/>
            <a:r>
              <a:rPr lang="en-US" dirty="0" smtClean="0"/>
              <a:t>University of Nevada Las Vegas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LUT Based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242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LUT mode performs read operation</a:t>
            </a:r>
          </a:p>
          <a:p>
            <a:r>
              <a:rPr lang="en-US" dirty="0" smtClean="0"/>
              <a:t>Address decoders with WE generates clock signals to latches for write operation</a:t>
            </a:r>
          </a:p>
          <a:p>
            <a:r>
              <a:rPr lang="en-US" dirty="0" smtClean="0"/>
              <a:t>Smaller RAMs can be combined to create larger RAMs (up to 64-bit in Virtex-5)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40290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FPGA  Programmable</a:t>
            </a:r>
            <a:br>
              <a:rPr lang="en-US" dirty="0" smtClean="0"/>
            </a:br>
            <a:r>
              <a:rPr lang="en-US" dirty="0" smtClean="0"/>
              <a:t>Interconnection Network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0" y="1404810"/>
            <a:ext cx="8613648" cy="53309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Horizontal and vertical mesh of wire segments interconnected by programmable switches called programmable interconnect points (PIPs). These PIPs are implemented using a transmission gate controlled by a memory bits from the configuration memory.</a:t>
            </a:r>
          </a:p>
          <a:p>
            <a:r>
              <a:rPr lang="en-US" sz="1800" dirty="0" smtClean="0"/>
              <a:t>Consists of global routing connecting  PLBs to I/O buffers, non-adjacent PLBs, and other embedded components. Local routing connects PLBs to other adjacent PLBs and PLBs to global routing (done through a switch matrix)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Several types of PIPs are used</a:t>
            </a:r>
            <a:endParaRPr lang="en-US" sz="800" dirty="0" smtClean="0"/>
          </a:p>
          <a:p>
            <a:pPr lvl="1"/>
            <a:r>
              <a:rPr lang="en-US" sz="1300" dirty="0" smtClean="0"/>
              <a:t>Cross-point = connects vertical or horizontal wire segments allowing turns</a:t>
            </a:r>
          </a:p>
          <a:p>
            <a:pPr lvl="1"/>
            <a:r>
              <a:rPr lang="en-US" sz="1300" dirty="0" smtClean="0"/>
              <a:t>Breakpoint = connects or isolates 2 wire segments</a:t>
            </a:r>
          </a:p>
          <a:p>
            <a:pPr lvl="1"/>
            <a:r>
              <a:rPr lang="en-US" sz="1300" dirty="0" smtClean="0"/>
              <a:t>Decoded MUX = group of 2^n cross-points connected to a single output configure by n configuration bits</a:t>
            </a:r>
          </a:p>
          <a:p>
            <a:pPr lvl="1"/>
            <a:r>
              <a:rPr lang="en-US" sz="1300" dirty="0" smtClean="0"/>
              <a:t>Non-decoded MUX =  n wire segments each with a configuration bit (n segments)</a:t>
            </a:r>
          </a:p>
          <a:p>
            <a:pPr lvl="1"/>
            <a:r>
              <a:rPr lang="en-US" sz="1300" dirty="0" smtClean="0"/>
              <a:t>Compound cross-point = 6 Break-point PIPS (can isolate two isolated signal nets)</a:t>
            </a:r>
          </a:p>
          <a:p>
            <a:pPr lvl="1"/>
            <a:endParaRPr lang="en-US" sz="1300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52768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73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/>
          <a:lstStyle/>
          <a:p>
            <a:r>
              <a:rPr lang="en-US" dirty="0" err="1" smtClean="0"/>
              <a:t>Progammable</a:t>
            </a:r>
            <a:r>
              <a:rPr lang="en-US" dirty="0" smtClean="0"/>
              <a:t> </a:t>
            </a:r>
            <a:r>
              <a:rPr lang="en-US" dirty="0" err="1" smtClean="0"/>
              <a:t>Input/Output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4873752"/>
          </a:xfrm>
        </p:spPr>
        <p:txBody>
          <a:bodyPr/>
          <a:lstStyle/>
          <a:p>
            <a:r>
              <a:rPr lang="en-US" dirty="0" smtClean="0"/>
              <a:t>Bi-directional Buffers</a:t>
            </a:r>
          </a:p>
          <a:p>
            <a:pPr lvl="1"/>
            <a:r>
              <a:rPr lang="en-US" dirty="0" smtClean="0"/>
              <a:t>Programmable for inputs or outputs</a:t>
            </a:r>
          </a:p>
          <a:p>
            <a:pPr lvl="1"/>
            <a:r>
              <a:rPr lang="en-US" dirty="0" smtClean="0"/>
              <a:t>Tri-state controls bi-directional operation</a:t>
            </a:r>
          </a:p>
          <a:p>
            <a:pPr lvl="1"/>
            <a:r>
              <a:rPr lang="en-US" dirty="0" smtClean="0"/>
              <a:t>Pull-up/down resistors</a:t>
            </a:r>
          </a:p>
          <a:p>
            <a:pPr lvl="1"/>
            <a:r>
              <a:rPr lang="en-US" dirty="0" smtClean="0"/>
              <a:t>FFs/ Latches are used to improve timing issues</a:t>
            </a:r>
          </a:p>
          <a:p>
            <a:pPr lvl="2"/>
            <a:r>
              <a:rPr lang="en-US" dirty="0" smtClean="0"/>
              <a:t>Set-up and hold times</a:t>
            </a:r>
          </a:p>
          <a:p>
            <a:pPr lvl="2"/>
            <a:r>
              <a:rPr lang="en-US" dirty="0" smtClean="0"/>
              <a:t>Clock-to-out delay</a:t>
            </a:r>
          </a:p>
          <a:p>
            <a:r>
              <a:rPr lang="en-US" dirty="0" smtClean="0"/>
              <a:t>Routing Resources</a:t>
            </a:r>
          </a:p>
          <a:p>
            <a:pPr lvl="1"/>
            <a:r>
              <a:rPr lang="en-US" dirty="0" smtClean="0"/>
              <a:t>Connections to core of array</a:t>
            </a:r>
          </a:p>
          <a:p>
            <a:r>
              <a:rPr lang="en-US" dirty="0" smtClean="0"/>
              <a:t>Programmable I/O voltage and current levels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24400"/>
            <a:ext cx="34290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943600" y="5181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22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Boundary Scan Access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/>
          <a:lstStyle/>
          <a:p>
            <a:r>
              <a:rPr lang="en-US" dirty="0" smtClean="0"/>
              <a:t>FPGA Configuration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873752"/>
          </a:xfrm>
        </p:spPr>
        <p:txBody>
          <a:bodyPr/>
          <a:lstStyle/>
          <a:p>
            <a:r>
              <a:rPr lang="en-US" dirty="0" smtClean="0"/>
              <a:t>Master (Serial or Parallel)</a:t>
            </a:r>
          </a:p>
          <a:p>
            <a:pPr lvl="1"/>
            <a:r>
              <a:rPr lang="en-US" dirty="0" smtClean="0"/>
              <a:t>FPGA retrieves configuration from ROM at initial power-up</a:t>
            </a:r>
          </a:p>
          <a:p>
            <a:r>
              <a:rPr lang="en-US" dirty="0" smtClean="0"/>
              <a:t>Slave (Serial or Parallel)</a:t>
            </a:r>
          </a:p>
          <a:p>
            <a:pPr lvl="1"/>
            <a:r>
              <a:rPr lang="en-US" dirty="0" smtClean="0"/>
              <a:t>FPGA configured by an external source (</a:t>
            </a:r>
            <a:r>
              <a:rPr lang="en-US" dirty="0" err="1" smtClean="0"/>
              <a:t>i.e</a:t>
            </a:r>
            <a:r>
              <a:rPr lang="en-US" dirty="0" smtClean="0"/>
              <a:t> microprocessor/ other FPGA)</a:t>
            </a:r>
          </a:p>
          <a:p>
            <a:pPr lvl="1"/>
            <a:r>
              <a:rPr lang="en-US" dirty="0" smtClean="0"/>
              <a:t>Used for dynamic partial re-configuration</a:t>
            </a:r>
          </a:p>
          <a:p>
            <a:r>
              <a:rPr lang="en-US" dirty="0" smtClean="0"/>
              <a:t>Boundary Scan </a:t>
            </a:r>
          </a:p>
          <a:p>
            <a:pPr lvl="1"/>
            <a:r>
              <a:rPr lang="en-US" dirty="0" smtClean="0"/>
              <a:t>4-wire IEEE standard serial interface used for testing</a:t>
            </a:r>
          </a:p>
          <a:p>
            <a:pPr lvl="1"/>
            <a:r>
              <a:rPr lang="en-US" dirty="0" smtClean="0"/>
              <a:t>Write and read access to configuration memory</a:t>
            </a:r>
          </a:p>
          <a:p>
            <a:pPr lvl="1"/>
            <a:r>
              <a:rPr lang="en-US" dirty="0" smtClean="0"/>
              <a:t>Interfaces to FPGA core internal routing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0"/>
            <a:ext cx="6019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1143000"/>
          </a:xfrm>
        </p:spPr>
        <p:txBody>
          <a:bodyPr/>
          <a:lstStyle/>
          <a:p>
            <a:r>
              <a:rPr lang="en-US" dirty="0" smtClean="0"/>
              <a:t>Boundary Scan Configuration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384149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029200"/>
            <a:ext cx="388268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6096000" y="403860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4495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Daisy Chain Configuration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Multi-FPGA Emulation Framework to support NoC design and verification (UNLV NSIL)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4687912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038600"/>
            <a:ext cx="3399967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4724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Test Access Point (TAP) controller composed of 16 state FSM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to test interconnect between chips on PCB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Configuration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Full configuration and readback</a:t>
            </a:r>
          </a:p>
          <a:p>
            <a:pPr lvl="1"/>
            <a:r>
              <a:rPr lang="en-US" dirty="0" smtClean="0"/>
              <a:t>Simple configuration interface</a:t>
            </a:r>
          </a:p>
          <a:p>
            <a:pPr lvl="2"/>
            <a:r>
              <a:rPr lang="en-US" dirty="0" smtClean="0"/>
              <a:t>Automatic internal calculation of frame address</a:t>
            </a:r>
          </a:p>
          <a:p>
            <a:pPr lvl="1"/>
            <a:r>
              <a:rPr lang="en-US" dirty="0" smtClean="0"/>
              <a:t>Larger FPGAs have a longer download time</a:t>
            </a:r>
          </a:p>
          <a:p>
            <a:r>
              <a:rPr lang="en-US" dirty="0" smtClean="0"/>
              <a:t>Compressed configuration</a:t>
            </a:r>
          </a:p>
          <a:p>
            <a:pPr lvl="1"/>
            <a:r>
              <a:rPr lang="en-US" dirty="0" smtClean="0"/>
              <a:t>Requires multiple frame write capability</a:t>
            </a:r>
          </a:p>
          <a:p>
            <a:pPr lvl="2"/>
            <a:r>
              <a:rPr lang="en-US" dirty="0" smtClean="0"/>
              <a:t>Identical frames of configuration data are written to multiple frame addresses</a:t>
            </a:r>
          </a:p>
          <a:p>
            <a:pPr lvl="1"/>
            <a:r>
              <a:rPr lang="en-US" dirty="0" smtClean="0"/>
              <a:t>Extension of partial re-configuration interface capabilities</a:t>
            </a:r>
          </a:p>
          <a:p>
            <a:pPr lvl="2"/>
            <a:r>
              <a:rPr lang="en-US" dirty="0" smtClean="0"/>
              <a:t>Frame address is much smaller than frame of configuration data</a:t>
            </a:r>
          </a:p>
          <a:p>
            <a:pPr lvl="1"/>
            <a:r>
              <a:rPr lang="en-US" dirty="0" smtClean="0"/>
              <a:t>Reduces download time for initial configuration depending on regularity of system function and the array percent that is utilized</a:t>
            </a:r>
          </a:p>
          <a:p>
            <a:r>
              <a:rPr lang="en-US" dirty="0" smtClean="0"/>
              <a:t>Partial re-configuration and readback</a:t>
            </a:r>
          </a:p>
          <a:p>
            <a:pPr lvl="1"/>
            <a:r>
              <a:rPr lang="en-US" dirty="0" smtClean="0"/>
              <a:t>Only change portions of configuration memory with respect to reference design</a:t>
            </a:r>
          </a:p>
          <a:p>
            <a:pPr lvl="2"/>
            <a:r>
              <a:rPr lang="en-US" dirty="0" smtClean="0"/>
              <a:t>Reduces download time for re-configuration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Xilinx Virtex-5 FPGAs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5610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Multi-FPGA-based emulation framework for NoC design and verification (UNLV Networking and System Integration Laboratory)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2717779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Virtex-5 FPGA Platforms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15240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Over 320,000 PLBs on the largest Virtex-5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ExpressFabric</a:t>
            </a:r>
            <a:r>
              <a:rPr lang="en-US" dirty="0" smtClean="0"/>
              <a:t>  interconnect </a:t>
            </a:r>
            <a:r>
              <a:rPr lang="en-US" dirty="0" err="1" smtClean="0"/>
              <a:t>sturcture</a:t>
            </a:r>
            <a:r>
              <a:rPr lang="en-US" dirty="0" smtClean="0"/>
              <a:t> and 12 levels of metal interconnect allowing implementation of complex logic functions allowing connections to neighboring PLBs in few hops than Virtex-4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Each PLB contains 8 LUTs, 8 configurable memory elements (can be configured as RAM/ ROM/ shift register)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Enhanced DSP functions  on 25 x 18-bit multipliers (ability to be cascaded)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Clock </a:t>
            </a:r>
            <a:r>
              <a:rPr lang="en-US" dirty="0" err="1" smtClean="0"/>
              <a:t>managments</a:t>
            </a:r>
            <a:r>
              <a:rPr lang="en-US" dirty="0" smtClean="0"/>
              <a:t> contain one PLLC and two managers which can drive global clock buffers and filter jitter (cascaded)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Virtex-5 Platforms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LX- general logic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LXT- logic with advanced serial connectivity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SXT-signal processing applications with advanced serial connectivity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TXT- high performance systems with double density advanced serial connectivity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FXT- high performance embedded systems with advanced serial connectivity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Virtex-5 CLB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2642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343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1828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CLB in Virtex-5 consists of two slices: SLICEL (logic) and SLICEM (memory). Each CLB is connected to a switch matrix which can access to a general routing (global) matrix.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429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slice contains four LUTS, wide function MUXs, carry logic, and configurable memory elements. SLICEM support storing data using distributed RAM and data shifting with 32-bit shift registers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001357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Programmable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Dominant digital design implementation </a:t>
            </a:r>
          </a:p>
          <a:p>
            <a:r>
              <a:rPr lang="en-US" dirty="0" smtClean="0"/>
              <a:t>Ability to re-configure FPGA to implement any digital logic function</a:t>
            </a:r>
          </a:p>
          <a:p>
            <a:pPr lvl="1"/>
            <a:r>
              <a:rPr lang="en-US" dirty="0" smtClean="0"/>
              <a:t>Partial re-configuration allows a portion of the FPGA to be continuously running while another portion is being re-configured </a:t>
            </a:r>
          </a:p>
          <a:p>
            <a:r>
              <a:rPr lang="en-US" dirty="0" smtClean="0"/>
              <a:t>FPGAs also contain analog circuitry features including a programmable slew rate and drive strength, differential comparators on I/O designed to be connected to differential signaling channels.</a:t>
            </a:r>
          </a:p>
          <a:p>
            <a:r>
              <a:rPr lang="en-US" dirty="0" smtClean="0"/>
              <a:t>Mixed-signal FPGAs contains ADCs and DACs with analog signal conditional blocks allowing them to operate as a system-on-chip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SLICEM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45934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Design Comparison Virtex-5, Virtex-6, and </a:t>
            </a:r>
            <a:r>
              <a:rPr lang="en-US" dirty="0" err="1" smtClean="0"/>
              <a:t>spartan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35293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23622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Virtex-6 CLB have the same setup as Virtex-5 (SLICEL &amp; SLICEM)</a:t>
            </a:r>
          </a:p>
          <a:p>
            <a:endParaRPr lang="en-US" dirty="0" smtClean="0"/>
          </a:p>
          <a:p>
            <a:r>
              <a:rPr lang="en-US" dirty="0" smtClean="0"/>
              <a:t>Virtex-6 devices add four additional storage elements  which can only be configured as edge-triggered D-FFs. The D inputs are driven by the output of the LUTs or bypass slice inputs AX-DX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Design Comparison Virtex-5, Virtex-6, and </a:t>
            </a:r>
            <a:r>
              <a:rPr lang="en-US" dirty="0" err="1" smtClean="0"/>
              <a:t>spartan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6766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2590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Spartan-6 CLB columns are separated into two columns: 1 column for a new SLICEX and 1 column for alternating SLICEL and SLICEM. SLICEX is a basic CLB without any carry logic added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Virtex-5 CLB LUT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 to 207, 360 LUTs (6-input) with greater than 13 million configuration bits.</a:t>
            </a:r>
          </a:p>
          <a:p>
            <a:r>
              <a:rPr lang="en-US" dirty="0" smtClean="0"/>
              <a:t>Can be configured as dual-output 5-input LUTs. In single 6-input LUT, O6 is the primary output.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484632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4580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40162"/>
            <a:ext cx="8229600" cy="17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810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48200" y="5135562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4"/>
          </p:cNvCxnSpPr>
          <p:nvPr/>
        </p:nvCxnSpPr>
        <p:spPr>
          <a:xfrm>
            <a:off x="5105400" y="5592762"/>
            <a:ext cx="228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0" y="6211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MUX (A6)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010400" y="5211762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2800" y="604996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A5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9600" y="3154362"/>
            <a:ext cx="7924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95800" y="3154362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3154362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 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3154362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 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04800" y="3687762"/>
            <a:ext cx="2286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4"/>
          </p:cNvCxnSpPr>
          <p:nvPr/>
        </p:nvCxnSpPr>
        <p:spPr>
          <a:xfrm>
            <a:off x="419100" y="5592762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 to LUT 1 &amp; Select Lines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648200" y="3687762"/>
            <a:ext cx="3886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62800" y="2895600"/>
            <a:ext cx="1524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4200" y="2514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 to LUT 2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LUT Schematic Simulation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778240" cy="15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8778240" cy="13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1295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Logical 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810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Logical OR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Virtex-5 Programmable I/O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44780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I/O cells in Virtex-5 have output logic blocks (OLOGIC) , input logic blocks (ILOGIC), I/O delays blocks, and a bidirectional I/O buffer.</a:t>
            </a:r>
          </a:p>
          <a:p>
            <a:endParaRPr lang="en-US" dirty="0" smtClean="0"/>
          </a:p>
          <a:p>
            <a:r>
              <a:rPr lang="en-US" dirty="0" smtClean="0"/>
              <a:t>OLOGIC implements registers to improve system clock-to-output timing and supports single data-rate (SDR) and double data-rate (DDR) reception of data. It can also perform parallel-to-serial conversion of output data (2 &amp; 6 bits) in Serial/De-</a:t>
            </a:r>
            <a:r>
              <a:rPr lang="en-US" dirty="0" err="1" smtClean="0"/>
              <a:t>serializer</a:t>
            </a:r>
            <a:r>
              <a:rPr lang="en-US" dirty="0" smtClean="0"/>
              <a:t> (</a:t>
            </a:r>
            <a:r>
              <a:rPr lang="en-US" dirty="0" err="1" smtClean="0"/>
              <a:t>SerDes</a:t>
            </a:r>
            <a:r>
              <a:rPr lang="en-US" dirty="0" smtClean="0"/>
              <a:t>) mode.</a:t>
            </a:r>
          </a:p>
          <a:p>
            <a:endParaRPr lang="en-US" dirty="0" smtClean="0"/>
          </a:p>
          <a:p>
            <a:r>
              <a:rPr lang="en-US" dirty="0" smtClean="0"/>
              <a:t>ILOGIC implements registers to improve set-up and hold times and support SDR and DDR transmission of data. It can perform serial-to-parallel conversion of input data(2 &amp; 6 bits) when in </a:t>
            </a:r>
            <a:r>
              <a:rPr lang="en-US" dirty="0" err="1" smtClean="0"/>
              <a:t>SerDes</a:t>
            </a:r>
            <a:r>
              <a:rPr lang="en-US" dirty="0" smtClean="0"/>
              <a:t> mode.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Two I/O cells are grouped to form a single I/O tile. In master/slave mode, two I/O cells in the same I/O tile are connected via dedicated shift routing to support larger data widths.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299343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95400"/>
            <a:ext cx="17715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143000"/>
            <a:ext cx="2739905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971800"/>
            <a:ext cx="2771905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105400"/>
            <a:ext cx="3739448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endCxn id="7172" idx="1"/>
          </p:cNvCxnSpPr>
          <p:nvPr/>
        </p:nvCxnSpPr>
        <p:spPr>
          <a:xfrm>
            <a:off x="1066800" y="1981200"/>
            <a:ext cx="2057400" cy="3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66800" y="32004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66800" y="5257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17526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67400" y="25908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867400" y="3276600"/>
            <a:ext cx="15240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Virtex-5 Programmable I/O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FPGA  Programmable</a:t>
            </a:r>
            <a:br>
              <a:rPr lang="en-US" dirty="0" smtClean="0"/>
            </a:br>
            <a:r>
              <a:rPr lang="en-US" dirty="0" smtClean="0"/>
              <a:t>Interconnection Network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0" y="1404810"/>
            <a:ext cx="8613648" cy="53309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Horizontal and vertical mesh of wire segments interconnected by programmable switches called programmable interconnect points (PIPs). These PIPs are implemented using a transmission gate controlled by a memory bits from the configuration memory.</a:t>
            </a:r>
          </a:p>
          <a:p>
            <a:r>
              <a:rPr lang="en-US" sz="1800" dirty="0" smtClean="0"/>
              <a:t>Consists of global routing connecting  PLBs to I/O buffers, non-adjacent PLBs, and other embedded components. Local routing connects PLBs to other adjacent PLBs and PLBs to global routing (done through a switch matrix)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Several types of PIPs are used</a:t>
            </a:r>
            <a:endParaRPr lang="en-US" sz="800" dirty="0" smtClean="0"/>
          </a:p>
          <a:p>
            <a:pPr lvl="1"/>
            <a:r>
              <a:rPr lang="en-US" sz="1300" dirty="0" smtClean="0"/>
              <a:t>Cross-point = connects vertical or horizontal wire segments allowing turns</a:t>
            </a:r>
          </a:p>
          <a:p>
            <a:pPr lvl="1"/>
            <a:r>
              <a:rPr lang="en-US" sz="1300" dirty="0" smtClean="0"/>
              <a:t>Breakpoint = connects or isolates 2 wire segments</a:t>
            </a:r>
          </a:p>
          <a:p>
            <a:pPr lvl="1"/>
            <a:r>
              <a:rPr lang="en-US" sz="1300" dirty="0" smtClean="0"/>
              <a:t>Decoded MUX = group of 2^n cross-points connected to a single output configure by n configuration bits</a:t>
            </a:r>
          </a:p>
          <a:p>
            <a:pPr lvl="1"/>
            <a:r>
              <a:rPr lang="en-US" sz="1300" dirty="0" smtClean="0"/>
              <a:t>Non-decoded MUX =  n wire segments each with a configuration bit (n segments)</a:t>
            </a:r>
          </a:p>
          <a:p>
            <a:pPr lvl="1"/>
            <a:r>
              <a:rPr lang="en-US" sz="1300" dirty="0" smtClean="0"/>
              <a:t>Compound cross-point = 6 Break-point PIPS (can isolate two isolated signal nets)</a:t>
            </a:r>
          </a:p>
          <a:p>
            <a:pPr lvl="1"/>
            <a:endParaRPr lang="en-US" sz="1300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52768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73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Virtex</a:t>
            </a:r>
            <a:r>
              <a:rPr 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-5 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FPGA Interconnection Network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77724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routing consists of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Lines= routing has three connections: beginning, middle, and end. Double lines have five connections into a switch matrix between beginning and end, and can source in all four directions of the FPGA from a switch matrix. Every direction has 10 BEGs, MIDs, and ENDs (all bi-directional) for a total of 240 wire segments per switch matrix. Spans 24 rows/columns of components with a switch matrix connection at every sixth component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Lines= resources span three columns/rows of components, with a connection to the switch matrix for each component.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Hex lines = three connections into a switch matrix similar to long lines. Source in all four directions from switch matrix. Spans six rows or columns of components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FPGAs</a:t>
            </a:r>
          </a:p>
          <a:p>
            <a:pPr lvl="1"/>
            <a:r>
              <a:rPr lang="en-US" dirty="0" smtClean="0"/>
              <a:t>N x N array of unit cells (CLB + routing)</a:t>
            </a:r>
          </a:p>
          <a:p>
            <a:pPr lvl="2"/>
            <a:r>
              <a:rPr lang="en-US" dirty="0" smtClean="0"/>
              <a:t>Special routing along center axis</a:t>
            </a:r>
          </a:p>
          <a:p>
            <a:r>
              <a:rPr lang="en-US" dirty="0" smtClean="0"/>
              <a:t>Next Generation FPGAs</a:t>
            </a:r>
          </a:p>
          <a:p>
            <a:pPr lvl="1"/>
            <a:r>
              <a:rPr lang="en-US" dirty="0" smtClean="0"/>
              <a:t>M x N unit cells</a:t>
            </a:r>
          </a:p>
          <a:p>
            <a:pPr lvl="1"/>
            <a:r>
              <a:rPr lang="en-US" dirty="0" smtClean="0"/>
              <a:t>Small block RAMs around edges</a:t>
            </a:r>
          </a:p>
          <a:p>
            <a:r>
              <a:rPr lang="en-US" dirty="0" smtClean="0"/>
              <a:t>More recent FPGAs</a:t>
            </a:r>
          </a:p>
          <a:p>
            <a:pPr lvl="1"/>
            <a:r>
              <a:rPr lang="en-US" dirty="0" smtClean="0"/>
              <a:t>Added block RAM arrays</a:t>
            </a:r>
          </a:p>
          <a:p>
            <a:pPr lvl="1"/>
            <a:r>
              <a:rPr lang="en-US" dirty="0" smtClean="0"/>
              <a:t>Added multiplier cores</a:t>
            </a:r>
          </a:p>
          <a:p>
            <a:pPr lvl="1"/>
            <a:r>
              <a:rPr lang="en-US" dirty="0" smtClean="0"/>
              <a:t>Adders processor cores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1390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00886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200886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53000"/>
            <a:ext cx="188006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Virtex-5 FPGA Interconnection Network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05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1" y="1676400"/>
            <a:ext cx="4643717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819400" y="1752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9400" y="1981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400" y="22098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3886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562600" y="2743200"/>
            <a:ext cx="3048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15000" y="4038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2362200"/>
            <a:ext cx="1447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572000" y="4038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648200"/>
            <a:ext cx="1645920" cy="19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14400" y="6248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PIPs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Hands On Demonstration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FPGA </a:t>
            </a:r>
            <a:r>
              <a:rPr lang="en-US" dirty="0" err="1" smtClean="0"/>
              <a:t>Developement</a:t>
            </a:r>
            <a:endParaRPr lang="en-US" dirty="0"/>
          </a:p>
        </p:txBody>
      </p:sp>
      <p:pic>
        <p:nvPicPr>
          <p:cNvPr id="11266" name="Picture 2" descr="File:Transistor Count and Moore's Law - 2011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5600128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0574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Moore’s law states that the number of transistors on a IC circuit doubles every two years.</a:t>
            </a:r>
          </a:p>
          <a:p>
            <a:endParaRPr lang="en-US" dirty="0" smtClean="0"/>
          </a:p>
          <a:p>
            <a:r>
              <a:rPr lang="en-US" dirty="0" smtClean="0"/>
              <a:t>How to continue with the trend stated by Moore??</a:t>
            </a:r>
          </a:p>
          <a:p>
            <a:endParaRPr lang="en-US" dirty="0" smtClean="0"/>
          </a:p>
          <a:p>
            <a:r>
              <a:rPr lang="en-US" dirty="0" smtClean="0"/>
              <a:t>3D Integrated Circuitry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Integrated Circuit </a:t>
            </a:r>
            <a:endParaRPr 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057400" y="2209800"/>
            <a:ext cx="4724400" cy="4038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057400" y="54864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2286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 Substrate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057400" y="49530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Active device layer</a:t>
            </a: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2057400" y="43434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81400" y="4419600"/>
            <a:ext cx="1752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Metal layer 1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2057400" y="38100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81400" y="3886200"/>
            <a:ext cx="1752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Metal layer 2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2057400" y="32004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81400" y="3276600"/>
            <a:ext cx="1752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Metal layer 3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057400" y="26670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581400" y="2209800"/>
            <a:ext cx="1752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Metal layer 6</a:t>
            </a:r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4343400" y="2743200"/>
            <a:ext cx="76200" cy="762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4343400" y="3048000"/>
            <a:ext cx="76200" cy="762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2133600" y="4953000"/>
            <a:ext cx="4572000" cy="533400"/>
          </a:xfrm>
          <a:prstGeom prst="rect">
            <a:avLst/>
          </a:prstGeom>
          <a:solidFill>
            <a:srgbClr val="FFCC99">
              <a:alpha val="30000"/>
            </a:srgb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 no longer dominate, metal interconnections took over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8102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Design Costs increase as technology gets smaller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057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Designs Decrease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770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78390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 see diminishing benefits with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90% of FPGA logic area is programmable interconnect</a:t>
            </a:r>
          </a:p>
          <a:p>
            <a:r>
              <a:rPr lang="en-US" dirty="0" smtClean="0"/>
              <a:t>Performance and power penalty are direct result of the area (70% Virtex-2)</a:t>
            </a:r>
          </a:p>
          <a:p>
            <a:r>
              <a:rPr lang="en-US" dirty="0" smtClean="0"/>
              <a:t>Interconnect needs to increase faster than number of gates to keep up (Rents rule)</a:t>
            </a:r>
            <a:endParaRPr lang="en-US" dirty="0"/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676400" y="3962400"/>
            <a:ext cx="5205413" cy="2316162"/>
            <a:chOff x="1296" y="2285"/>
            <a:chExt cx="3279" cy="1459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836" y="2553"/>
              <a:ext cx="953" cy="119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4" y="79"/>
                </a:cxn>
                <a:cxn ang="0">
                  <a:pos x="64" y="40"/>
                </a:cxn>
                <a:cxn ang="0">
                  <a:pos x="24" y="0"/>
                </a:cxn>
                <a:cxn ang="0">
                  <a:pos x="24" y="40"/>
                </a:cxn>
                <a:cxn ang="0">
                  <a:pos x="0" y="72"/>
                </a:cxn>
              </a:cxnLst>
              <a:rect l="0" t="0" r="r" b="b"/>
              <a:pathLst>
                <a:path w="64" h="80">
                  <a:moveTo>
                    <a:pt x="0" y="72"/>
                  </a:moveTo>
                  <a:cubicBezTo>
                    <a:pt x="6" y="77"/>
                    <a:pt x="15" y="79"/>
                    <a:pt x="24" y="79"/>
                  </a:cubicBezTo>
                  <a:cubicBezTo>
                    <a:pt x="46" y="80"/>
                    <a:pt x="64" y="62"/>
                    <a:pt x="64" y="40"/>
                  </a:cubicBezTo>
                  <a:cubicBezTo>
                    <a:pt x="64" y="17"/>
                    <a:pt x="46" y="0"/>
                    <a:pt x="24" y="0"/>
                  </a:cubicBezTo>
                  <a:lnTo>
                    <a:pt x="24" y="4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999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583" y="3104"/>
              <a:ext cx="610" cy="5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7" y="35"/>
                </a:cxn>
                <a:cxn ang="0">
                  <a:pos x="41" y="3"/>
                </a:cxn>
                <a:cxn ang="0">
                  <a:pos x="1" y="0"/>
                </a:cxn>
              </a:cxnLst>
              <a:rect l="0" t="0" r="r" b="b"/>
              <a:pathLst>
                <a:path w="41" h="35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15"/>
                    <a:pt x="6" y="27"/>
                    <a:pt x="17" y="35"/>
                  </a:cubicBezTo>
                  <a:lnTo>
                    <a:pt x="4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3366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598" y="2672"/>
              <a:ext cx="595" cy="47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9"/>
                </a:cxn>
                <a:cxn ang="0">
                  <a:pos x="40" y="32"/>
                </a:cxn>
                <a:cxn ang="0">
                  <a:pos x="15" y="0"/>
                </a:cxn>
              </a:cxnLst>
              <a:rect l="0" t="0" r="r" b="b"/>
              <a:pathLst>
                <a:path w="40" h="32">
                  <a:moveTo>
                    <a:pt x="15" y="0"/>
                  </a:moveTo>
                  <a:cubicBezTo>
                    <a:pt x="6" y="6"/>
                    <a:pt x="0" y="17"/>
                    <a:pt x="0" y="29"/>
                  </a:cubicBezTo>
                  <a:lnTo>
                    <a:pt x="40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CC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821" y="2553"/>
              <a:ext cx="372" cy="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8"/>
                </a:cxn>
                <a:cxn ang="0">
                  <a:pos x="25" y="40"/>
                </a:cxn>
                <a:cxn ang="0">
                  <a:pos x="24" y="0"/>
                </a:cxn>
              </a:cxnLst>
              <a:rect l="0" t="0" r="r" b="b"/>
              <a:pathLst>
                <a:path w="25" h="40">
                  <a:moveTo>
                    <a:pt x="24" y="0"/>
                  </a:moveTo>
                  <a:cubicBezTo>
                    <a:pt x="16" y="0"/>
                    <a:pt x="7" y="2"/>
                    <a:pt x="0" y="8"/>
                  </a:cubicBezTo>
                  <a:lnTo>
                    <a:pt x="25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44" y="3253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60%</a:t>
              </a:r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96" y="3357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16%</a:t>
              </a:r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311" y="2657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14%</a:t>
              </a:r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683" y="2285"/>
              <a:ext cx="3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10%</a:t>
              </a:r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295" y="2434"/>
              <a:ext cx="1280" cy="119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369" y="2538"/>
              <a:ext cx="104" cy="105"/>
            </a:xfrm>
            <a:prstGeom prst="rect">
              <a:avLst/>
            </a:prstGeom>
            <a:solidFill>
              <a:srgbClr val="9999FF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584" y="2479"/>
              <a:ext cx="97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Interconnect</a:t>
              </a:r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69" y="2836"/>
              <a:ext cx="104" cy="104"/>
            </a:xfrm>
            <a:prstGeom prst="rect">
              <a:avLst/>
            </a:prstGeom>
            <a:solidFill>
              <a:srgbClr val="99336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75" y="2777"/>
              <a:ext cx="4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Logic</a:t>
              </a:r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369" y="3134"/>
              <a:ext cx="104" cy="104"/>
            </a:xfrm>
            <a:prstGeom prst="rect">
              <a:avLst/>
            </a:prstGeom>
            <a:solidFill>
              <a:srgbClr val="FFFFCC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75" y="3074"/>
              <a:ext cx="67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Clocking</a:t>
              </a:r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369" y="3431"/>
              <a:ext cx="104" cy="105"/>
            </a:xfrm>
            <a:prstGeom prst="rect">
              <a:avLst/>
            </a:prstGeom>
            <a:solidFill>
              <a:srgbClr val="CCFFFF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75" y="3372"/>
              <a:ext cx="30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0">
                  <a:solidFill>
                    <a:srgbClr val="000000"/>
                  </a:solidFill>
                  <a:latin typeface="Arial" charset="0"/>
                </a:rPr>
                <a:t>IOB</a:t>
              </a:r>
              <a:endParaRPr lang="en-US"/>
            </a:p>
          </p:txBody>
        </p:sp>
      </p:grp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1600200" y="6334780"/>
            <a:ext cx="36576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Dynamic Power in Virtex-2 (Shang  FPGA’02)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Cross-talk increase as technology gets smaller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7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Architecture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Memories</a:t>
            </a:r>
          </a:p>
          <a:p>
            <a:pPr lvl="1"/>
            <a:r>
              <a:rPr lang="en-US" dirty="0" smtClean="0"/>
              <a:t>Single &amp; Dual-port RAMS</a:t>
            </a:r>
          </a:p>
          <a:p>
            <a:pPr lvl="1"/>
            <a:r>
              <a:rPr lang="en-US" dirty="0" smtClean="0"/>
              <a:t>FIFO (first-in first-out)</a:t>
            </a:r>
          </a:p>
          <a:p>
            <a:pPr lvl="1"/>
            <a:r>
              <a:rPr lang="en-US" dirty="0" smtClean="0"/>
              <a:t>ECC (error correcting codes)</a:t>
            </a:r>
          </a:p>
          <a:p>
            <a:r>
              <a:rPr lang="en-US" dirty="0" smtClean="0"/>
              <a:t>Digital Signal Processors</a:t>
            </a:r>
          </a:p>
          <a:p>
            <a:pPr lvl="1"/>
            <a:r>
              <a:rPr lang="en-US" dirty="0" smtClean="0"/>
              <a:t>Multipliers</a:t>
            </a:r>
          </a:p>
          <a:p>
            <a:pPr lvl="1"/>
            <a:r>
              <a:rPr lang="en-US" dirty="0" smtClean="0"/>
              <a:t>Accumulators</a:t>
            </a:r>
          </a:p>
          <a:p>
            <a:pPr lvl="1"/>
            <a:r>
              <a:rPr lang="en-US" dirty="0" smtClean="0"/>
              <a:t>Arithmetic Logic Units (ALUs)</a:t>
            </a:r>
          </a:p>
          <a:p>
            <a:r>
              <a:rPr lang="en-US" dirty="0" smtClean="0"/>
              <a:t>Embedded Processors</a:t>
            </a:r>
          </a:p>
          <a:p>
            <a:pPr lvl="1"/>
            <a:r>
              <a:rPr lang="en-US" dirty="0" smtClean="0"/>
              <a:t>Hardcore (dedicated processors)</a:t>
            </a:r>
          </a:p>
          <a:p>
            <a:pPr lvl="2"/>
            <a:r>
              <a:rPr lang="en-US" dirty="0" smtClean="0"/>
              <a:t>Dedicated program and data memories</a:t>
            </a:r>
          </a:p>
          <a:p>
            <a:pPr lvl="2"/>
            <a:r>
              <a:rPr lang="en-US" dirty="0" smtClean="0"/>
              <a:t>Programmable RAM in FPGA can be used in conjunction with the processor to provide program and data memories</a:t>
            </a:r>
          </a:p>
          <a:p>
            <a:pPr lvl="1"/>
            <a:r>
              <a:rPr lang="en-US" dirty="0" smtClean="0"/>
              <a:t>Soft core (synthesized from a HDL)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Integrated Circuits</a:t>
            </a:r>
            <a:endParaRPr lang="en-US" dirty="0"/>
          </a:p>
        </p:txBody>
      </p:sp>
      <p:pic>
        <p:nvPicPr>
          <p:cNvPr id="46082" name="Picture 2" descr="http://lsi.epfl.ch/files/content/sites/lsi/files/shared/Research%20Areas%20Images/3D%20integrated%20systems_pavli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3810000" cy="251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7526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More functionality in a smaller space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extends Moore’s Law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transistors in a package </a:t>
            </a:r>
            <a:r>
              <a:rPr lang="en-US" dirty="0" smtClean="0">
                <a:sym typeface="Wingdings" pitchFamily="2" charset="2"/>
              </a:rPr>
              <a:t> larger designs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Shorter Interconnects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less RC delays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better chip performance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Power Decrease </a:t>
            </a:r>
            <a:r>
              <a:rPr lang="en-US" dirty="0" smtClean="0">
                <a:sym typeface="Wingdings" pitchFamily="2" charset="2"/>
              </a:rPr>
              <a:t> shorter wires reduce power consumption by producing less capacitance (also less inductance)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Bandwith</a:t>
            </a:r>
            <a:r>
              <a:rPr lang="en-US" dirty="0" smtClean="0">
                <a:sym typeface="Wingdings" pitchFamily="2" charset="2"/>
              </a:rPr>
              <a:t> large number of </a:t>
            </a:r>
            <a:r>
              <a:rPr lang="en-US" dirty="0" err="1" smtClean="0">
                <a:sym typeface="Wingdings" pitchFamily="2" charset="2"/>
              </a:rPr>
              <a:t>vertial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vias</a:t>
            </a:r>
            <a:r>
              <a:rPr lang="en-US" dirty="0" smtClean="0">
                <a:sym typeface="Wingdings" pitchFamily="2" charset="2"/>
              </a:rPr>
              <a:t> between layers allow construction of wide bandwidth buses between functional blocks in different layers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Integrate Circuit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57400" y="2133600"/>
            <a:ext cx="4724400" cy="4038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7400" y="54102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0400" y="5562600"/>
            <a:ext cx="2286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 Substrate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057400" y="487680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24200" y="4953000"/>
            <a:ext cx="25908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Device layer 1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57400" y="42672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81400" y="4343400"/>
            <a:ext cx="1752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Metal layers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057400" y="37338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76600" y="3810000"/>
            <a:ext cx="24384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Device layer 2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057400" y="31242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81400" y="3200400"/>
            <a:ext cx="1752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Metal layers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343400" y="2438400"/>
            <a:ext cx="76200" cy="762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343400" y="2590800"/>
            <a:ext cx="76200" cy="762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343400" y="2743200"/>
            <a:ext cx="76200" cy="762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610600" cy="6653213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609600" y="60198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Young-Su KWON (MIT) 2005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NuPGA</a:t>
            </a:r>
            <a:r>
              <a:rPr lang="en-US" dirty="0" smtClean="0"/>
              <a:t>® </a:t>
            </a:r>
            <a:r>
              <a:rPr lang="en-US" dirty="0" smtClean="0"/>
              <a:t>Architecture ( achieve same densities as an ASIC design? </a:t>
            </a:r>
            <a:endParaRPr lang="en-US" dirty="0"/>
          </a:p>
        </p:txBody>
      </p:sp>
      <p:pic>
        <p:nvPicPr>
          <p:cNvPr id="1026" name="Picture 2" descr="http://1.bp.blogspot.com/_VyTCyizqrHs/S2Wv5yWC5bI/AAAAAAAAGbs/UHxGTcmz6QY/s640/3dfp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096000" cy="3133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a graphite-based memory process for creating reprogrammable memory elements, which is now being used as anti-fuses for 3D FPGAs.</a:t>
            </a:r>
          </a:p>
          <a:p>
            <a:endParaRPr lang="en-US" dirty="0" smtClean="0"/>
          </a:p>
          <a:p>
            <a:r>
              <a:rPr lang="en-US" dirty="0" smtClean="0"/>
              <a:t>Anti-fuses start as an open circuit, but can be reprogrammed to create a low-resistance with a high voltage. Since the anti-fuses lay above the logic, the interconnection density can rival ASICs. </a:t>
            </a:r>
            <a:r>
              <a:rPr lang="en-US" dirty="0" smtClean="0">
                <a:sym typeface="Wingdings" pitchFamily="2" charset="2"/>
              </a:rPr>
              <a:t> The problem is that high voltage programming transistors take up a lot of area negating the density boost. </a:t>
            </a:r>
            <a:r>
              <a:rPr lang="en-US" dirty="0" err="1" smtClean="0">
                <a:sym typeface="Wingdings" pitchFamily="2" charset="2"/>
              </a:rPr>
              <a:t>NuPGA</a:t>
            </a:r>
            <a:r>
              <a:rPr lang="en-US" dirty="0" smtClean="0">
                <a:sym typeface="Wingdings" pitchFamily="2" charset="2"/>
              </a:rPr>
              <a:t> claims they have solved that problem by burying the programmable transistors in a 3D foundation layer beneath the FPGA circuitry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FPGA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010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More recent FPGA architectures have small block RAM arrays (usually placed in center column), multipliers, processor cores, DSP cores w/ multipliers, and I/O cells along columns for BGAs.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FPGA Operation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980837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17526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writes configuration memory which defines the function of the system. This includes: the connectivity between the CLBs and the I/O cells, the logic to be implemented onto the CLBs, and the I/O blocks.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8862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changing the data in the configuration memory, the function of the system changes as well. This change in data can be implemented at anytime during FPGA operation (run-time configuration).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Logic Blocks (CLBs)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467600" cy="4873752"/>
          </a:xfrm>
        </p:spPr>
        <p:txBody>
          <a:bodyPr/>
          <a:lstStyle/>
          <a:p>
            <a:r>
              <a:rPr lang="en-US" sz="2100" dirty="0" smtClean="0"/>
              <a:t>CLBs consist of:</a:t>
            </a:r>
          </a:p>
          <a:p>
            <a:pPr lvl="1"/>
            <a:r>
              <a:rPr lang="en-US" sz="1800" dirty="0" smtClean="0"/>
              <a:t>Look-up Tables (LUT) which implement the entries of a logic functions truth table</a:t>
            </a:r>
          </a:p>
          <a:p>
            <a:pPr lvl="2"/>
            <a:r>
              <a:rPr lang="en-US" sz="1600" dirty="0" smtClean="0"/>
              <a:t>Some FPGAs can use LUTs to implement small Random Access Memory (RAM)</a:t>
            </a:r>
          </a:p>
          <a:p>
            <a:pPr lvl="1"/>
            <a:r>
              <a:rPr lang="en-US" sz="1800" dirty="0" smtClean="0"/>
              <a:t>Carry and Control Logic</a:t>
            </a:r>
          </a:p>
          <a:p>
            <a:pPr lvl="2"/>
            <a:r>
              <a:rPr lang="en-US" sz="1600" dirty="0" smtClean="0"/>
              <a:t>Implements fast arithmetic operations (adders/ </a:t>
            </a:r>
            <a:r>
              <a:rPr lang="en-US" sz="1600" dirty="0" err="1" smtClean="0"/>
              <a:t>subtractors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Can be </a:t>
            </a:r>
            <a:r>
              <a:rPr lang="en-US" sz="1600" dirty="0" err="1" smtClean="0"/>
              <a:t>alsoconfigured</a:t>
            </a:r>
            <a:r>
              <a:rPr lang="en-US" sz="1600" dirty="0" smtClean="0"/>
              <a:t> for additional operations (Built-in-Self Test iterative-OR chain)</a:t>
            </a:r>
          </a:p>
          <a:p>
            <a:pPr lvl="1"/>
            <a:r>
              <a:rPr lang="en-US" sz="1800" dirty="0" smtClean="0"/>
              <a:t>Memory Elements</a:t>
            </a:r>
          </a:p>
          <a:p>
            <a:pPr lvl="2"/>
            <a:r>
              <a:rPr lang="en-US" sz="1600" dirty="0" smtClean="0"/>
              <a:t>Configurable Flip Flops (FFs)/ Latches( Programmable clock edges, set/reset, and clock enable)</a:t>
            </a:r>
          </a:p>
          <a:p>
            <a:pPr lvl="2"/>
            <a:r>
              <a:rPr lang="en-US" sz="1600" dirty="0" smtClean="0"/>
              <a:t>These memory elements usually can be configured as shift-registers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181600"/>
            <a:ext cx="3390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Configurable Logic Blocks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001357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CLB can contain several slices, which make up a single CLB. Xilinx Virtex-5 FPGAs (right) have two slices: SLICEL (logic) and SLICEM (memory). </a:t>
            </a:r>
          </a:p>
          <a:p>
            <a:endParaRPr lang="en-US" dirty="0"/>
          </a:p>
          <a:p>
            <a:r>
              <a:rPr lang="en-US" dirty="0" smtClean="0"/>
              <a:t>In addition to the basic CLB architecture, the Virtex-5 contains wide-function MUXs which can implement:</a:t>
            </a:r>
          </a:p>
          <a:p>
            <a:r>
              <a:rPr lang="en-US" dirty="0" smtClean="0"/>
              <a:t>- 4:1 MUX using 1 LUT</a:t>
            </a:r>
          </a:p>
          <a:p>
            <a:pPr>
              <a:buFontTx/>
              <a:buChar char="-"/>
            </a:pPr>
            <a:r>
              <a:rPr lang="en-US" dirty="0" smtClean="0"/>
              <a:t> 8:1 MUX using 2 LUTs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16:1 MUX using 4 LUTs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Look-up Tables (2:1 MUX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Configuration memory holds output of truth table entries </a:t>
            </a:r>
          </a:p>
          <a:p>
            <a:r>
              <a:rPr lang="en-US" dirty="0" smtClean="0"/>
              <a:t>Internal signals connect to control signals of MUXs to select a values of the truth tables for any given input signals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67200"/>
            <a:ext cx="1343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667000" y="4572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904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48200" y="4572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76600"/>
            <a:ext cx="196342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561</TotalTime>
  <Words>2157</Words>
  <Application>Microsoft Office PowerPoint</Application>
  <PresentationFormat>On-screen Show (4:3)</PresentationFormat>
  <Paragraphs>237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Introduction to Field Programmable Gate Arrays (FPGAs)</vt:lpstr>
      <vt:lpstr>Field Programmable Arrays</vt:lpstr>
      <vt:lpstr>FPGA Architectures</vt:lpstr>
      <vt:lpstr>FPGA Architecture Trends</vt:lpstr>
      <vt:lpstr>Basic FPGA Architecture</vt:lpstr>
      <vt:lpstr>FPGA Operation</vt:lpstr>
      <vt:lpstr>Configurable Logic Blocks (CLBs) Architecture</vt:lpstr>
      <vt:lpstr>Configurable Logic Blocks</vt:lpstr>
      <vt:lpstr>Look-up Tables (2:1 MUX Example)</vt:lpstr>
      <vt:lpstr>LUT Based Ram</vt:lpstr>
      <vt:lpstr>FPGA  Programmable Interconnection Network</vt:lpstr>
      <vt:lpstr>Progammable Input/Output Cells</vt:lpstr>
      <vt:lpstr>FPGA Configuration Interfaces</vt:lpstr>
      <vt:lpstr>Boundary Scan Configuration</vt:lpstr>
      <vt:lpstr>FPGA Configuration Techniques</vt:lpstr>
      <vt:lpstr>Xilinx Virtex-5 FPGAs</vt:lpstr>
      <vt:lpstr>Virtex-5 FPGA Platforms</vt:lpstr>
      <vt:lpstr>Virtex-5 CLB</vt:lpstr>
      <vt:lpstr>SLICEL</vt:lpstr>
      <vt:lpstr>SLICEM</vt:lpstr>
      <vt:lpstr>FPGA Design Comparison Virtex-5, Virtex-6, and spartan 6</vt:lpstr>
      <vt:lpstr>FPGA Design Comparison Virtex-5, Virtex-6, and spartan 6</vt:lpstr>
      <vt:lpstr>Back to Virtex-5 CLB LUT</vt:lpstr>
      <vt:lpstr>Slide 24</vt:lpstr>
      <vt:lpstr>Slide 25</vt:lpstr>
      <vt:lpstr>Virtex-5 Programmable I/O</vt:lpstr>
      <vt:lpstr>Virtex-5 Programmable I/O</vt:lpstr>
      <vt:lpstr>FPGA  Programmable Interconnection Network</vt:lpstr>
      <vt:lpstr>Slide 29</vt:lpstr>
      <vt:lpstr>Virtex-5 FPGA Interconnection Network  </vt:lpstr>
      <vt:lpstr>Hands On Demonstration</vt:lpstr>
      <vt:lpstr>Future FPGA Developement</vt:lpstr>
      <vt:lpstr>2D Integrated Circuit </vt:lpstr>
      <vt:lpstr>Transistors no longer dominate, metal interconnections took over </vt:lpstr>
      <vt:lpstr>Design Costs increase as technology gets smaller</vt:lpstr>
      <vt:lpstr>IC Designs Decrease</vt:lpstr>
      <vt:lpstr>Slide 37</vt:lpstr>
      <vt:lpstr>FPGAs see diminishing benefits with scaling</vt:lpstr>
      <vt:lpstr>Cross-talk increase as technology gets smaller</vt:lpstr>
      <vt:lpstr>3D Integrated Circuits</vt:lpstr>
      <vt:lpstr>3D Integrate Circuit</vt:lpstr>
      <vt:lpstr>Slide 42</vt:lpstr>
      <vt:lpstr>NuPGA® Architecture ( achieve same densities as an ASIC design?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Field Programmable Gate Arrays (FPGAs)</dc:title>
  <dc:creator>Bill Jason P. Tomas</dc:creator>
  <cp:lastModifiedBy>Bill Jason P. Tomas</cp:lastModifiedBy>
  <cp:revision>10</cp:revision>
  <dcterms:created xsi:type="dcterms:W3CDTF">2012-01-20T23:57:32Z</dcterms:created>
  <dcterms:modified xsi:type="dcterms:W3CDTF">2012-01-24T18:32:08Z</dcterms:modified>
</cp:coreProperties>
</file>