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8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7" autoAdjust="0"/>
  </p:normalViewPr>
  <p:slideViewPr>
    <p:cSldViewPr showGuides="1">
      <p:cViewPr varScale="1">
        <p:scale>
          <a:sx n="81" d="100"/>
          <a:sy n="81" d="100"/>
        </p:scale>
        <p:origin x="869" y="67"/>
      </p:cViewPr>
      <p:guideLst>
        <p:guide orient="horz" pos="2419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F4DDE-0A42-458F-9B79-F0F346F99ACA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37B8-FBFB-4BC9-B12D-68E8670E7B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6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007FF-34ED-4A6A-A36A-957BF87416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1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196950"/>
            <a:ext cx="8458200" cy="150195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22860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3D5532D-4897-47E1-BFBD-DC7425786F1F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267200" y="6477000"/>
            <a:ext cx="48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http://www.ee.unlv.edu/~b1morris/ee360/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0" y="0"/>
            <a:ext cx="817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Professor Brendan Morris, SEB 3216,</a:t>
            </a:r>
            <a:r>
              <a:rPr lang="en-US" baseline="0" dirty="0" smtClean="0"/>
              <a:t> brendan.morris@unlv.edu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75B5-5C1B-4817-A857-596A892631B9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AEF8-B5C2-43EF-B224-1B69B3D50C90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FDEB3-5D88-46D0-83A1-D8D94FD7BED1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9D23-9CA2-419E-8DB2-A91A87BB96B5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53275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53275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8193-0489-45EF-A7E5-3185123A1631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9FEE3A-4F3E-431C-8A3A-6706282CAF46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7BAB5C9-771D-489E-9617-001220B6CD7A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9D7F-7A0E-4430-A12B-6ACB2B589B25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4134-71FD-404A-B0E6-4B9C55FE27F7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16F-27EB-42C1-A8B4-7D78D63BA954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3152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1267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14DE0C4-8321-4C05-972E-1D2B3BB7CD6D}" type="datetime1">
              <a:rPr lang="en-US" smtClean="0"/>
              <a:t>3/30/2019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5.emf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media19.m4a"/><Relationship Id="rId7" Type="http://schemas.openxmlformats.org/officeDocument/2006/relationships/image" Target="../media/image34.emf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38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audio" Target="../media/media21.m4a"/><Relationship Id="rId7" Type="http://schemas.openxmlformats.org/officeDocument/2006/relationships/image" Target="../media/image41.emf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audio" Target="../media/media8.m4a"/><Relationship Id="rId7" Type="http://schemas.openxmlformats.org/officeDocument/2006/relationships/image" Target="../media/image9.emf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EE360:  Signals and System I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r>
              <a:rPr lang="en-US" sz="2800" dirty="0" smtClean="0"/>
              <a:t>Chapter 9</a:t>
            </a:r>
          </a:p>
          <a:p>
            <a:r>
              <a:rPr lang="en-US" sz="2800" dirty="0" smtClean="0"/>
              <a:t>Laplace Transform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4"/>
    </mc:Choice>
    <mc:Fallback>
      <p:transition spd="slow" advTm="8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Inverse LT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&amp;=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</m:den>
                          </m:f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&amp;=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</m:e>
                              </m:d>
                            </m:den>
                          </m:f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&amp;=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den>
                          </m:f>
                        </m:e>
                      </m:eqArr>
                    </m:oMath>
                  </m:oMathPara>
                </a14:m>
                <a:endParaRPr lang="en-US" b="0" dirty="0" smtClean="0"/>
              </a:p>
              <a:p>
                <a:pPr marL="109728" indent="0">
                  <a:buNone/>
                </a:pPr>
                <a:endParaRPr lang="en-US" b="0" dirty="0" smtClean="0"/>
              </a:p>
              <a:p>
                <a:r>
                  <a:rPr lang="en-US" b="0" dirty="0" smtClean="0"/>
                  <a:t>Solve for partial terms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endParaRPr lang="en-US" b="0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=−3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Combine for final answer</a:t>
                </a:r>
              </a:p>
              <a:p>
                <a:endParaRPr lang="en-US" dirty="0"/>
              </a:p>
              <a:p>
                <a:endParaRPr lang="en-US" b="0" dirty="0" smtClean="0"/>
              </a:p>
              <a:p>
                <a:pPr marL="109728" indent="0">
                  <a:buNone/>
                </a:pP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are the possible ROC’s?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92316" y="5623560"/>
                <a:ext cx="3168368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16" y="5623560"/>
                <a:ext cx="3168368" cy="7000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429" y="2311654"/>
            <a:ext cx="4181400" cy="329116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57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56"/>
    </mc:Choice>
    <mc:Fallback>
      <p:transition spd="slow" advTm="16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Inverse </a:t>
            </a:r>
            <a:r>
              <a:rPr lang="en-US" dirty="0" smtClean="0"/>
              <a:t>LT 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ROC I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&lt;−3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 </m:t>
                    </m:r>
                  </m:oMath>
                </a14:m>
                <a:r>
                  <a:rPr lang="en-US" dirty="0" smtClean="0"/>
                  <a:t>left-sided signal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+3 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2800" dirty="0" smtClean="0">
                    <a:ea typeface="Cambria Math" panose="02040503050406030204" pitchFamily="18" charset="0"/>
                  </a:rPr>
                  <a:t>Notice: the use of left-sided transform pair</a:t>
                </a:r>
                <a:endParaRPr lang="en-US" sz="2800" b="0" dirty="0" smtClean="0">
                  <a:ea typeface="Cambria Math" panose="02040503050406030204" pitchFamily="18" charset="0"/>
                </a:endParaRPr>
              </a:p>
              <a:p>
                <a:endParaRPr lang="en-US" sz="3000" dirty="0">
                  <a:ea typeface="Cambria Math" panose="02040503050406030204" pitchFamily="18" charset="0"/>
                </a:endParaRPr>
              </a:p>
              <a:p>
                <a:r>
                  <a:rPr lang="en-US" sz="3000" b="0" dirty="0" smtClean="0">
                    <a:ea typeface="Cambria Math" panose="02040503050406030204" pitchFamily="18" charset="0"/>
                  </a:rPr>
                  <a:t>ROC II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 </m:t>
                    </m:r>
                  </m:oMath>
                </a14:m>
                <a:r>
                  <a:rPr lang="en-US" dirty="0" smtClean="0"/>
                  <a:t>right-sided </a:t>
                </a:r>
                <a:r>
                  <a:rPr lang="en-US" dirty="0"/>
                  <a:t>signal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222" t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11</a:t>
            </a:fld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647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19"/>
    </mc:Choice>
    <mc:Fallback>
      <p:transition spd="slow" advTm="98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Inverse LT III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ROC III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−3&lt;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&lt;−2 ⟹  </m:t>
                    </m:r>
                  </m:oMath>
                </a14:m>
                <a:r>
                  <a:rPr lang="en-US" dirty="0" smtClean="0"/>
                  <a:t>two-sided signal</a:t>
                </a:r>
              </a:p>
              <a:p>
                <a:pPr lvl="1"/>
                <a:r>
                  <a:rPr lang="en-US" dirty="0" smtClean="0"/>
                  <a:t>Want intersection of </a:t>
                </a:r>
              </a:p>
              <a:p>
                <a:pPr lvl="2"/>
                <a:r>
                  <a:rPr lang="en-US" dirty="0" smtClean="0"/>
                  <a:t>Left-sided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term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&lt;−2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Right-sided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term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530352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Left-sided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66560" y="530352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Right-sided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flipV="1">
            <a:off x="4955106" y="4800600"/>
            <a:ext cx="0" cy="502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7455210" y="4800600"/>
            <a:ext cx="0" cy="502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2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10"/>
    </mc:Choice>
    <mc:Fallback>
      <p:transition spd="slow" advTm="10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77683" x="4394200" y="3556000"/>
          <p14:tracePt t="77727" x="4406900" y="3562350"/>
          <p14:tracePt t="77762" x="4406900" y="3568700"/>
          <p14:tracePt t="77806" x="4413250" y="3568700"/>
          <p14:tracePt t="77850" x="4425950" y="3587750"/>
          <p14:tracePt t="77885" x="4457700" y="3625850"/>
          <p14:tracePt t="77929" x="4514850" y="3721100"/>
          <p14:tracePt t="77953" x="4546600" y="3790950"/>
          <p14:tracePt t="77974" x="4591050" y="3867150"/>
          <p14:tracePt t="78010" x="4660900" y="4025900"/>
          <p14:tracePt t="78035" x="4718050" y="4140200"/>
          <p14:tracePt t="78070" x="4762500" y="4229100"/>
          <p14:tracePt t="78104" x="4762500" y="4235450"/>
          <p14:tracePt t="78196" x="4762500" y="4248150"/>
          <p14:tracePt t="78207" x="4768850" y="4254500"/>
          <p14:tracePt t="78242" x="4768850" y="4298950"/>
          <p14:tracePt t="78276" x="4768850" y="4356100"/>
          <p14:tracePt t="78301" x="4768850" y="4476750"/>
          <p14:tracePt t="78336" x="4749800" y="4597400"/>
          <p14:tracePt t="78371" x="4730750" y="4705350"/>
          <p14:tracePt t="78406" x="4711700" y="4781550"/>
          <p14:tracePt t="78428" x="4705350" y="4794250"/>
          <p14:tracePt t="78475" x="4699000" y="4806950"/>
          <p14:tracePt t="78511" x="4686300" y="4826000"/>
          <p14:tracePt t="78536" x="4660900" y="4857750"/>
          <p14:tracePt t="78572" x="4648200" y="4870450"/>
          <p14:tracePt t="78602" x="4635500" y="4876800"/>
          <p14:tracePt t="78638" x="4629150" y="4876800"/>
          <p14:tracePt t="78692" x="4591050" y="4864100"/>
          <p14:tracePt t="78726" x="4572000" y="4851400"/>
          <p14:tracePt t="78753" x="4559300" y="4845050"/>
          <p14:tracePt t="78775" x="4546600" y="4832350"/>
          <p14:tracePt t="78803" x="4533900" y="4826000"/>
          <p14:tracePt t="78825" x="4521200" y="4826000"/>
          <p14:tracePt t="78852" x="4489450" y="4806950"/>
          <p14:tracePt t="78863" x="4483100" y="4800600"/>
          <p14:tracePt t="78896" x="4457700" y="4787900"/>
          <p14:tracePt t="78920" x="4438650" y="4781550"/>
          <p14:tracePt t="78943" x="4432300" y="4781550"/>
          <p14:tracePt t="79183" x="4425950" y="4781550"/>
          <p14:tracePt t="79258" x="4419600" y="4781550"/>
          <p14:tracePt t="79352" x="4413250" y="4781550"/>
          <p14:tracePt t="79494" x="4406900" y="4781550"/>
          <p14:tracePt t="79589" x="4400550" y="4781550"/>
          <p14:tracePt t="80119" x="4406900" y="4781550"/>
          <p14:tracePt t="80152" x="4413250" y="4781550"/>
          <p14:tracePt t="80186" x="4425950" y="4781550"/>
          <p14:tracePt t="80371" x="4432300" y="4781550"/>
          <p14:tracePt t="80435" x="4438650" y="4781550"/>
          <p14:tracePt t="80568" x="4445000" y="4781550"/>
          <p14:tracePt t="80638" x="4470400" y="4781550"/>
          <p14:tracePt t="80660" x="4489450" y="4781550"/>
          <p14:tracePt t="80700" x="4514850" y="4781550"/>
          <p14:tracePt t="80724" x="4578350" y="4781550"/>
          <p14:tracePt t="80759" x="4667250" y="4781550"/>
          <p14:tracePt t="80794" x="4718050" y="4781550"/>
          <p14:tracePt t="80818" x="4813300" y="4781550"/>
          <p14:tracePt t="80842" x="4908550" y="4781550"/>
          <p14:tracePt t="80880" x="5029200" y="4787900"/>
          <p14:tracePt t="80905" x="5105400" y="4787900"/>
          <p14:tracePt t="80926" x="5162550" y="4787900"/>
          <p14:tracePt t="80957" x="5270500" y="4787900"/>
          <p14:tracePt t="80993" x="5359400" y="4794250"/>
          <p14:tracePt t="81028" x="5454650" y="4794250"/>
          <p14:tracePt t="81053" x="5530850" y="4800600"/>
          <p14:tracePt t="81089" x="5588000" y="4800600"/>
          <p14:tracePt t="81125" x="5683250" y="4806950"/>
          <p14:tracePt t="81146" x="5759450" y="4806950"/>
          <p14:tracePt t="81174" x="5772150" y="4806950"/>
          <p14:tracePt t="81185" x="5810250" y="4813300"/>
          <p14:tracePt t="81211" x="5854700" y="4813300"/>
          <p14:tracePt t="81237" x="5886450" y="4813300"/>
          <p14:tracePt t="81257" x="5911850" y="4819650"/>
          <p14:tracePt t="81294" x="5930900" y="4826000"/>
          <p14:tracePt t="81320" x="5962650" y="4832350"/>
          <p14:tracePt t="81357" x="5975350" y="4832350"/>
          <p14:tracePt t="81540" x="5962650" y="4832350"/>
          <p14:tracePt t="81552" x="5943600" y="4832350"/>
          <p14:tracePt t="81589" x="5905500" y="4826000"/>
          <p14:tracePt t="81619" x="5861050" y="4819650"/>
          <p14:tracePt t="81656" x="5822950" y="4813300"/>
          <p14:tracePt t="81682" x="5797550" y="4813300"/>
          <p14:tracePt t="81718" x="5746750" y="4806950"/>
          <p14:tracePt t="81740" x="5670550" y="4806950"/>
          <p14:tracePt t="81777" x="5594350" y="4800600"/>
          <p14:tracePt t="81822" x="5492750" y="4787900"/>
          <p14:tracePt t="81856" x="5410200" y="4781550"/>
          <p14:tracePt t="81890" x="5353050" y="4775200"/>
          <p14:tracePt t="81916" x="5321300" y="4768850"/>
          <p14:tracePt t="81951" x="5219700" y="4756150"/>
          <p14:tracePt t="81985" x="5175250" y="4749800"/>
          <p14:tracePt t="82008" x="5130800" y="4743450"/>
          <p14:tracePt t="82044" x="5092700" y="4737100"/>
          <p14:tracePt t="82068" x="5073650" y="4737100"/>
          <p14:tracePt t="82104" x="5003800" y="4730750"/>
          <p14:tracePt t="82137" x="4978400" y="4724400"/>
          <p14:tracePt t="82172" x="4933950" y="4718050"/>
          <p14:tracePt t="82194" x="4895850" y="4711700"/>
          <p14:tracePt t="82232" x="4851400" y="4705350"/>
          <p14:tracePt t="82274" x="4845050" y="4705350"/>
          <p14:tracePt t="82309" x="4819650" y="4705350"/>
          <p14:tracePt t="82337" x="4794250" y="4699000"/>
          <p14:tracePt t="82373" x="4762500" y="4699000"/>
          <p14:tracePt t="82406" x="4730750" y="4692650"/>
          <p14:tracePt t="82439" x="4711700" y="4692650"/>
          <p14:tracePt t="82472" x="4699000" y="4692650"/>
          <p14:tracePt t="82636" x="4692650" y="4692650"/>
          <p14:tracePt t="82695" x="4679950" y="4692650"/>
          <p14:tracePt t="82731" x="4648200" y="4699000"/>
          <p14:tracePt t="82756" x="4622800" y="4705350"/>
          <p14:tracePt t="82776" x="4603750" y="4705350"/>
          <p14:tracePt t="82790" x="4591050" y="4711700"/>
          <p14:tracePt t="82825" x="4540250" y="4724400"/>
          <p14:tracePt t="82871" x="4514850" y="4724400"/>
          <p14:tracePt t="82905" x="4483100" y="4730750"/>
          <p14:tracePt t="82927" x="4470400" y="4730750"/>
          <p14:tracePt t="82955" x="4457700" y="4730750"/>
          <p14:tracePt t="82977" x="4451350" y="4730750"/>
          <p14:tracePt t="82992" x="4438650" y="4730750"/>
          <p14:tracePt t="83025" x="4425950" y="4730750"/>
          <p14:tracePt t="83059" x="4413250" y="4730750"/>
          <p14:tracePt t="83087" x="4406900" y="4730750"/>
          <p14:tracePt t="83122" x="4406900" y="4737100"/>
          <p14:tracePt t="83325" x="4425950" y="4737100"/>
          <p14:tracePt t="83351" x="4445000" y="4737100"/>
          <p14:tracePt t="83386" x="4476750" y="4737100"/>
          <p14:tracePt t="83421" x="4508500" y="4730750"/>
          <p14:tracePt t="83443" x="4521200" y="4730750"/>
          <p14:tracePt t="83472" x="4559300" y="4724400"/>
          <p14:tracePt t="83494" x="4578350" y="4724400"/>
          <p14:tracePt t="83523" x="4622800" y="4724400"/>
          <p14:tracePt t="83550" x="4641850" y="4724400"/>
          <p14:tracePt t="83573" x="4679950" y="4718050"/>
          <p14:tracePt t="83590" x="4692650" y="4718050"/>
          <p14:tracePt t="83622" x="4737100" y="4718050"/>
          <p14:tracePt t="83656" x="4781550" y="4718050"/>
          <p14:tracePt t="83689" x="4826000" y="4718050"/>
          <p14:tracePt t="83709" x="4870450" y="4718050"/>
          <p14:tracePt t="83749" x="4902200" y="4718050"/>
          <p14:tracePt t="83759" x="4933950" y="4711700"/>
          <p14:tracePt t="83795" x="4984750" y="4711700"/>
          <p14:tracePt t="83820" x="5010150" y="4705350"/>
          <p14:tracePt t="83842" x="5054600" y="4705350"/>
          <p14:tracePt t="83869" x="5130800" y="4711700"/>
          <p14:tracePt t="83915" x="5238750" y="4711700"/>
          <p14:tracePt t="83940" x="5264150" y="4718050"/>
          <p14:tracePt t="83960" x="5283200" y="4718050"/>
          <p14:tracePt t="83975" x="5321300" y="4718050"/>
          <p14:tracePt t="84010" x="5435600" y="4724400"/>
          <p14:tracePt t="84044" x="5492750" y="4724400"/>
          <p14:tracePt t="84071" x="5524500" y="4724400"/>
          <p14:tracePt t="84106" x="5581650" y="4730750"/>
          <p14:tracePt t="84141" x="5619750" y="4730750"/>
          <p14:tracePt t="84165" x="5670550" y="4737100"/>
          <p14:tracePt t="84190" x="5715000" y="4737100"/>
          <p14:tracePt t="84224" x="5803900" y="4749800"/>
          <p14:tracePt t="84245" x="5829300" y="4756150"/>
          <p14:tracePt t="84272" x="5873750" y="4762500"/>
          <p14:tracePt t="84308" x="5930900" y="4768850"/>
          <p14:tracePt t="84335" x="5937250" y="4768850"/>
          <p14:tracePt t="84371" x="5943600" y="4768850"/>
          <p14:tracePt t="84436" x="5949950" y="4768850"/>
          <p14:tracePt t="84483" x="5969000" y="4768850"/>
          <p14:tracePt t="84507" x="5981700" y="4775200"/>
          <p14:tracePt t="84640" x="5956300" y="4775200"/>
          <p14:tracePt t="84667" x="5943600" y="4775200"/>
          <p14:tracePt t="84701" x="5892800" y="4775200"/>
          <p14:tracePt t="84724" x="5861050" y="4775200"/>
          <p14:tracePt t="84752" x="5753100" y="4775200"/>
          <p14:tracePt t="84794" x="5632450" y="4775200"/>
          <p14:tracePt t="84819" x="5530850" y="4775200"/>
          <p14:tracePt t="84840" x="5505450" y="4775200"/>
          <p14:tracePt t="84869" x="5454650" y="4775200"/>
          <p14:tracePt t="84903" x="5302250" y="4768850"/>
          <p14:tracePt t="84938" x="5270500" y="4768850"/>
          <p14:tracePt t="84960" x="5162550" y="4762500"/>
          <p14:tracePt t="84990" x="5041900" y="4762500"/>
          <p14:tracePt t="85026" x="4978400" y="4762500"/>
          <p14:tracePt t="85061" x="4819650" y="4762500"/>
          <p14:tracePt t="85086" x="4756150" y="4749800"/>
          <p14:tracePt t="85121" x="4648200" y="4749800"/>
          <p14:tracePt t="85156" x="4527550" y="4743450"/>
          <p14:tracePt t="85200" x="4483100" y="4743450"/>
          <p14:tracePt t="85235" x="4451350" y="4743450"/>
          <p14:tracePt t="85495" x="4470400" y="4743450"/>
          <p14:tracePt t="85521" x="4508500" y="4743450"/>
          <p14:tracePt t="85544" x="4527550" y="4743450"/>
          <p14:tracePt t="85572" x="4622800" y="4737100"/>
          <p14:tracePt t="85602" x="4724400" y="4730750"/>
          <p14:tracePt t="85649" x="4845050" y="4730750"/>
          <p14:tracePt t="85682" x="4921250" y="4730750"/>
          <p14:tracePt t="85717" x="5035550" y="4730750"/>
          <p14:tracePt t="85751" x="5143500" y="4730750"/>
          <p14:tracePt t="85761" x="5175250" y="4730750"/>
          <p14:tracePt t="85805" x="5308600" y="4730750"/>
          <p14:tracePt t="85840" x="5359400" y="4737100"/>
          <p14:tracePt t="85875" x="5448300" y="4737100"/>
          <p14:tracePt t="85909" x="5518150" y="4737100"/>
          <p14:tracePt t="85932" x="5556250" y="4737100"/>
          <p14:tracePt t="85944" x="5594350" y="4737100"/>
          <p14:tracePt t="85981" x="5651500" y="4737100"/>
          <p14:tracePt t="86005" x="5670550" y="4737100"/>
          <p14:tracePt t="86040" x="5727700" y="4737100"/>
          <p14:tracePt t="86073" x="5740400" y="4737100"/>
          <p14:tracePt t="86109" x="5765800" y="4737100"/>
          <p14:tracePt t="86134" x="5784850" y="4737100"/>
          <p14:tracePt t="86158" x="5791200" y="4737100"/>
          <p14:tracePt t="86202" x="5797550" y="4737100"/>
          <p14:tracePt t="86756" x="5784850" y="4737100"/>
          <p14:tracePt t="86808" x="5772150" y="4737100"/>
          <p14:tracePt t="86872" x="5759450" y="4737100"/>
          <p14:tracePt t="86906" x="5753100" y="4737100"/>
          <p14:tracePt t="86928" x="5746750" y="4737100"/>
          <p14:tracePt t="87025" x="5740400" y="4737100"/>
          <p14:tracePt t="87059" x="5727700" y="4737100"/>
          <p14:tracePt t="87202" x="5721350" y="4737100"/>
          <p14:tracePt t="87357" x="5746750" y="4743450"/>
          <p14:tracePt t="87392" x="5873750" y="4762500"/>
          <p14:tracePt t="87419" x="5969000" y="4781550"/>
          <p14:tracePt t="87453" x="6026150" y="4787900"/>
          <p14:tracePt t="87477" x="6083300" y="4787900"/>
          <p14:tracePt t="87491" x="6096000" y="4794250"/>
          <p14:tracePt t="87543" x="6121400" y="4800600"/>
          <p14:tracePt t="87570" x="6140450" y="4800600"/>
          <p14:tracePt t="87898" x="0" y="0"/>
        </p14:tracePtLst>
        <p14:tracePtLst>
          <p14:tracePt t="89026" x="7080250" y="4762500"/>
          <p14:tracePt t="89092" x="7080250" y="4768850"/>
          <p14:tracePt t="89127" x="7080250" y="4775200"/>
          <p14:tracePt t="89153" x="7092950" y="4775200"/>
          <p14:tracePt t="89187" x="7099300" y="4775200"/>
          <p14:tracePt t="89224" x="7137400" y="4781550"/>
          <p14:tracePt t="89258" x="7162800" y="4787900"/>
          <p14:tracePt t="89285" x="7194550" y="4794250"/>
          <p14:tracePt t="89307" x="7213600" y="4800600"/>
          <p14:tracePt t="89320" x="7232650" y="4800600"/>
          <p14:tracePt t="89356" x="7283450" y="4813300"/>
          <p14:tracePt t="89390" x="7353300" y="4819650"/>
          <p14:tracePt t="89424" x="7416800" y="4832350"/>
          <p14:tracePt t="89446" x="7448550" y="4832350"/>
          <p14:tracePt t="89484" x="7518400" y="4845050"/>
          <p14:tracePt t="89519" x="7620000" y="4864100"/>
          <p14:tracePt t="89554" x="7639050" y="4864100"/>
          <p14:tracePt t="89590" x="7715250" y="4870450"/>
          <p14:tracePt t="89619" x="7740650" y="4876800"/>
          <p14:tracePt t="89656" x="7797800" y="4876800"/>
          <p14:tracePt t="89690" x="7848600" y="4883150"/>
          <p14:tracePt t="89711" x="7880350" y="4883150"/>
          <p14:tracePt t="89750" x="7899400" y="4883150"/>
          <p14:tracePt t="89804" x="7912100" y="4883150"/>
          <p14:tracePt t="89886" x="7918450" y="4883150"/>
          <p14:tracePt t="89906" x="7924800" y="4883150"/>
          <p14:tracePt t="89944" x="7931150" y="4876800"/>
          <p14:tracePt t="90164" x="7931150" y="4870450"/>
          <p14:tracePt t="90189" x="7905750" y="4864100"/>
          <p14:tracePt t="90210" x="7886700" y="4857750"/>
          <p14:tracePt t="90239" x="7861300" y="4851400"/>
          <p14:tracePt t="90261" x="7797800" y="4832350"/>
          <p14:tracePt t="90275" x="7791450" y="4826000"/>
          <p14:tracePt t="90309" x="7734300" y="4813300"/>
          <p14:tracePt t="90344" x="7670800" y="4794250"/>
          <p14:tracePt t="90369" x="7620000" y="4775200"/>
          <p14:tracePt t="90404" x="7588250" y="4775200"/>
          <p14:tracePt t="90439" x="7550150" y="4762500"/>
          <p14:tracePt t="90473" x="7512050" y="4756150"/>
          <p14:tracePt t="90492" x="7486650" y="4756150"/>
          <p14:tracePt t="90517" x="7448550" y="4749800"/>
          <p14:tracePt t="90535" x="7435850" y="4743450"/>
          <p14:tracePt t="90563" x="7385050" y="4737100"/>
          <p14:tracePt t="90595" x="7353300" y="4730750"/>
          <p14:tracePt t="90636" x="7334250" y="4730750"/>
          <p14:tracePt t="90638" x="7327900" y="4730750"/>
          <p14:tracePt t="90672" x="7321550" y="4730750"/>
          <p14:tracePt t="90705" x="7308850" y="4730750"/>
          <p14:tracePt t="90727" x="7296150" y="4724400"/>
          <p14:tracePt t="90765" x="7289800" y="4724400"/>
          <p14:tracePt t="90899" x="7283450" y="4724400"/>
          <p14:tracePt t="90924" x="7277100" y="4724400"/>
          <p14:tracePt t="90969" x="7264400" y="4724400"/>
          <p14:tracePt t="91152" x="7258050" y="4724400"/>
          <p14:tracePt t="91325" x="7277100" y="4718050"/>
          <p14:tracePt t="91361" x="7296150" y="4711700"/>
          <p14:tracePt t="91388" x="7308850" y="4711700"/>
          <p14:tracePt t="91422" x="7334250" y="4705350"/>
          <p14:tracePt t="91456" x="7385050" y="4705350"/>
          <p14:tracePt t="91477" x="7404100" y="4705350"/>
          <p14:tracePt t="91505" x="7442200" y="4705350"/>
          <p14:tracePt t="91541" x="7486650" y="4705350"/>
          <p14:tracePt t="91562" x="7512050" y="4705350"/>
          <p14:tracePt t="91592" x="7531100" y="4705350"/>
          <p14:tracePt t="91622" x="7556500" y="4705350"/>
          <p14:tracePt t="91657" x="7594600" y="4705350"/>
          <p14:tracePt t="91691" x="7651750" y="4711700"/>
          <p14:tracePt t="91713" x="7677150" y="4711700"/>
          <p14:tracePt t="91752" x="7734300" y="4724400"/>
          <p14:tracePt t="91775" x="7785100" y="4730750"/>
          <p14:tracePt t="91805" x="7823200" y="4737100"/>
          <p14:tracePt t="91826" x="7835900" y="4737100"/>
          <p14:tracePt t="91855" x="7893050" y="4743450"/>
          <p14:tracePt t="91892" x="7950200" y="4756150"/>
          <p14:tracePt t="91914" x="7988300" y="4762500"/>
          <p14:tracePt t="91942" x="8020050" y="4762500"/>
          <p14:tracePt t="91986" x="8051800" y="4768850"/>
          <p14:tracePt t="92042" x="8058150" y="4768850"/>
          <p14:tracePt t="92252" x="8051800" y="4775200"/>
          <p14:tracePt t="92263" x="8032750" y="4775200"/>
          <p14:tracePt t="92275" x="8026400" y="4775200"/>
          <p14:tracePt t="92312" x="8001000" y="4775200"/>
          <p14:tracePt t="92338" x="7988300" y="4775200"/>
          <p14:tracePt t="92372" x="7975600" y="4775200"/>
          <p14:tracePt t="92408" x="7962900" y="4775200"/>
          <p14:tracePt t="92452" x="7956550" y="4775200"/>
          <p14:tracePt t="92546" x="7950200" y="4775200"/>
          <p14:tracePt t="92604" x="7937500" y="4775200"/>
          <p14:tracePt t="92643" x="7924800" y="4775200"/>
          <p14:tracePt t="92698" x="7899400" y="4775200"/>
          <p14:tracePt t="92730" x="7886700" y="4775200"/>
          <p14:tracePt t="92765" x="7874000" y="4775200"/>
          <p14:tracePt t="92791" x="7861300" y="4775200"/>
          <p14:tracePt t="92826" x="7835900" y="4775200"/>
          <p14:tracePt t="92860" x="7829550" y="4775200"/>
          <p14:tracePt t="92886" x="7810500" y="4775200"/>
          <p14:tracePt t="92969" x="7804150" y="4775200"/>
          <p14:tracePt t="93004" x="7791450" y="4775200"/>
          <p14:tracePt t="93026" x="7778750" y="4775200"/>
          <p14:tracePt t="93119" x="7772400" y="4775200"/>
          <p14:tracePt t="93154" x="7766050" y="4775200"/>
          <p14:tracePt t="93217" x="7759700" y="4781550"/>
          <p14:tracePt t="93360" x="7753350" y="4781550"/>
          <p14:tracePt t="93386" x="7747000" y="4787900"/>
          <p14:tracePt t="93422" x="7696200" y="4806950"/>
          <p14:tracePt t="93458" x="7664450" y="4813300"/>
          <p14:tracePt t="93493" x="7620000" y="4819650"/>
          <p14:tracePt t="93521" x="7594600" y="4826000"/>
          <p14:tracePt t="93543" x="7575550" y="4826000"/>
          <p14:tracePt t="93556" x="7550150" y="4832350"/>
          <p14:tracePt t="93595" x="7486650" y="4838700"/>
          <p14:tracePt t="93627" x="7442200" y="4845050"/>
          <p14:tracePt t="93652" x="7404100" y="4845050"/>
          <p14:tracePt t="93652" x="7391400" y="4845050"/>
          <p14:tracePt t="93674" x="7385050" y="4845050"/>
          <p14:tracePt t="93716" x="7353300" y="4851400"/>
          <p14:tracePt t="93752" x="7302500" y="4851400"/>
          <p14:tracePt t="93776" x="7283450" y="4851400"/>
          <p14:tracePt t="93812" x="7239000" y="4851400"/>
          <p14:tracePt t="93837" x="7207250" y="4851400"/>
          <p14:tracePt t="93874" x="7194550" y="4851400"/>
          <p14:tracePt t="93908" x="7162800" y="4857750"/>
          <p14:tracePt t="93954" x="7143750" y="4857750"/>
          <p14:tracePt t="94011" x="7137400" y="4857750"/>
          <p14:tracePt t="94142" x="7150100" y="4857750"/>
          <p14:tracePt t="94177" x="7175500" y="4857750"/>
          <p14:tracePt t="94203" x="7200900" y="4851400"/>
          <p14:tracePt t="94238" x="7251700" y="4845050"/>
          <p14:tracePt t="94261" x="7327900" y="4838700"/>
          <p14:tracePt t="94275" x="7359650" y="4838700"/>
          <p14:tracePt t="94308" x="7410450" y="4838700"/>
          <p14:tracePt t="94343" x="7480300" y="4832350"/>
          <p14:tracePt t="94369" x="7518400" y="4832350"/>
          <p14:tracePt t="94405" x="7594600" y="4832350"/>
          <p14:tracePt t="94439" x="7645400" y="4832350"/>
          <p14:tracePt t="94474" x="7689850" y="4832350"/>
          <p14:tracePt t="94496" x="7715250" y="4826000"/>
          <p14:tracePt t="94525" x="7753350" y="4826000"/>
          <p14:tracePt t="94547" x="7759700" y="4826000"/>
          <p14:tracePt t="94577" x="7791450" y="4819650"/>
          <p14:tracePt t="94607" x="7797800" y="4819650"/>
          <p14:tracePt t="94644" x="7823200" y="4819650"/>
          <p14:tracePt t="94646" x="7835900" y="4819650"/>
          <p14:tracePt t="94671" x="7848600" y="4819650"/>
          <p14:tracePt t="94704" x="7874000" y="4819650"/>
          <p14:tracePt t="94738" x="7886700" y="4819650"/>
          <p14:tracePt t="94761" x="7899400" y="4819650"/>
          <p14:tracePt t="94797" x="7905750" y="4819650"/>
          <p14:tracePt t="94821" x="7918450" y="4819650"/>
          <p14:tracePt t="94843" x="7937500" y="4819650"/>
          <p14:tracePt t="94891" x="7950200" y="4819650"/>
          <p14:tracePt t="94924" x="7962900" y="4819650"/>
          <p14:tracePt t="94977" x="7969250" y="4819650"/>
          <p14:tracePt t="95002" x="7975600" y="4819650"/>
          <p14:tracePt t="95058" x="7981950" y="4819650"/>
          <p14:tracePt t="95092" x="7988300" y="4819650"/>
          <p14:tracePt t="95223" x="7994650" y="4819650"/>
          <p14:tracePt t="96045" x="7994650" y="4813300"/>
          <p14:tracePt t="9614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LT (Table 9.1)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Linearity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ROC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ROC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ROC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⊃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Contains at the very least intersection but could be more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28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56"/>
    </mc:Choice>
    <mc:Fallback>
      <p:transition spd="slow" advTm="6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Linearity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" y="2103120"/>
            <a:ext cx="2401200" cy="377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680" y="1828800"/>
            <a:ext cx="3767400" cy="1028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0" y="2522567"/>
            <a:ext cx="2463300" cy="537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040" y="3056381"/>
            <a:ext cx="5402701" cy="547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80" y="3732134"/>
            <a:ext cx="1945800" cy="1818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5960" y="3714050"/>
            <a:ext cx="2256300" cy="18548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8580" y="3672717"/>
            <a:ext cx="1966500" cy="193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9609" y="5764316"/>
            <a:ext cx="5589001" cy="8525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70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69"/>
    </mc:Choice>
    <mc:Fallback>
      <p:transition spd="slow" advTm="152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LT 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Time-shift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ROC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 smtClean="0"/>
                  <a:t>ROC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S-domain shift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ROC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Convolution property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ROC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⊃</m:t>
                    </m:r>
                    <m:sSub>
                      <m:sSubPr>
                        <m:ctrl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Key for LTI systems described by differential equations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98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94"/>
    </mc:Choice>
    <mc:Fallback>
      <p:transition spd="slow" advTm="10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LT III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Differentiation in time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ROC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More generally, 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ROC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Integration in time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ROC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limLoc m:val="undOvr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dirty="0" smtClean="0"/>
                  <a:t>, </a:t>
                </a:r>
                <a:r>
                  <a:rPr lang="en-US" dirty="0"/>
                  <a:t>ROC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&gt;0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Integration is useful for block diagram representations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308" b="-2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42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711"/>
    </mc:Choice>
    <mc:Fallback>
      <p:transition spd="slow" advTm="13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LTI Systems and LT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Reminder, 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Convolution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the system function or transfer function</a:t>
                </a:r>
              </a:p>
              <a:p>
                <a:endParaRPr lang="en-US" dirty="0"/>
              </a:p>
              <a:p>
                <a:r>
                  <a:rPr lang="en-US" dirty="0" err="1" smtClean="0"/>
                  <a:t>Eigensignal</a:t>
                </a:r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𝑠𝑡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in the ROC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 is in the ROC, then the FT exists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 smtClean="0"/>
                  <a:t> is the frequency response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308" b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47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18"/>
    </mc:Choice>
    <mc:Fallback>
      <p:transition spd="slow" advTm="9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LTI System Properties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5"/>
                <a:stretch>
                  <a:fillRect l="-2593" t="-1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Many properties of LTI system can be determined directly from system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1: Causality – a causal system has an ROC that is a right half plane</a:t>
                </a:r>
              </a:p>
              <a:p>
                <a:pPr lvl="1"/>
                <a:r>
                  <a:rPr lang="en-US" dirty="0" smtClean="0"/>
                  <a:t>2: Stability – a system is stable </a:t>
                </a:r>
                <a:r>
                  <a:rPr lang="en-US" dirty="0" err="1" smtClean="0"/>
                  <a:t>iff</a:t>
                </a:r>
                <a:r>
                  <a:rPr lang="en-US" dirty="0" smtClean="0"/>
                  <a:t> ROC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contains the entire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-axis</a:t>
                </a:r>
              </a:p>
              <a:p>
                <a:r>
                  <a:rPr lang="en-US" dirty="0" smtClean="0"/>
                  <a:t>For rational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[ratio of polynomial functions as in diff </a:t>
                </a:r>
                <a:r>
                  <a:rPr lang="en-US" dirty="0" err="1" smtClean="0"/>
                  <a:t>eqns</a:t>
                </a:r>
                <a:r>
                  <a:rPr lang="en-US" dirty="0" smtClean="0"/>
                  <a:t>], more can be specified</a:t>
                </a:r>
              </a:p>
              <a:p>
                <a:pPr lvl="1"/>
                <a:r>
                  <a:rPr lang="en-US" dirty="0" smtClean="0"/>
                  <a:t>1r: Causality – the system is causal </a:t>
                </a:r>
                <a:r>
                  <a:rPr lang="en-US" dirty="0" err="1" smtClean="0"/>
                  <a:t>iff</a:t>
                </a:r>
                <a:r>
                  <a:rPr lang="en-US" dirty="0" smtClean="0"/>
                  <a:t> ROC is the right-half plane to the right of the right-most pole</a:t>
                </a:r>
              </a:p>
              <a:p>
                <a:pPr lvl="1"/>
                <a:r>
                  <a:rPr lang="en-US" dirty="0" smtClean="0"/>
                  <a:t>2r: Stability – a causal system is stable </a:t>
                </a:r>
                <a:r>
                  <a:rPr lang="en-US" dirty="0" err="1" smtClean="0"/>
                  <a:t>iff</a:t>
                </a:r>
                <a:r>
                  <a:rPr lang="en-US" dirty="0" smtClean="0"/>
                  <a:t> all poles lie in the half-plane to the left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-axis </a:t>
                </a:r>
              </a:p>
              <a:p>
                <a:pPr lvl="2"/>
                <a:r>
                  <a:rPr lang="en-US" dirty="0" smtClean="0"/>
                  <a:t>All poles have negative real parts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6"/>
                <a:stretch>
                  <a:fillRect t="-2140" r="-1407" b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11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72"/>
    </mc:Choice>
    <mc:Fallback>
      <p:transition spd="slow" advTm="14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249" y="1447800"/>
            <a:ext cx="6727501" cy="1369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349" y="2933000"/>
            <a:ext cx="7017301" cy="99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948" y="4023360"/>
            <a:ext cx="7100101" cy="1074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49" y="5381427"/>
            <a:ext cx="7100101" cy="81633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20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89"/>
    </mc:Choice>
    <mc:Fallback>
      <p:transition spd="slow" advTm="134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LTI </a:t>
            </a:r>
            <a:r>
              <a:rPr lang="en-US" dirty="0" err="1" smtClean="0"/>
              <a:t>Eigensignals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Recall: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𝑠𝑡</m:t>
                        </m:r>
                      </m:sup>
                    </m:sSup>
                  </m:oMath>
                </a14:m>
                <a:r>
                  <a:rPr lang="en-US" b="0" dirty="0" smtClean="0"/>
                  <a:t> </a:t>
                </a:r>
                <a:endParaRPr lang="en-US" dirty="0"/>
              </a:p>
              <a:p>
                <a:r>
                  <a:rPr lang="en-US" b="0" dirty="0" smtClean="0"/>
                  <a:t>Transfer </a:t>
                </a:r>
                <a:r>
                  <a:rPr lang="en-US" dirty="0"/>
                  <a:t>f</a:t>
                </a:r>
                <a:r>
                  <a:rPr lang="en-US" dirty="0" smtClean="0"/>
                  <a:t>unction: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𝑠𝑡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b="0" dirty="0" smtClean="0"/>
              </a:p>
              <a:p>
                <a:endParaRPr lang="en-US" b="0" dirty="0" smtClean="0"/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b="0" dirty="0" smtClean="0"/>
                  <a:t> for Fourier Transform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b="0" dirty="0" smtClean="0"/>
              </a:p>
              <a:p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30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56"/>
    </mc:Choice>
    <mc:Fallback>
      <p:transition spd="slow" advTm="5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Equation LTI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Use differentiation in time-domain property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181666" y="1737360"/>
                <a:ext cx="4780668" cy="1211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666" y="1737360"/>
                <a:ext cx="4780668" cy="12119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162341" y="4011168"/>
                <a:ext cx="5630516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341" y="4011168"/>
                <a:ext cx="5630516" cy="13694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143000" y="5632608"/>
                <a:ext cx="4120872" cy="986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632608"/>
                <a:ext cx="4120872" cy="98693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446520" y="5723903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42749" y="6205204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5577840" y="5908569"/>
            <a:ext cx="8686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5577840" y="6389870"/>
            <a:ext cx="8649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48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57"/>
    </mc:Choice>
    <mc:Fallback>
      <p:transition spd="slow" advTm="10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1277133"/>
            <a:ext cx="6168601" cy="1694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880360"/>
            <a:ext cx="5030101" cy="1586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925" y="2606040"/>
            <a:ext cx="3519000" cy="3017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822" y="4394634"/>
            <a:ext cx="4305600" cy="224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6461" y="6006614"/>
            <a:ext cx="3933000" cy="775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02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346"/>
    </mc:Choice>
    <mc:Fallback>
      <p:transition spd="slow" advTm="18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545" x="4572000" y="3429000"/>
          <p14:tracePt t="43587" x="4584700" y="3429000"/>
          <p14:tracePt t="43655" x="4699000" y="3340100"/>
          <p14:tracePt t="43701" x="4787900" y="3289300"/>
          <p14:tracePt t="43738" x="4870450" y="3225800"/>
          <p14:tracePt t="43762" x="4946650" y="3187700"/>
          <p14:tracePt t="43837" x="4933950" y="3187700"/>
          <p14:tracePt t="43871" x="4813300" y="3181350"/>
          <p14:tracePt t="43904" x="4679950" y="3187700"/>
          <p14:tracePt t="43939" x="4540250" y="3206750"/>
          <p14:tracePt t="43964" x="4445000" y="3232150"/>
          <p14:tracePt t="43987" x="4387850" y="3244850"/>
          <p14:tracePt t="44025" x="4254500" y="3270250"/>
          <p14:tracePt t="44050" x="4191000" y="3270250"/>
          <p14:tracePt t="44095" x="4019550" y="3270250"/>
          <p14:tracePt t="44117" x="3937000" y="3270250"/>
          <p14:tracePt t="44154" x="3714750" y="3270250"/>
          <p14:tracePt t="44189" x="3441700" y="3270250"/>
          <p14:tracePt t="44216" x="3333750" y="3270250"/>
          <p14:tracePt t="44251" x="2959100" y="3295650"/>
          <p14:tracePt t="44287" x="2724150" y="3314700"/>
          <p14:tracePt t="44321" x="2495550" y="3333750"/>
          <p14:tracePt t="44351" x="2362200" y="3333750"/>
          <p14:tracePt t="44390" x="2133600" y="3340100"/>
          <p14:tracePt t="44415" x="2070100" y="3340100"/>
          <p14:tracePt t="44450" x="1968500" y="3340100"/>
          <p14:tracePt t="44485" x="1822450" y="3340100"/>
          <p14:tracePt t="44485" x="1758950" y="3340100"/>
          <p14:tracePt t="44519" x="1708150" y="3340100"/>
          <p14:tracePt t="44565" x="1670050" y="3333750"/>
          <p14:tracePt t="44686" x="1676400" y="3333750"/>
          <p14:tracePt t="44721" x="1733550" y="3352800"/>
          <p14:tracePt t="44747" x="1746250" y="3359150"/>
          <p14:tracePt t="44781" x="1809750" y="3371850"/>
          <p14:tracePt t="44815" x="1879600" y="3397250"/>
          <p14:tracePt t="44837" x="1905000" y="3403600"/>
          <p14:tracePt t="44876" x="1924050" y="3409950"/>
          <p14:tracePt t="44950" x="1936750" y="3409950"/>
          <p14:tracePt t="44985" x="1949450" y="3390900"/>
          <p14:tracePt t="45020" x="1955800" y="3346450"/>
          <p14:tracePt t="45046" x="1962150" y="3314700"/>
          <p14:tracePt t="45080" x="1962150" y="3238500"/>
          <p14:tracePt t="45103" x="1962150" y="3143250"/>
          <p14:tracePt t="45139" x="1962150" y="3079750"/>
          <p14:tracePt t="45164" x="1962150" y="2971800"/>
          <p14:tracePt t="45185" x="1962150" y="2914650"/>
          <p14:tracePt t="45199" x="1955800" y="2895600"/>
          <p14:tracePt t="45234" x="1949450" y="2813050"/>
          <p14:tracePt t="45269" x="1917700" y="2705100"/>
          <p14:tracePt t="45313" x="1879600" y="2609850"/>
          <p14:tracePt t="45337" x="1841500" y="2501900"/>
          <p14:tracePt t="45368" x="1803400" y="2413000"/>
          <p14:tracePt t="45404" x="1765300" y="2336800"/>
          <p14:tracePt t="45438" x="1739900" y="2273300"/>
          <p14:tracePt t="45464" x="1708150" y="2216150"/>
          <p14:tracePt t="45497" x="1708150" y="2203450"/>
          <p14:tracePt t="45531" x="1701800" y="2197100"/>
          <p14:tracePt t="45566" x="1695450" y="2190750"/>
          <p14:tracePt t="45589" x="1695450" y="2184400"/>
          <p14:tracePt t="45700" x="1695450" y="2190750"/>
          <p14:tracePt t="45734" x="1695450" y="2197100"/>
          <p14:tracePt t="45823" x="1695450" y="2203450"/>
          <p14:tracePt t="45849" x="1695450" y="2216150"/>
          <p14:tracePt t="45860" x="1695450" y="2222500"/>
          <p14:tracePt t="45903" x="1708150" y="2286000"/>
          <p14:tracePt t="45937" x="1714500" y="2330450"/>
          <p14:tracePt t="45964" x="1720850" y="2419350"/>
          <p14:tracePt t="45986" x="1727200" y="2463800"/>
          <p14:tracePt t="46012" x="1733550" y="2520950"/>
          <p14:tracePt t="46034" x="1746250" y="2635250"/>
          <p14:tracePt t="46058" x="1758950" y="2698750"/>
          <p14:tracePt t="46087" x="1765300" y="2813050"/>
          <p14:tracePt t="46114" x="1771650" y="2870200"/>
          <p14:tracePt t="46125" x="1771650" y="2882900"/>
          <p14:tracePt t="46149" x="1778000" y="2921000"/>
          <p14:tracePt t="46182" x="1797050" y="3009900"/>
          <p14:tracePt t="46217" x="1809750" y="3079750"/>
          <p14:tracePt t="46251" x="1816100" y="3143250"/>
          <p14:tracePt t="46284" x="1828800" y="3168650"/>
          <p14:tracePt t="46330" x="1847850" y="3219450"/>
          <p14:tracePt t="46356" x="1860550" y="3225800"/>
          <p14:tracePt t="46386" x="1949450" y="3282950"/>
          <p14:tracePt t="46424" x="2051050" y="3327400"/>
          <p14:tracePt t="46450" x="2108200" y="3352800"/>
          <p14:tracePt t="46486" x="2247900" y="3397250"/>
          <p14:tracePt t="46521" x="2330450" y="3435350"/>
          <p14:tracePt t="46547" x="2349500" y="3441700"/>
          <p14:tracePt t="46581" x="2362200" y="3448050"/>
          <p14:tracePt t="46623" x="2368550" y="3448050"/>
          <p14:tracePt t="46912" x="2374900" y="3429000"/>
          <p14:tracePt t="46931" x="2381250" y="3403600"/>
          <p14:tracePt t="46947" x="2393950" y="3352800"/>
          <p14:tracePt t="46972" x="2406650" y="3308350"/>
          <p14:tracePt t="46997" x="2444750" y="3168650"/>
          <p14:tracePt t="47019" x="2463800" y="3117850"/>
          <p14:tracePt t="47046" x="2470150" y="3073400"/>
          <p14:tracePt t="47080" x="2501900" y="2940050"/>
          <p14:tracePt t="47104" x="2508250" y="2895600"/>
          <p14:tracePt t="47140" x="2514600" y="2781300"/>
          <p14:tracePt t="47165" x="2520950" y="2705100"/>
          <p14:tracePt t="47186" x="2520950" y="2673350"/>
          <p14:tracePt t="47200" x="2520950" y="2609850"/>
          <p14:tracePt t="47236" x="2520950" y="2482850"/>
          <p14:tracePt t="47290" x="2520950" y="2451100"/>
          <p14:tracePt t="47314" x="2514600" y="2425700"/>
          <p14:tracePt t="47338" x="2514600" y="2413000"/>
          <p14:tracePt t="47401" x="2514600" y="2406650"/>
          <p14:tracePt t="47435" x="2590800" y="2387600"/>
          <p14:tracePt t="47471" x="2730500" y="2368550"/>
          <p14:tracePt t="47496" x="2755900" y="2368550"/>
          <p14:tracePt t="47530" x="2844800" y="2343150"/>
          <p14:tracePt t="47572" x="2851150" y="2343150"/>
          <p14:tracePt t="47597" x="2857500" y="2343150"/>
          <p14:tracePt t="47619" x="2870200" y="2343150"/>
          <p14:tracePt t="47856" x="2863850" y="2349500"/>
          <p14:tracePt t="47891" x="2857500" y="2349500"/>
          <p14:tracePt t="47994" x="2857500" y="2355850"/>
          <p14:tracePt t="48027" x="2889250" y="2368550"/>
          <p14:tracePt t="48061" x="2914650" y="2374900"/>
          <p14:tracePt t="48087" x="2959100" y="2393950"/>
          <p14:tracePt t="48122" x="2971800" y="2400300"/>
          <p14:tracePt t="48156" x="2990850" y="2406650"/>
          <p14:tracePt t="48181" x="2997200" y="2406650"/>
          <p14:tracePt t="48282" x="2990850" y="2406650"/>
          <p14:tracePt t="48317" x="2940050" y="2419350"/>
          <p14:tracePt t="48339" x="2889250" y="2425700"/>
          <p14:tracePt t="48385" x="2870200" y="2425700"/>
          <p14:tracePt t="48480" x="2882900" y="2432050"/>
          <p14:tracePt t="48561" x="2882900" y="2438400"/>
          <p14:tracePt t="48653" x="2882900" y="2444750"/>
          <p14:tracePt t="48718" x="2876550" y="2463800"/>
          <p14:tracePt t="48752" x="2870200" y="2476500"/>
          <p14:tracePt t="48785" x="2870200" y="2489200"/>
          <p14:tracePt t="48806" x="2863850" y="2495550"/>
          <p14:tracePt t="48922" x="2863850" y="2508250"/>
          <p14:tracePt t="48979" x="2857500" y="2520950"/>
          <p14:tracePt t="49013" x="2844800" y="2540000"/>
          <p14:tracePt t="49038" x="2832100" y="2578100"/>
          <p14:tracePt t="49067" x="2787650" y="2673350"/>
          <p14:tracePt t="49081" x="2762250" y="2736850"/>
          <p14:tracePt t="49105" x="2736850" y="2774950"/>
          <p14:tracePt t="49139" x="2698750" y="2870200"/>
          <p14:tracePt t="49173" x="2686050" y="2901950"/>
          <p14:tracePt t="49198" x="2679700" y="2921000"/>
          <p14:tracePt t="49221" x="2679700" y="2927350"/>
          <p14:tracePt t="49315" x="2673350" y="2940050"/>
          <p14:tracePt t="49337" x="2660650" y="2965450"/>
          <p14:tracePt t="49369" x="2641600" y="3003550"/>
          <p14:tracePt t="49405" x="2609850" y="3073400"/>
          <p14:tracePt t="49430" x="2565400" y="3149600"/>
          <p14:tracePt t="49467" x="2540000" y="3194050"/>
          <p14:tracePt t="49501" x="2533650" y="3213100"/>
          <p14:tracePt t="49536" x="2527300" y="3232150"/>
          <p14:tracePt t="49572" x="2527300" y="3238500"/>
          <p14:tracePt t="49636" x="2520950" y="3244850"/>
          <p14:tracePt t="49670" x="2520950" y="3251200"/>
          <p14:tracePt t="49736" x="2520950" y="3257550"/>
          <p14:tracePt t="49771" x="2520950" y="3263900"/>
          <p14:tracePt t="49993" x="2533650" y="3263900"/>
          <p14:tracePt t="50027" x="2590800" y="3251200"/>
          <p14:tracePt t="50062" x="2641600" y="3244850"/>
          <p14:tracePt t="50097" x="2679700" y="3238500"/>
          <p14:tracePt t="50120" x="2711450" y="3238500"/>
          <p14:tracePt t="50156" x="2724150" y="3238500"/>
          <p14:tracePt t="50202" x="2743200" y="3238500"/>
          <p14:tracePt t="50223" x="2768600" y="3238500"/>
          <p14:tracePt t="50250" x="2813050" y="3251200"/>
          <p14:tracePt t="50284" x="2838450" y="3257550"/>
          <p14:tracePt t="50320" x="2876550" y="3270250"/>
          <p14:tracePt t="50341" x="2895600" y="3276600"/>
          <p14:tracePt t="50358" x="2901950" y="3276600"/>
          <p14:tracePt t="50386" x="2908300" y="3282950"/>
          <p14:tracePt t="50481" x="2914650" y="3289300"/>
          <p14:tracePt t="50515" x="2914650" y="3295650"/>
          <p14:tracePt t="50550" x="2914650" y="3302000"/>
          <p14:tracePt t="51578" x="2933700" y="3302000"/>
          <p14:tracePt t="51611" x="2959100" y="3302000"/>
          <p14:tracePt t="51635" x="3041650" y="3302000"/>
          <p14:tracePt t="51669" x="3155950" y="3302000"/>
          <p14:tracePt t="51705" x="3257550" y="3302000"/>
          <p14:tracePt t="51730" x="3308350" y="3308350"/>
          <p14:tracePt t="51764" x="3365500" y="3314700"/>
          <p14:tracePt t="51798" x="3397250" y="3321050"/>
          <p14:tracePt t="51833" x="3422650" y="3321050"/>
          <p14:tracePt t="51855" x="3454400" y="3327400"/>
          <p14:tracePt t="51871" x="3486150" y="3333750"/>
          <p14:tracePt t="51908" x="3530600" y="3340100"/>
          <p14:tracePt t="51934" x="3594100" y="3340100"/>
          <p14:tracePt t="51958" x="3657600" y="3346450"/>
          <p14:tracePt t="51995" x="3702050" y="3346450"/>
          <p14:tracePt t="52029" x="3733800" y="3346450"/>
          <p14:tracePt t="52054" x="3746500" y="3346450"/>
          <p14:tracePt t="52075" x="3765550" y="3352800"/>
          <p14:tracePt t="52088" x="3771900" y="3352800"/>
          <p14:tracePt t="52123" x="3790950" y="3352800"/>
          <p14:tracePt t="52157" x="3810000" y="3352800"/>
          <p14:tracePt t="52202" x="3816350" y="3352800"/>
          <p14:tracePt t="52223" x="3822700" y="3352800"/>
          <p14:tracePt t="52479" x="3835400" y="3352800"/>
          <p14:tracePt t="52656" x="3841750" y="3352800"/>
          <p14:tracePt t="52721" x="3854450" y="3352800"/>
          <p14:tracePt t="52756" x="3873500" y="3352800"/>
          <p14:tracePt t="52811" x="3879850" y="3352800"/>
          <p14:tracePt t="52892" x="3886200" y="3352800"/>
          <p14:tracePt t="53080" x="3892550" y="3352800"/>
          <p14:tracePt t="53889" x="3898900" y="3352800"/>
          <p14:tracePt t="54003" x="3905250" y="3352800"/>
          <p14:tracePt t="54066" x="3911600" y="3352800"/>
          <p14:tracePt t="54100" x="3917950" y="3352800"/>
          <p14:tracePt t="54153" x="3943350" y="3359150"/>
          <p14:tracePt t="54188" x="3981450" y="3359150"/>
          <p14:tracePt t="54223" x="4032250" y="3359150"/>
          <p14:tracePt t="54248" x="4083050" y="3365500"/>
          <p14:tracePt t="54270" x="4102100" y="3365500"/>
          <p14:tracePt t="54298" x="4133850" y="3365500"/>
          <p14:tracePt t="54335" x="4184650" y="3371850"/>
          <p14:tracePt t="54350" x="4197350" y="3371850"/>
          <p14:tracePt t="54379" x="4241800" y="3378200"/>
          <p14:tracePt t="54390" x="4260850" y="3378200"/>
          <p14:tracePt t="54424" x="4286250" y="3384550"/>
          <p14:tracePt t="54452" x="4298950" y="3384550"/>
          <p14:tracePt t="54486" x="4324350" y="3384550"/>
          <p14:tracePt t="54522" x="4337050" y="3384550"/>
          <p14:tracePt t="54552" x="4349750" y="3384550"/>
          <p14:tracePt t="54589" x="4368800" y="3384550"/>
          <p14:tracePt t="54623" x="4375150" y="3384550"/>
          <p14:tracePt t="54656" x="4381500" y="3384550"/>
          <p14:tracePt t="54693" x="4387850" y="3384550"/>
          <p14:tracePt t="54721" x="4394200" y="3384550"/>
          <p14:tracePt t="54754" x="4400550" y="3384550"/>
          <p14:tracePt t="54782" x="4425950" y="3378200"/>
          <p14:tracePt t="54820" x="4425950" y="3371850"/>
          <p14:tracePt t="54895" x="4432300" y="3371850"/>
          <p14:tracePt t="54920" x="4432300" y="3365500"/>
          <p14:tracePt t="54966" x="4438650" y="3365500"/>
          <p14:tracePt t="55011" x="4445000" y="3365500"/>
          <p14:tracePt t="55045" x="4451350" y="3359150"/>
          <p14:tracePt t="55081" x="4457700" y="3352800"/>
          <p14:tracePt t="55145" x="4457700" y="3346450"/>
          <p14:tracePt t="55190" x="4470400" y="3346450"/>
          <p14:tracePt t="55215" x="4483100" y="3340100"/>
          <p14:tracePt t="55236" x="4495800" y="3333750"/>
          <p14:tracePt t="55272" x="4521200" y="3321050"/>
          <p14:tracePt t="55306" x="4584700" y="3289300"/>
          <p14:tracePt t="55334" x="4660900" y="3219450"/>
          <p14:tracePt t="55360" x="4705350" y="3155950"/>
          <p14:tracePt t="55378" x="4762500" y="3086100"/>
          <p14:tracePt t="55403" x="4800600" y="3016250"/>
          <p14:tracePt t="55439" x="4845050" y="2952750"/>
          <p14:tracePt t="55473" x="4908550" y="2851150"/>
          <p14:tracePt t="55517" x="4927600" y="2832100"/>
          <p14:tracePt t="55551" x="4946650" y="2781300"/>
          <p14:tracePt t="55574" x="4953000" y="2768600"/>
          <p14:tracePt t="55601" x="4965700" y="2717800"/>
          <p14:tracePt t="55647" x="4984750" y="2660650"/>
          <p14:tracePt t="55699" x="4997450" y="2590800"/>
          <p14:tracePt t="55735" x="5010150" y="2546350"/>
          <p14:tracePt t="55770" x="5022850" y="2527300"/>
          <p14:tracePt t="55796" x="5029200" y="2501900"/>
          <p14:tracePt t="55834" x="5035550" y="2476500"/>
          <p14:tracePt t="55973" x="5086350" y="2463800"/>
          <p14:tracePt t="56000" x="5111750" y="2457450"/>
          <p14:tracePt t="56034" x="5143500" y="2457450"/>
          <p14:tracePt t="56071" x="5175250" y="2457450"/>
          <p14:tracePt t="56092" x="5181600" y="2457450"/>
          <p14:tracePt t="56193" x="5156200" y="2457450"/>
          <p14:tracePt t="56238" x="5111750" y="2470150"/>
          <p14:tracePt t="56272" x="5080000" y="2476500"/>
          <p14:tracePt t="56298" x="5067300" y="2476500"/>
          <p14:tracePt t="56335" x="5054600" y="2476500"/>
          <p14:tracePt t="56387" x="5048250" y="2476500"/>
          <p14:tracePt t="56457" x="5105400" y="2470150"/>
          <p14:tracePt t="56483" x="5137150" y="2463800"/>
          <p14:tracePt t="56518" x="5257800" y="2463800"/>
          <p14:tracePt t="56553" x="5334000" y="2463800"/>
          <p14:tracePt t="56575" x="5365750" y="2463800"/>
          <p14:tracePt t="56689" x="5359400" y="2463800"/>
          <p14:tracePt t="56725" x="5327650" y="2457450"/>
          <p14:tracePt t="56749" x="5289550" y="2457450"/>
          <p14:tracePt t="56783" x="5283200" y="2457450"/>
          <p14:tracePt t="56818" x="5270500" y="2457450"/>
          <p14:tracePt t="56840" x="5251450" y="2457450"/>
          <p14:tracePt t="56877" x="5238750" y="2457450"/>
          <p14:tracePt t="56922" x="5207000" y="2457450"/>
          <p14:tracePt t="56957" x="5181600" y="2470150"/>
          <p14:tracePt t="56982" x="5175250" y="2470150"/>
          <p14:tracePt t="57018" x="5168900" y="2476500"/>
          <p14:tracePt t="57053" x="5118100" y="2501900"/>
          <p14:tracePt t="57077" x="5060950" y="2533650"/>
          <p14:tracePt t="57115" x="4997450" y="2559050"/>
          <p14:tracePt t="57136" x="4972050" y="2565400"/>
          <p14:tracePt t="57162" x="4965700" y="2571750"/>
          <p14:tracePt t="57174" x="4959350" y="2571750"/>
          <p14:tracePt t="57285" x="4972050" y="2571750"/>
          <p14:tracePt t="57323" x="5003800" y="2571750"/>
          <p14:tracePt t="57344" x="5054600" y="2578100"/>
          <p14:tracePt t="57375" x="5080000" y="2578100"/>
          <p14:tracePt t="57404" x="5086350" y="2578100"/>
          <p14:tracePt t="57551" x="5080000" y="2571750"/>
          <p14:tracePt t="57586" x="5054600" y="2565400"/>
          <p14:tracePt t="57707" x="5054600" y="2559050"/>
          <p14:tracePt t="57733" x="5067300" y="2552700"/>
          <p14:tracePt t="57773" x="5073650" y="2546350"/>
          <p14:tracePt t="58124" x="5073650" y="2565400"/>
          <p14:tracePt t="58160" x="5060950" y="2616200"/>
          <p14:tracePt t="58185" x="5060950" y="2647950"/>
          <p14:tracePt t="58209" x="5048250" y="2698750"/>
          <p14:tracePt t="58222" x="5048250" y="2717800"/>
          <p14:tracePt t="58267" x="5041900" y="2736850"/>
          <p14:tracePt t="58289" x="5035550" y="2755900"/>
          <p14:tracePt t="58327" x="5035550" y="2768600"/>
          <p14:tracePt t="58355" x="5035550" y="2774950"/>
          <p14:tracePt t="58385" x="5035550" y="2781300"/>
          <p14:tracePt t="58472" x="5048250" y="2794000"/>
          <p14:tracePt t="58506" x="5080000" y="2844800"/>
          <p14:tracePt t="58551" x="5111750" y="3003550"/>
          <p14:tracePt t="58588" x="5111750" y="3060700"/>
          <p14:tracePt t="58623" x="5111750" y="3143250"/>
          <p14:tracePt t="58657" x="5111750" y="3162300"/>
          <p14:tracePt t="58695" x="5111750" y="3175000"/>
          <p14:tracePt t="58720" x="5111750" y="3181350"/>
          <p14:tracePt t="58754" x="5105400" y="3187700"/>
          <p14:tracePt t="58789" x="5099050" y="3219450"/>
          <p14:tracePt t="58815" x="5092700" y="3238500"/>
          <p14:tracePt t="58852" x="5080000" y="3263900"/>
          <p14:tracePt t="58875" x="5073650" y="3282950"/>
          <p14:tracePt t="58888" x="5067300" y="3289300"/>
          <p14:tracePt t="5963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Laplace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Define LP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≜</m:t>
                    </m:r>
                    <m:nary>
                      <m:naryPr>
                        <m:limLoc m:val="undOvr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𝑠𝑡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Notation: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)⟷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59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32"/>
    </mc:Choice>
    <mc:Fallback>
      <p:transition spd="slow" advTm="5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Laplace Transform 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Last time, we computed the LT directly from the integral definition</a:t>
            </a:r>
          </a:p>
          <a:p>
            <a:pPr lvl="1"/>
            <a:r>
              <a:rPr lang="en-US" dirty="0" smtClean="0"/>
              <a:t>Learned that there is an algebraic form for LT as well as the region of convergence (ROC)</a:t>
            </a:r>
          </a:p>
          <a:p>
            <a:pPr lvl="1"/>
            <a:r>
              <a:rPr lang="en-US" dirty="0" smtClean="0"/>
              <a:t>Both are needed to uniquely identify the LT</a:t>
            </a:r>
          </a:p>
          <a:p>
            <a:endParaRPr lang="en-US" dirty="0"/>
          </a:p>
          <a:p>
            <a:r>
              <a:rPr lang="en-US" dirty="0" smtClean="0"/>
              <a:t>More often, we will use tables of known transform pairs (Table 9.2) and transform properties (Table 9.1).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04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79"/>
    </mc:Choice>
    <mc:Fallback>
      <p:transition spd="slow" advTm="63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 for Laplace Transform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Algebraic expressions of LT are not sufficient for distinguishing LT, must also include ROC</a:t>
                </a:r>
              </a:p>
              <a:p>
                <a:endParaRPr lang="en-US" dirty="0"/>
              </a:p>
              <a:p>
                <a:r>
                  <a:rPr lang="en-US" dirty="0" smtClean="0"/>
                  <a:t>8 properties of ROC</a:t>
                </a:r>
              </a:p>
              <a:p>
                <a:r>
                  <a:rPr lang="en-US" dirty="0" smtClean="0"/>
                  <a:t>1: ROC consists of strips parallel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-axis</a:t>
                </a:r>
              </a:p>
              <a:p>
                <a:pPr marL="411480" lvl="1" indent="0">
                  <a:buNone/>
                </a:pPr>
                <a:r>
                  <a:rPr lang="en-US" dirty="0" smtClean="0"/>
                  <a:t>(right-half plane, left-half plane, strip)</a:t>
                </a:r>
              </a:p>
              <a:p>
                <a:pPr marL="411480" lvl="1" indent="0">
                  <a:buNone/>
                </a:pPr>
                <a:r>
                  <a:rPr lang="en-US" dirty="0" smtClean="0"/>
                  <a:t>ROC only depends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 smtClean="0"/>
                  <a:t> vertical lines</a:t>
                </a:r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2: Rational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does not contain any poles</a:t>
                </a:r>
              </a:p>
              <a:p>
                <a:pPr marL="41148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infinite at pole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 smtClean="0"/>
                  <a:t> not stable</a:t>
                </a:r>
              </a:p>
              <a:p>
                <a:pPr marL="411480" lvl="1" indent="0">
                  <a:buNone/>
                </a:pPr>
                <a:endParaRPr lang="en-US" dirty="0" smtClean="0"/>
              </a:p>
              <a:p>
                <a:pPr marL="109728" indent="0">
                  <a:buNone/>
                </a:pP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308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92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97"/>
    </mc:Choice>
    <mc:Fallback>
      <p:transition spd="slow" advTm="10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 for </a:t>
            </a:r>
            <a:r>
              <a:rPr lang="en-US"/>
              <a:t>Laplace </a:t>
            </a:r>
            <a:r>
              <a:rPr lang="en-US" smtClean="0"/>
              <a:t>Transform 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3: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 is finite duration and absolutely </a:t>
                </a:r>
                <a:r>
                  <a:rPr lang="en-US" dirty="0" err="1" smtClean="0"/>
                  <a:t>integrable</a:t>
                </a:r>
                <a:r>
                  <a:rPr lang="en-US" dirty="0" smtClean="0"/>
                  <a:t>, then ROC is the entire s-place</a:t>
                </a:r>
              </a:p>
              <a:p>
                <a:endParaRPr lang="en-US" dirty="0"/>
              </a:p>
              <a:p>
                <a:r>
                  <a:rPr lang="en-US" dirty="0" smtClean="0"/>
                  <a:t>4: </a:t>
                </a:r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 is right-sided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 smtClean="0"/>
                  <a:t> ROC, then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 smtClean="0"/>
                  <a:t> ROC</a:t>
                </a:r>
                <a:endParaRPr lang="en-US" dirty="0"/>
              </a:p>
              <a:p>
                <a:pPr lvl="1"/>
                <a:r>
                  <a:rPr lang="en-US" dirty="0" smtClean="0"/>
                  <a:t>Right-sided ROC</a:t>
                </a:r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5: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dirty="0" smtClean="0"/>
                  <a:t>left-sided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ROC, then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ROC</a:t>
                </a:r>
                <a:endParaRPr lang="en-US" dirty="0"/>
              </a:p>
              <a:p>
                <a:pPr lvl="1"/>
                <a:r>
                  <a:rPr lang="en-US" dirty="0" smtClean="0"/>
                  <a:t>Left-sided </a:t>
                </a:r>
                <a:r>
                  <a:rPr lang="en-US" dirty="0"/>
                  <a:t>ROC</a:t>
                </a:r>
                <a:endParaRPr lang="en-US" dirty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308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88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39"/>
    </mc:Choice>
    <mc:Fallback>
      <p:transition spd="slow" advTm="10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 for Laplace Transform III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6: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two-sided (not-bounded)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ROC, then the ROC is a vertical strip containing the line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7: If the LT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rational, the ROC is bounded by poles or extends to infinity (pole @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 smtClean="0"/>
                  <a:t>) </a:t>
                </a:r>
              </a:p>
              <a:p>
                <a:endParaRPr lang="en-US" dirty="0"/>
              </a:p>
              <a:p>
                <a:r>
                  <a:rPr lang="en-US" dirty="0" smtClean="0"/>
                  <a:t>8: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rational, then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 right-sided, ROC is the right-half plane to the right of the right-most pole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left-sided</a:t>
                </a:r>
                <a:r>
                  <a:rPr lang="en-US" dirty="0"/>
                  <a:t>, ROC is the </a:t>
                </a:r>
                <a:r>
                  <a:rPr lang="en-US" dirty="0" smtClean="0"/>
                  <a:t>left-half </a:t>
                </a:r>
                <a:r>
                  <a:rPr lang="en-US" dirty="0"/>
                  <a:t>plane to the </a:t>
                </a:r>
                <a:r>
                  <a:rPr lang="en-US" dirty="0" smtClean="0"/>
                  <a:t>left </a:t>
                </a:r>
                <a:r>
                  <a:rPr lang="en-US" dirty="0"/>
                  <a:t>of the </a:t>
                </a:r>
                <a:r>
                  <a:rPr lang="en-US" dirty="0" smtClean="0"/>
                  <a:t>left-most pole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2140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31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28"/>
    </mc:Choice>
    <mc:Fallback>
      <p:transition spd="slow" advTm="13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ROC Properties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+1)(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+2)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278" y="1234441"/>
            <a:ext cx="3002764" cy="1683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835" y="3380654"/>
            <a:ext cx="2958576" cy="2567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046" y="3346147"/>
            <a:ext cx="3096828" cy="26363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2149" y="3315091"/>
            <a:ext cx="2516172" cy="269845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31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50"/>
    </mc:Choice>
    <mc:Fallback>
      <p:transition spd="slow" advTm="139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using inverse FT we can find the definition of the inverse LT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The synthesis equation is a weighted sum of complex exponentials</a:t>
            </a:r>
            <a:endParaRPr lang="en-US" dirty="0"/>
          </a:p>
          <a:p>
            <a:r>
              <a:rPr lang="en-US" dirty="0" smtClean="0"/>
              <a:t>Note: this is a contour integral along any vertical line in the ROC of s-plane!</a:t>
            </a:r>
          </a:p>
          <a:p>
            <a:pPr lvl="1"/>
            <a:r>
              <a:rPr lang="en-US" dirty="0" smtClean="0"/>
              <a:t>We won’t do it this way, instead will rely on PFE techniques in lookup tables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497778" y="2331720"/>
                <a:ext cx="4148443" cy="1362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778" y="2331720"/>
                <a:ext cx="4148443" cy="1362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39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96"/>
    </mc:Choice>
    <mc:Fallback>
      <p:transition spd="slow" advTm="8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53.1|1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6.8|14.7|7.9|40|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2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7.5|40.4|5.6|7.4|3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22.4|29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20.3|33.6|2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1.8|25.6|11.4|25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44.4|3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5.7|19.4|1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44.5|57.2|3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4.4|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14|2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1.5|5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7.2|32.7|8.8|1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4|29.7|1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6.2|7.1|28.9|15.8|4.9|19.5|7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14089</TotalTime>
  <Words>457</Words>
  <Application>Microsoft Office PowerPoint</Application>
  <PresentationFormat>On-screen Show (4:3)</PresentationFormat>
  <Paragraphs>172</Paragraphs>
  <Slides>21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Georgia</vt:lpstr>
      <vt:lpstr>Trebuchet MS</vt:lpstr>
      <vt:lpstr>Wingdings 2</vt:lpstr>
      <vt:lpstr>Urban</vt:lpstr>
      <vt:lpstr>EE360:  Signals and System I </vt:lpstr>
      <vt:lpstr>LTI Eigensignals</vt:lpstr>
      <vt:lpstr>Laplace Transform</vt:lpstr>
      <vt:lpstr>Laplace Transform Tables</vt:lpstr>
      <vt:lpstr>ROC for Laplace Transform</vt:lpstr>
      <vt:lpstr>ROC for Laplace Transform II</vt:lpstr>
      <vt:lpstr>ROC for Laplace Transform III</vt:lpstr>
      <vt:lpstr>Example ROC Properties</vt:lpstr>
      <vt:lpstr>Inverse LT</vt:lpstr>
      <vt:lpstr>Example Inverse LT</vt:lpstr>
      <vt:lpstr>Example Inverse LT II</vt:lpstr>
      <vt:lpstr>Example Inverse LT III</vt:lpstr>
      <vt:lpstr>Properties of LT (Table 9.1)</vt:lpstr>
      <vt:lpstr>PowerPoint Presentation</vt:lpstr>
      <vt:lpstr>Properties of LT II</vt:lpstr>
      <vt:lpstr>Properties of LT III</vt:lpstr>
      <vt:lpstr>LTI Systems and LT</vt:lpstr>
      <vt:lpstr>LTI System Properties from H(s)</vt:lpstr>
      <vt:lpstr>Example</vt:lpstr>
      <vt:lpstr>Differential Equation LTI Systems</vt:lpstr>
      <vt:lpstr>Example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EE292: Fundamentals of ECE</dc:title>
  <dc:creator>b1morris</dc:creator>
  <cp:lastModifiedBy>Brendan Morris</cp:lastModifiedBy>
  <cp:revision>1697</cp:revision>
  <dcterms:created xsi:type="dcterms:W3CDTF">2011-08-29T06:44:20Z</dcterms:created>
  <dcterms:modified xsi:type="dcterms:W3CDTF">2019-03-30T20:58:29Z</dcterms:modified>
</cp:coreProperties>
</file>