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3" r:id="rId8"/>
    <p:sldId id="265" r:id="rId9"/>
    <p:sldId id="267" r:id="rId10"/>
    <p:sldId id="268" r:id="rId11"/>
    <p:sldId id="270" r:id="rId12"/>
    <p:sldId id="271" r:id="rId13"/>
    <p:sldId id="269"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02DA033-D959-4915-B013-2AA49F7DE8C6}"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2DA033-D959-4915-B013-2AA49F7DE8C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02DA033-D959-4915-B013-2AA49F7DE8C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2DA033-D959-4915-B013-2AA49F7DE8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2FD5955-1812-4750-B4F5-96EEBAD26883}" type="datetimeFigureOut">
              <a:rPr lang="en-US" smtClean="0"/>
              <a:t>5/3/2013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02DA033-D959-4915-B013-2AA49F7DE8C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FD5955-1812-4750-B4F5-96EEBAD26883}" type="datetimeFigureOut">
              <a:rPr lang="en-US" smtClean="0"/>
              <a:t>5/3/2013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02DA033-D959-4915-B013-2AA49F7DE8C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459502"/>
          </a:xfrm>
        </p:spPr>
        <p:txBody>
          <a:bodyPr/>
          <a:lstStyle/>
          <a:p>
            <a:r>
              <a:rPr lang="en-US" dirty="0" err="1" smtClean="0"/>
              <a:t>Eigenfaces</a:t>
            </a:r>
            <a:r>
              <a:rPr lang="en-US" dirty="0" smtClean="0"/>
              <a:t> for Recognition</a:t>
            </a:r>
            <a:endParaRPr lang="en-US" dirty="0"/>
          </a:p>
        </p:txBody>
      </p:sp>
      <p:sp>
        <p:nvSpPr>
          <p:cNvPr id="3" name="Subtitle 2"/>
          <p:cNvSpPr>
            <a:spLocks noGrp="1"/>
          </p:cNvSpPr>
          <p:nvPr>
            <p:ph type="subTitle" idx="1"/>
          </p:nvPr>
        </p:nvSpPr>
        <p:spPr>
          <a:xfrm>
            <a:off x="1371600" y="3429000"/>
            <a:ext cx="7406640" cy="1752600"/>
          </a:xfrm>
        </p:spPr>
        <p:txBody>
          <a:bodyPr/>
          <a:lstStyle/>
          <a:p>
            <a:r>
              <a:rPr lang="en-US" dirty="0" smtClean="0"/>
              <a:t>                      Student:       </a:t>
            </a:r>
            <a:r>
              <a:rPr lang="en-US" dirty="0" err="1" smtClean="0"/>
              <a:t>Yikun</a:t>
            </a:r>
            <a:r>
              <a:rPr lang="en-US" dirty="0" smtClean="0"/>
              <a:t> Jiang</a:t>
            </a:r>
          </a:p>
          <a:p>
            <a:r>
              <a:rPr lang="en-US" dirty="0"/>
              <a:t> </a:t>
            </a:r>
            <a:r>
              <a:rPr lang="en-US" dirty="0" smtClean="0"/>
              <a:t>                     Professor:    Brendan Morris</a:t>
            </a:r>
            <a:endParaRPr lang="en-US" dirty="0"/>
          </a:p>
        </p:txBody>
      </p:sp>
    </p:spTree>
    <p:extLst>
      <p:ext uri="{BB962C8B-B14F-4D97-AF65-F5344CB8AC3E}">
        <p14:creationId xmlns:p14="http://schemas.microsoft.com/office/powerpoint/2010/main" val="271865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a:t>
            </a:r>
            <a:r>
              <a:rPr lang="en-US" dirty="0" err="1" smtClean="0"/>
              <a:t>Eigenface</a:t>
            </a:r>
            <a:endParaRPr lang="en-US" dirty="0"/>
          </a:p>
        </p:txBody>
      </p:sp>
      <p:sp>
        <p:nvSpPr>
          <p:cNvPr id="3" name="Content Placeholder 2"/>
          <p:cNvSpPr>
            <a:spLocks noGrp="1"/>
          </p:cNvSpPr>
          <p:nvPr>
            <p:ph idx="1"/>
          </p:nvPr>
        </p:nvSpPr>
        <p:spPr/>
        <p:txBody>
          <a:bodyPr/>
          <a:lstStyle/>
          <a:p>
            <a:r>
              <a:rPr lang="en-US" dirty="0" smtClean="0"/>
              <a:t>Eigenvectors of covariance </a:t>
            </a:r>
            <a:r>
              <a:rPr lang="en-US" dirty="0"/>
              <a:t>m</a:t>
            </a:r>
            <a:r>
              <a:rPr lang="en-US" dirty="0" smtClean="0"/>
              <a:t>atrix of the set of face images, treating an image as a point in a very high dimensional space</a:t>
            </a:r>
          </a:p>
          <a:p>
            <a:r>
              <a:rPr lang="en-US" dirty="0" smtClean="0"/>
              <a:t>Each image location contributes more or less to each eigenvector, so that we can display the eigenvector as a sort of ghostly face which we call an </a:t>
            </a:r>
            <a:r>
              <a:rPr lang="en-US" dirty="0" err="1" smtClean="0"/>
              <a:t>Eigenface</a:t>
            </a:r>
            <a:r>
              <a:rPr lang="en-US" dirty="0" smtClean="0"/>
              <a:t>.</a:t>
            </a:r>
            <a:endParaRPr lang="en-US" dirty="0"/>
          </a:p>
        </p:txBody>
      </p:sp>
    </p:spTree>
    <p:extLst>
      <p:ext uri="{BB962C8B-B14F-4D97-AF65-F5344CB8AC3E}">
        <p14:creationId xmlns:p14="http://schemas.microsoft.com/office/powerpoint/2010/main" val="3284991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Operations for </a:t>
            </a:r>
            <a:r>
              <a:rPr lang="en-US" dirty="0" err="1" smtClean="0"/>
              <a:t>Eigenface</a:t>
            </a:r>
            <a:endParaRPr lang="en-US" dirty="0"/>
          </a:p>
        </p:txBody>
      </p:sp>
      <p:sp>
        <p:nvSpPr>
          <p:cNvPr id="3" name="Content Placeholder 2"/>
          <p:cNvSpPr>
            <a:spLocks noGrp="1"/>
          </p:cNvSpPr>
          <p:nvPr>
            <p:ph idx="1"/>
          </p:nvPr>
        </p:nvSpPr>
        <p:spPr/>
        <p:txBody>
          <a:bodyPr/>
          <a:lstStyle/>
          <a:p>
            <a:r>
              <a:rPr lang="en-US" dirty="0" smtClean="0"/>
              <a:t>Acquire an initial set of face image (training set)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38400"/>
            <a:ext cx="4345678" cy="407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59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for </a:t>
            </a:r>
            <a:r>
              <a:rPr lang="en-US" dirty="0" err="1"/>
              <a:t>Eigenface</a:t>
            </a:r>
            <a:endParaRPr lang="en-US" dirty="0"/>
          </a:p>
        </p:txBody>
      </p:sp>
      <p:sp>
        <p:nvSpPr>
          <p:cNvPr id="3" name="Content Placeholder 2"/>
          <p:cNvSpPr>
            <a:spLocks noGrp="1"/>
          </p:cNvSpPr>
          <p:nvPr>
            <p:ph idx="1"/>
          </p:nvPr>
        </p:nvSpPr>
        <p:spPr/>
        <p:txBody>
          <a:bodyPr/>
          <a:lstStyle/>
          <a:p>
            <a:r>
              <a:rPr lang="en-US" dirty="0" smtClean="0"/>
              <a:t>Calculate the </a:t>
            </a:r>
            <a:r>
              <a:rPr lang="en-US" dirty="0" err="1" smtClean="0"/>
              <a:t>eigenfaces</a:t>
            </a:r>
            <a:r>
              <a:rPr lang="en-US" dirty="0" smtClean="0"/>
              <a:t> from the training set, keeping only the M images that correspond to the highest eigenvalues. These M images define the face space.</a:t>
            </a:r>
          </a:p>
          <a:p>
            <a:r>
              <a:rPr lang="en-US" dirty="0" smtClean="0"/>
              <a:t>Calculate the corresponding distribution in M-dimensional weight space for each known individual, by projecting their face image onto the ‘face space’</a:t>
            </a:r>
            <a:endParaRPr lang="en-US" dirty="0"/>
          </a:p>
        </p:txBody>
      </p:sp>
    </p:spTree>
    <p:extLst>
      <p:ext uri="{BB962C8B-B14F-4D97-AF65-F5344CB8AC3E}">
        <p14:creationId xmlns:p14="http://schemas.microsoft.com/office/powerpoint/2010/main" val="29820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a:t>
            </a:r>
            <a:r>
              <a:rPr lang="en-US" dirty="0" err="1" smtClean="0"/>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 face image </a:t>
                </a:r>
                <a14:m>
                  <m:oMath xmlns:m="http://schemas.openxmlformats.org/officeDocument/2006/math">
                    <m:r>
                      <a:rPr lang="en-US" b="0" i="1" smtClean="0">
                        <a:latin typeface="Cambria Math"/>
                      </a:rPr>
                      <m:t>𝐼</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rPr>
                      <m:t> </m:t>
                    </m:r>
                  </m:oMath>
                </a14:m>
                <a:r>
                  <a:rPr lang="en-US" dirty="0" smtClean="0"/>
                  <a:t>be a two-dimensional </a:t>
                </a:r>
                <a14:m>
                  <m:oMath xmlns:m="http://schemas.openxmlformats.org/officeDocument/2006/math">
                    <m:r>
                      <a:rPr lang="en-US" b="0" i="1" smtClean="0">
                        <a:latin typeface="Cambria Math"/>
                      </a:rPr>
                      <m:t>𝑁</m:t>
                    </m:r>
                  </m:oMath>
                </a14:m>
                <a:r>
                  <a:rPr lang="en-US" dirty="0" smtClean="0"/>
                  <a:t> by</a:t>
                </a:r>
                <a:r>
                  <a:rPr lang="en-US" dirty="0"/>
                  <a:t> </a:t>
                </a:r>
                <a14:m>
                  <m:oMath xmlns:m="http://schemas.openxmlformats.org/officeDocument/2006/math">
                    <m:r>
                      <a:rPr lang="en-US" i="1">
                        <a:latin typeface="Cambria Math"/>
                      </a:rPr>
                      <m:t>𝑁</m:t>
                    </m:r>
                  </m:oMath>
                </a14:m>
                <a:r>
                  <a:rPr lang="en-US" dirty="0"/>
                  <a:t> </a:t>
                </a:r>
                <a:r>
                  <a:rPr lang="en-US" dirty="0" smtClean="0"/>
                  <a:t>array of (8-bit) intensity values</a:t>
                </a:r>
              </a:p>
              <a:p>
                <a:r>
                  <a:rPr lang="en-US" dirty="0" smtClean="0"/>
                  <a:t>An image may also be considered as a vector of dimension </a:t>
                </a:r>
                <a14:m>
                  <m:oMath xmlns:m="http://schemas.openxmlformats.org/officeDocument/2006/math">
                    <m:sSup>
                      <m:sSupPr>
                        <m:ctrlPr>
                          <a:rPr lang="en-US" i="1" smtClean="0">
                            <a:latin typeface="Cambria Math"/>
                          </a:rPr>
                        </m:ctrlPr>
                      </m:sSupPr>
                      <m:e>
                        <m:r>
                          <a:rPr lang="en-US" b="0" i="1" smtClean="0">
                            <a:latin typeface="Cambria Math"/>
                          </a:rPr>
                          <m:t>𝑁</m:t>
                        </m:r>
                      </m:e>
                      <m:sup>
                        <m:r>
                          <a:rPr lang="en-US" b="0" i="1" smtClean="0">
                            <a:latin typeface="Cambria Math"/>
                          </a:rPr>
                          <m:t>2</m:t>
                        </m:r>
                      </m:sup>
                    </m:sSup>
                  </m:oMath>
                </a14:m>
                <a:r>
                  <a:rPr lang="en-US" dirty="0" smtClean="0"/>
                  <a:t>, so that a typical image of size 256 by 256 becomes a vector of dimension 65,536, equivalently, a point in 65,536-dimensional space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r="-2846"/>
                </a:stretch>
              </a:blipFill>
            </p:spPr>
            <p:txBody>
              <a:bodyPr/>
              <a:lstStyle/>
              <a:p>
                <a:r>
                  <a:rPr lang="en-US">
                    <a:noFill/>
                  </a:rPr>
                  <a:t> </a:t>
                </a:r>
              </a:p>
            </p:txBody>
          </p:sp>
        </mc:Fallback>
      </mc:AlternateContent>
    </p:spTree>
    <p:extLst>
      <p:ext uri="{BB962C8B-B14F-4D97-AF65-F5344CB8AC3E}">
        <p14:creationId xmlns:p14="http://schemas.microsoft.com/office/powerpoint/2010/main" val="80759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PCA to find the vectors that best account for the distribution of face images within the entire image space. These vectors define the subspace of face images, which we call ‘face space’</a:t>
                </a:r>
              </a:p>
              <a:p>
                <a:r>
                  <a:rPr lang="en-US" dirty="0" smtClean="0"/>
                  <a:t>Each vector is of length </a:t>
                </a:r>
                <a14:m>
                  <m:oMath xmlns:m="http://schemas.openxmlformats.org/officeDocument/2006/math">
                    <m:sSup>
                      <m:sSupPr>
                        <m:ctrlPr>
                          <a:rPr lang="en-US" i="1">
                            <a:latin typeface="Cambria Math"/>
                          </a:rPr>
                        </m:ctrlPr>
                      </m:sSupPr>
                      <m:e>
                        <m:r>
                          <a:rPr lang="en-US" i="1">
                            <a:latin typeface="Cambria Math"/>
                          </a:rPr>
                          <m:t>𝑁</m:t>
                        </m:r>
                      </m:e>
                      <m:sup>
                        <m:r>
                          <a:rPr lang="en-US" i="1">
                            <a:latin typeface="Cambria Math"/>
                          </a:rPr>
                          <m:t>2</m:t>
                        </m:r>
                      </m:sup>
                    </m:sSup>
                  </m:oMath>
                </a14:m>
                <a:r>
                  <a:rPr lang="en-US" dirty="0" smtClean="0"/>
                  <a:t>, describes an </a:t>
                </a:r>
                <a14:m>
                  <m:oMath xmlns:m="http://schemas.openxmlformats.org/officeDocument/2006/math">
                    <m:r>
                      <a:rPr lang="en-US" i="1">
                        <a:latin typeface="Cambria Math"/>
                      </a:rPr>
                      <m:t>𝑁</m:t>
                    </m:r>
                  </m:oMath>
                </a14:m>
                <a:r>
                  <a:rPr lang="en-US" dirty="0"/>
                  <a:t> by </a:t>
                </a:r>
                <a14:m>
                  <m:oMath xmlns:m="http://schemas.openxmlformats.org/officeDocument/2006/math">
                    <m:r>
                      <a:rPr lang="en-US" i="1">
                        <a:latin typeface="Cambria Math"/>
                      </a:rPr>
                      <m:t>𝑁</m:t>
                    </m:r>
                  </m:oMath>
                </a14:m>
                <a:r>
                  <a:rPr lang="en-US" dirty="0"/>
                  <a:t> </a:t>
                </a:r>
                <a:r>
                  <a:rPr lang="en-US" dirty="0" smtClean="0"/>
                  <a:t>image, these vectors are called ‘</a:t>
                </a:r>
                <a:r>
                  <a:rPr lang="en-US" dirty="0" err="1" smtClean="0"/>
                  <a:t>eigenfaces</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r="-3008"/>
                </a:stretch>
              </a:blipFill>
            </p:spPr>
            <p:txBody>
              <a:bodyPr/>
              <a:lstStyle/>
              <a:p>
                <a:r>
                  <a:rPr lang="en-US">
                    <a:noFill/>
                  </a:rPr>
                  <a:t> </a:t>
                </a:r>
              </a:p>
            </p:txBody>
          </p:sp>
        </mc:Fallback>
      </mc:AlternateContent>
    </p:spTree>
    <p:extLst>
      <p:ext uri="{BB962C8B-B14F-4D97-AF65-F5344CB8AC3E}">
        <p14:creationId xmlns:p14="http://schemas.microsoft.com/office/powerpoint/2010/main" val="2198265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62176"/>
            <a:ext cx="5086350" cy="486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22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Let the training set of face images be </a:t>
                </a:r>
                <a14:m>
                  <m:oMath xmlns:m="http://schemas.openxmlformats.org/officeDocument/2006/math">
                    <m:sSub>
                      <m:sSubPr>
                        <m:ctrlPr>
                          <a:rPr lang="en-US" i="1" smtClean="0">
                            <a:latin typeface="Cambria Math"/>
                          </a:rPr>
                        </m:ctrlPr>
                      </m:sSubPr>
                      <m:e>
                        <m:r>
                          <m:rPr>
                            <m:sty m:val="p"/>
                          </m:rPr>
                          <a:rPr lang="el-GR" i="1" smtClean="0">
                            <a:latin typeface="Cambria Math"/>
                          </a:rPr>
                          <m:t>Γ</m:t>
                        </m:r>
                      </m:e>
                      <m:sub>
                        <m:r>
                          <a:rPr lang="en-US" b="0" i="1" smtClean="0">
                            <a:latin typeface="Cambria Math"/>
                          </a:rPr>
                          <m:t>1</m:t>
                        </m:r>
                      </m:sub>
                    </m:sSub>
                  </m:oMath>
                </a14:m>
                <a:r>
                  <a:rPr lang="en-US" dirty="0" smtClean="0">
                    <a:latin typeface="Calibri"/>
                  </a:rPr>
                  <a:t>, </a:t>
                </a:r>
                <a14:m>
                  <m:oMath xmlns:m="http://schemas.openxmlformats.org/officeDocument/2006/math">
                    <m:sSub>
                      <m:sSubPr>
                        <m:ctrlPr>
                          <a:rPr lang="en-US" i="1">
                            <a:latin typeface="Cambria Math"/>
                          </a:rPr>
                        </m:ctrlPr>
                      </m:sSubPr>
                      <m:e>
                        <m:r>
                          <m:rPr>
                            <m:sty m:val="p"/>
                          </m:rPr>
                          <a:rPr lang="el-GR" i="1">
                            <a:latin typeface="Cambria Math"/>
                          </a:rPr>
                          <m:t>Γ</m:t>
                        </m:r>
                      </m:e>
                      <m:sub>
                        <m:r>
                          <a:rPr lang="en-US" b="0" i="1" smtClean="0">
                            <a:latin typeface="Cambria Math"/>
                          </a:rPr>
                          <m:t>2</m:t>
                        </m:r>
                      </m:sub>
                    </m:sSub>
                  </m:oMath>
                </a14:m>
                <a:r>
                  <a:rPr lang="en-US" dirty="0" smtClean="0">
                    <a:latin typeface="Calibri"/>
                  </a:rPr>
                  <a:t>, </a:t>
                </a:r>
                <a14:m>
                  <m:oMath xmlns:m="http://schemas.openxmlformats.org/officeDocument/2006/math">
                    <m:sSub>
                      <m:sSubPr>
                        <m:ctrlPr>
                          <a:rPr lang="en-US" i="1">
                            <a:latin typeface="Cambria Math"/>
                          </a:rPr>
                        </m:ctrlPr>
                      </m:sSubPr>
                      <m:e>
                        <m:r>
                          <m:rPr>
                            <m:sty m:val="p"/>
                          </m:rPr>
                          <a:rPr lang="el-GR" i="1">
                            <a:latin typeface="Cambria Math"/>
                          </a:rPr>
                          <m:t>Γ</m:t>
                        </m:r>
                      </m:e>
                      <m:sub>
                        <m:r>
                          <a:rPr lang="en-US" b="0" i="1" smtClean="0">
                            <a:latin typeface="Cambria Math"/>
                          </a:rPr>
                          <m:t>3</m:t>
                        </m:r>
                      </m:sub>
                    </m:sSub>
                  </m:oMath>
                </a14:m>
                <a:r>
                  <a:rPr lang="en-US" dirty="0" smtClean="0">
                    <a:latin typeface="Calibri"/>
                  </a:rPr>
                  <a:t>, …, </a:t>
                </a:r>
                <a14:m>
                  <m:oMath xmlns:m="http://schemas.openxmlformats.org/officeDocument/2006/math">
                    <m:sSub>
                      <m:sSubPr>
                        <m:ctrlPr>
                          <a:rPr lang="en-US" i="1">
                            <a:latin typeface="Cambria Math"/>
                          </a:rPr>
                        </m:ctrlPr>
                      </m:sSubPr>
                      <m:e>
                        <m:r>
                          <m:rPr>
                            <m:sty m:val="p"/>
                          </m:rPr>
                          <a:rPr lang="el-GR" i="1">
                            <a:latin typeface="Cambria Math"/>
                          </a:rPr>
                          <m:t>Γ</m:t>
                        </m:r>
                      </m:e>
                      <m:sub>
                        <m:r>
                          <a:rPr lang="en-US" b="0" i="1" smtClean="0">
                            <a:latin typeface="Cambria Math"/>
                          </a:rPr>
                          <m:t>𝑀</m:t>
                        </m:r>
                      </m:sub>
                    </m:sSub>
                  </m:oMath>
                </a14:m>
                <a:r>
                  <a:rPr lang="en-US" dirty="0" smtClean="0">
                    <a:latin typeface="Calibri"/>
                  </a:rPr>
                  <a:t>.</a:t>
                </a:r>
              </a:p>
              <a:p>
                <a:r>
                  <a:rPr lang="en-US" dirty="0" smtClean="0">
                    <a:latin typeface="Calibri"/>
                  </a:rPr>
                  <a:t>Average face </a:t>
                </a:r>
                <a14:m>
                  <m:oMath xmlns:m="http://schemas.openxmlformats.org/officeDocument/2006/math">
                    <m:r>
                      <m:rPr>
                        <m:sty m:val="p"/>
                      </m:rPr>
                      <a:rPr lang="el-GR" i="1">
                        <a:latin typeface="Cambria Math"/>
                      </a:rPr>
                      <m:t>Ψ</m:t>
                    </m:r>
                  </m:oMath>
                </a14:m>
                <a:r>
                  <a:rPr lang="en-US" dirty="0" smtClean="0">
                    <a:latin typeface="Calibri"/>
                  </a:rPr>
                  <a:t> =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𝑀</m:t>
                        </m:r>
                      </m:den>
                    </m:f>
                    <m:nary>
                      <m:naryPr>
                        <m:chr m:val="∑"/>
                        <m:limLoc m:val="subSup"/>
                        <m:ctrlPr>
                          <a:rPr lang="en-US" i="1" smtClean="0">
                            <a:latin typeface="Cambria Math"/>
                          </a:rPr>
                        </m:ctrlPr>
                      </m:naryPr>
                      <m:sub>
                        <m:r>
                          <m:rPr>
                            <m:brk m:alnAt="25"/>
                          </m:rPr>
                          <a:rPr lang="en-US" b="0" i="1" smtClean="0">
                            <a:latin typeface="Cambria Math"/>
                          </a:rPr>
                          <m:t>𝑛</m:t>
                        </m:r>
                        <m:r>
                          <a:rPr lang="en-US" b="0" i="1" smtClean="0">
                            <a:latin typeface="Cambria Math"/>
                          </a:rPr>
                          <m:t>=1</m:t>
                        </m:r>
                      </m:sub>
                      <m:sup>
                        <m:r>
                          <a:rPr lang="en-US" b="0" i="1" smtClean="0">
                            <a:latin typeface="Cambria Math"/>
                          </a:rPr>
                          <m:t>𝑀</m:t>
                        </m:r>
                      </m:sup>
                      <m:e>
                        <m:sSub>
                          <m:sSubPr>
                            <m:ctrlPr>
                              <a:rPr lang="en-US" i="1">
                                <a:latin typeface="Cambria Math"/>
                              </a:rPr>
                            </m:ctrlPr>
                          </m:sSubPr>
                          <m:e>
                            <m:r>
                              <m:rPr>
                                <m:sty m:val="p"/>
                              </m:rPr>
                              <a:rPr lang="el-GR" i="1">
                                <a:latin typeface="Cambria Math"/>
                              </a:rPr>
                              <m:t>Γ</m:t>
                            </m:r>
                          </m:e>
                          <m:sub>
                            <m:r>
                              <a:rPr lang="en-US" b="0" i="1" smtClean="0">
                                <a:latin typeface="Cambria Math"/>
                              </a:rPr>
                              <m:t>𝑛</m:t>
                            </m:r>
                          </m:sub>
                        </m:sSub>
                      </m:e>
                    </m:nary>
                  </m:oMath>
                </a14:m>
                <a:r>
                  <a:rPr lang="en-US" dirty="0" smtClean="0">
                    <a:latin typeface="Calibri"/>
                  </a:rPr>
                  <a:t> </a:t>
                </a:r>
              </a:p>
              <a:p>
                <a:endParaRPr lang="en-US" dirty="0" smtClean="0">
                  <a:latin typeface="Calibri"/>
                </a:endParaRPr>
              </a:p>
              <a:p>
                <a:endParaRPr lang="en-US" dirty="0" smtClean="0">
                  <a:latin typeface="Calibri"/>
                </a:endParaRPr>
              </a:p>
              <a:p>
                <a:endParaRPr lang="en-US" dirty="0">
                  <a:latin typeface="Calibri"/>
                </a:endParaRPr>
              </a:p>
              <a:p>
                <a:endParaRPr lang="en-US" dirty="0" smtClean="0">
                  <a:latin typeface="Calibri"/>
                </a:endParaRPr>
              </a:p>
              <a:p>
                <a:r>
                  <a:rPr lang="en-US" dirty="0" smtClean="0">
                    <a:latin typeface="Calibri"/>
                  </a:rPr>
                  <a:t>Each face differs from the average</a:t>
                </a:r>
              </a:p>
              <a:p>
                <a:pPr marL="82296"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m:rPr>
                              <m:sty m:val="p"/>
                            </m:rPr>
                            <a:rPr lang="el-GR" i="1">
                              <a:latin typeface="Cambria Math"/>
                            </a:rPr>
                            <m:t>Φ</m:t>
                          </m:r>
                        </m:e>
                        <m:sub>
                          <m:r>
                            <a:rPr lang="en-US" b="0" i="1" smtClean="0">
                              <a:latin typeface="Cambria Math"/>
                            </a:rPr>
                            <m:t>𝑖</m:t>
                          </m:r>
                        </m:sub>
                      </m:sSub>
                      <m:r>
                        <a:rPr lang="en-US" b="0" i="1" smtClean="0">
                          <a:latin typeface="Cambria Math"/>
                        </a:rPr>
                        <m:t>=</m:t>
                      </m:r>
                      <m:sSub>
                        <m:sSubPr>
                          <m:ctrlPr>
                            <a:rPr lang="en-US" i="1">
                              <a:latin typeface="Cambria Math"/>
                            </a:rPr>
                          </m:ctrlPr>
                        </m:sSubPr>
                        <m:e>
                          <m:r>
                            <m:rPr>
                              <m:sty m:val="p"/>
                            </m:rPr>
                            <a:rPr lang="el-GR" i="1">
                              <a:latin typeface="Cambria Math"/>
                            </a:rPr>
                            <m:t>Γ</m:t>
                          </m:r>
                        </m:e>
                        <m:sub>
                          <m:r>
                            <a:rPr lang="en-US" b="0" i="1" smtClean="0">
                              <a:latin typeface="Cambria Math"/>
                            </a:rPr>
                            <m:t>𝑖</m:t>
                          </m:r>
                        </m:sub>
                      </m:sSub>
                      <m:r>
                        <a:rPr lang="en-US" b="0" i="1" smtClean="0">
                          <a:latin typeface="Cambria Math"/>
                        </a:rPr>
                        <m:t>−</m:t>
                      </m:r>
                      <m:r>
                        <m:rPr>
                          <m:sty m:val="p"/>
                        </m:rPr>
                        <a:rPr lang="el-GR" b="0" i="1" smtClean="0">
                          <a:latin typeface="Cambria Math"/>
                        </a:rPr>
                        <m:t>Ψ</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795"/>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048000"/>
            <a:ext cx="2209800" cy="214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334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a:t>
            </a:r>
            <a:r>
              <a:rPr lang="en-US" dirty="0" err="1" smtClean="0"/>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Subject to principal component analysis, which seeks a set of M orthonormal vectors,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𝑛</m:t>
                        </m:r>
                      </m:sub>
                    </m:sSub>
                  </m:oMath>
                </a14:m>
                <a:r>
                  <a:rPr lang="en-US" dirty="0" smtClean="0"/>
                  <a:t>, which best describes the distribution of the data. </a:t>
                </a:r>
              </a:p>
              <a:p>
                <a:r>
                  <a:rPr lang="en-US" dirty="0" smtClean="0"/>
                  <a:t>The </a:t>
                </a:r>
                <a14:m>
                  <m:oMath xmlns:m="http://schemas.openxmlformats.org/officeDocument/2006/math">
                    <m:r>
                      <a:rPr lang="en-US" b="0" i="1" smtClean="0">
                        <a:latin typeface="Cambria Math"/>
                      </a:rPr>
                      <m:t>𝑘𝑡h</m:t>
                    </m:r>
                  </m:oMath>
                </a14:m>
                <a:r>
                  <a:rPr lang="en-US" dirty="0" smtClean="0"/>
                  <a:t> vector, </a:t>
                </a:r>
                <a14:m>
                  <m:oMath xmlns:m="http://schemas.openxmlformats.org/officeDocument/2006/math">
                    <m:sSub>
                      <m:sSubPr>
                        <m:ctrlPr>
                          <a:rPr lang="en-US" i="1">
                            <a:latin typeface="Cambria Math"/>
                          </a:rPr>
                        </m:ctrlPr>
                      </m:sSubPr>
                      <m:e>
                        <m:r>
                          <a:rPr lang="en-US" i="1">
                            <a:latin typeface="Cambria Math"/>
                          </a:rPr>
                          <m:t>𝑢</m:t>
                        </m:r>
                      </m:e>
                      <m:sub>
                        <m:r>
                          <a:rPr lang="en-US" b="0" i="1" smtClean="0">
                            <a:latin typeface="Cambria Math"/>
                          </a:rPr>
                          <m:t>𝑘</m:t>
                        </m:r>
                      </m:sub>
                    </m:sSub>
                  </m:oMath>
                </a14:m>
                <a:r>
                  <a:rPr lang="en-US" dirty="0" smtClean="0"/>
                  <a:t>, is chosen such that</a:t>
                </a:r>
              </a:p>
              <a:p>
                <a:pPr marL="82296" indent="0">
                  <a:buNone/>
                </a:pPr>
                <a:r>
                  <a:rPr lang="en-US" dirty="0"/>
                  <a:t> </a:t>
                </a:r>
                <a:r>
                  <a:rPr lang="en-US" dirty="0" smtClean="0"/>
                  <a:t>           </a:t>
                </a:r>
                <a14:m>
                  <m:oMath xmlns:m="http://schemas.openxmlformats.org/officeDocument/2006/math">
                    <m:sSub>
                      <m:sSubPr>
                        <m:ctrlPr>
                          <a:rPr lang="en-US" i="1" smtClean="0">
                            <a:latin typeface="Cambria Math"/>
                          </a:rPr>
                        </m:ctrlPr>
                      </m:sSubPr>
                      <m:e>
                        <m:r>
                          <m:rPr>
                            <m:sty m:val="p"/>
                          </m:rPr>
                          <a:rPr lang="el-GR" i="1" smtClean="0">
                            <a:latin typeface="Cambria Math"/>
                          </a:rPr>
                          <m:t>λ</m:t>
                        </m:r>
                      </m:e>
                      <m:sub>
                        <m:r>
                          <a:rPr lang="en-US" b="0" i="1" smtClean="0">
                            <a:latin typeface="Cambria Math"/>
                          </a:rPr>
                          <m:t>𝑘</m:t>
                        </m:r>
                      </m:sub>
                    </m:sSub>
                    <m:r>
                      <a:rPr lang="en-US" b="0" i="1" smtClean="0">
                        <a:latin typeface="Cambria Math"/>
                      </a:rPr>
                      <m:t>=</m:t>
                    </m:r>
                    <m:f>
                      <m:fPr>
                        <m:ctrlPr>
                          <a:rPr lang="en-US" i="1">
                            <a:latin typeface="Cambria Math"/>
                          </a:rPr>
                        </m:ctrlPr>
                      </m:fPr>
                      <m:num>
                        <m:r>
                          <a:rPr lang="en-US" i="1">
                            <a:latin typeface="Cambria Math"/>
                          </a:rPr>
                          <m:t>1</m:t>
                        </m:r>
                      </m:num>
                      <m:den>
                        <m:r>
                          <a:rPr lang="en-US" i="1">
                            <a:latin typeface="Cambria Math"/>
                          </a:rPr>
                          <m:t>𝑀</m:t>
                        </m:r>
                      </m:den>
                    </m:f>
                    <m:nary>
                      <m:naryPr>
                        <m:chr m:val="∑"/>
                        <m:limLoc m:val="subSup"/>
                        <m:ctrlPr>
                          <a:rPr lang="en-US" i="1">
                            <a:latin typeface="Cambria Math"/>
                          </a:rPr>
                        </m:ctrlPr>
                      </m:naryPr>
                      <m:sub>
                        <m:r>
                          <m:rPr>
                            <m:brk m:alnAt="25"/>
                          </m:rPr>
                          <a:rPr lang="en-US" i="1">
                            <a:latin typeface="Cambria Math"/>
                          </a:rPr>
                          <m:t>𝑛</m:t>
                        </m:r>
                        <m:r>
                          <a:rPr lang="en-US" i="1">
                            <a:latin typeface="Cambria Math"/>
                          </a:rPr>
                          <m:t>=1</m:t>
                        </m:r>
                      </m:sub>
                      <m:sup>
                        <m:r>
                          <a:rPr lang="en-US" i="1">
                            <a:latin typeface="Cambria Math"/>
                          </a:rPr>
                          <m:t>𝑀</m:t>
                        </m:r>
                      </m:sup>
                      <m:e>
                        <m:sSup>
                          <m:sSupPr>
                            <m:ctrlPr>
                              <a:rPr lang="en-US" i="1" smtClean="0">
                                <a:latin typeface="Cambria Math"/>
                              </a:rPr>
                            </m:ctrlPr>
                          </m:sSupPr>
                          <m:e>
                            <m:r>
                              <a:rPr lang="en-US" b="0" i="1" smtClean="0">
                                <a:latin typeface="Cambria Math"/>
                              </a:rPr>
                              <m:t>(</m:t>
                            </m:r>
                            <m:sSup>
                              <m:sSupPr>
                                <m:ctrlPr>
                                  <a:rPr lang="en-US" b="0" i="1" smtClean="0">
                                    <a:latin typeface="Cambria Math"/>
                                  </a:rPr>
                                </m:ctrlPr>
                              </m:sSupPr>
                              <m:e>
                                <m:sSub>
                                  <m:sSubPr>
                                    <m:ctrlPr>
                                      <a:rPr lang="en-US" b="0" i="1" smtClean="0">
                                        <a:latin typeface="Cambria Math"/>
                                      </a:rPr>
                                    </m:ctrlPr>
                                  </m:sSubPr>
                                  <m:e>
                                    <m:r>
                                      <a:rPr lang="en-US" b="0" i="1" smtClean="0">
                                        <a:latin typeface="Cambria Math"/>
                                      </a:rPr>
                                      <m:t>𝑢</m:t>
                                    </m:r>
                                  </m:e>
                                  <m:sub>
                                    <m:r>
                                      <a:rPr lang="en-US" b="0" i="1" smtClean="0">
                                        <a:latin typeface="Cambria Math"/>
                                      </a:rPr>
                                      <m:t>𝑘</m:t>
                                    </m:r>
                                  </m:sub>
                                </m:sSub>
                              </m:e>
                              <m:sup>
                                <m:r>
                                  <a:rPr lang="en-US" b="0" i="1" smtClean="0">
                                    <a:latin typeface="Cambria Math"/>
                                  </a:rPr>
                                  <m:t>𝑇</m:t>
                                </m:r>
                              </m:sup>
                            </m:sSup>
                            <m:sSub>
                              <m:sSubPr>
                                <m:ctrlPr>
                                  <a:rPr lang="el-GR" i="1">
                                    <a:latin typeface="Cambria Math"/>
                                  </a:rPr>
                                </m:ctrlPr>
                              </m:sSubPr>
                              <m:e>
                                <m:r>
                                  <m:rPr>
                                    <m:sty m:val="p"/>
                                  </m:rPr>
                                  <a:rPr lang="el-GR" i="1">
                                    <a:latin typeface="Cambria Math"/>
                                  </a:rPr>
                                  <m:t>Φ</m:t>
                                </m:r>
                              </m:e>
                              <m:sub>
                                <m:r>
                                  <a:rPr lang="en-US" b="0" i="1" smtClean="0">
                                    <a:latin typeface="Cambria Math"/>
                                  </a:rPr>
                                  <m:t>𝑛</m:t>
                                </m:r>
                              </m:sub>
                            </m:sSub>
                            <m:r>
                              <a:rPr lang="en-US" b="0" i="1" smtClean="0">
                                <a:latin typeface="Cambria Math"/>
                              </a:rPr>
                              <m:t>)</m:t>
                            </m:r>
                          </m:e>
                          <m:sup>
                            <m:r>
                              <a:rPr lang="en-US" b="0" i="1" smtClean="0">
                                <a:latin typeface="Cambria Math"/>
                              </a:rPr>
                              <m:t>2</m:t>
                            </m:r>
                          </m:sup>
                        </m:sSup>
                      </m:e>
                    </m:nary>
                  </m:oMath>
                </a14:m>
                <a:r>
                  <a:rPr lang="en-US" dirty="0">
                    <a:latin typeface="Calibri"/>
                  </a:rPr>
                  <a:t> </a:t>
                </a:r>
              </a:p>
              <a:p>
                <a:pPr marL="82296" indent="0">
                  <a:buNone/>
                </a:pPr>
                <a:r>
                  <a:rPr lang="en-US" dirty="0" smtClean="0"/>
                  <a:t>   is a maximum, subject to</a:t>
                </a:r>
              </a:p>
              <a:p>
                <a:pPr marL="82296"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sSub>
                            <m:sSubPr>
                              <m:ctrlPr>
                                <a:rPr lang="en-US" i="1">
                                  <a:latin typeface="Cambria Math"/>
                                </a:rPr>
                              </m:ctrlPr>
                            </m:sSubPr>
                            <m:e>
                              <m:r>
                                <a:rPr lang="en-US" i="1">
                                  <a:latin typeface="Cambria Math"/>
                                </a:rPr>
                                <m:t>𝑢</m:t>
                              </m:r>
                            </m:e>
                            <m:sub>
                              <m:r>
                                <a:rPr lang="en-US" b="0" i="1" smtClean="0">
                                  <a:latin typeface="Cambria Math"/>
                                </a:rPr>
                                <m:t>𝑙</m:t>
                              </m:r>
                            </m:sub>
                          </m:sSub>
                        </m:e>
                        <m:sup>
                          <m:r>
                            <a:rPr lang="en-US" i="1">
                              <a:latin typeface="Cambria Math"/>
                            </a:rPr>
                            <m:t>𝑇</m:t>
                          </m:r>
                        </m:sup>
                      </m:sSup>
                      <m:sSub>
                        <m:sSubPr>
                          <m:ctrlPr>
                            <a:rPr lang="en-US" i="1">
                              <a:latin typeface="Cambria Math"/>
                            </a:rPr>
                          </m:ctrlPr>
                        </m:sSubPr>
                        <m:e>
                          <m:r>
                            <a:rPr lang="en-US" i="1">
                              <a:latin typeface="Cambria Math"/>
                            </a:rPr>
                            <m:t>𝑢</m:t>
                          </m:r>
                        </m:e>
                        <m:sub>
                          <m:r>
                            <a:rPr lang="en-US" i="1">
                              <a:latin typeface="Cambria Math"/>
                            </a:rPr>
                            <m:t>𝑘</m:t>
                          </m:r>
                        </m:sub>
                      </m:sSub>
                      <m:r>
                        <a:rPr lang="en-US" b="0" i="1" smtClean="0">
                          <a:latin typeface="Cambria Math"/>
                        </a:rPr>
                        <m:t>=</m:t>
                      </m:r>
                      <m:sSub>
                        <m:sSubPr>
                          <m:ctrlPr>
                            <a:rPr lang="en-US" i="1">
                              <a:latin typeface="Cambria Math"/>
                            </a:rPr>
                          </m:ctrlPr>
                        </m:sSubPr>
                        <m:e>
                          <m:r>
                            <m:rPr>
                              <m:sty m:val="p"/>
                            </m:rPr>
                            <a:rPr lang="el-GR" i="1" smtClean="0">
                              <a:latin typeface="Cambria Math"/>
                            </a:rPr>
                            <m:t>δ</m:t>
                          </m:r>
                        </m:e>
                        <m:sub>
                          <m:r>
                            <a:rPr lang="en-US" b="0" i="1" smtClean="0">
                              <a:latin typeface="Cambria Math"/>
                            </a:rPr>
                            <m:t>𝑙𝑘</m:t>
                          </m:r>
                        </m:sub>
                      </m:sSub>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b="0" i="1" smtClean="0">
                                  <a:latin typeface="Cambria Math"/>
                                </a:rPr>
                                <m:t>1,       </m:t>
                              </m:r>
                              <m:r>
                                <a:rPr lang="en-US" b="0" i="1" smtClean="0">
                                  <a:latin typeface="Cambria Math"/>
                                </a:rPr>
                                <m:t>𝑖𝑓</m:t>
                              </m:r>
                              <m:r>
                                <a:rPr lang="en-US" b="0" i="1" smtClean="0">
                                  <a:latin typeface="Cambria Math"/>
                                </a:rPr>
                                <m:t> </m:t>
                              </m:r>
                              <m:r>
                                <a:rPr lang="en-US" b="0" i="1" smtClean="0">
                                  <a:latin typeface="Cambria Math"/>
                                </a:rPr>
                                <m:t>𝑙</m:t>
                              </m:r>
                              <m:r>
                                <a:rPr lang="en-US" b="0" i="1" smtClean="0">
                                  <a:latin typeface="Cambria Math"/>
                                </a:rPr>
                                <m:t>=</m:t>
                              </m:r>
                              <m:r>
                                <a:rPr lang="en-US" b="0" i="1" smtClean="0">
                                  <a:latin typeface="Cambria Math"/>
                                </a:rPr>
                                <m:t>𝑘</m:t>
                              </m:r>
                            </m:e>
                            <m:e>
                              <m:r>
                                <a:rPr lang="en-US" b="0" i="1" smtClean="0">
                                  <a:latin typeface="Cambria Math"/>
                                </a:rPr>
                                <m:t>0,  </m:t>
                              </m:r>
                              <m:r>
                                <a:rPr lang="en-US" b="0" i="1" smtClean="0">
                                  <a:latin typeface="Cambria Math"/>
                                </a:rPr>
                                <m:t>𝑜𝑡h𝑒𝑟𝑤𝑖𝑠𝑒</m:t>
                              </m:r>
                            </m:e>
                          </m:eqArr>
                        </m:e>
                      </m:d>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668"/>
                </a:stretch>
              </a:blipFill>
            </p:spPr>
            <p:txBody>
              <a:bodyPr/>
              <a:lstStyle/>
              <a:p>
                <a:r>
                  <a:rPr lang="en-US">
                    <a:noFill/>
                  </a:rPr>
                  <a:t> </a:t>
                </a:r>
              </a:p>
            </p:txBody>
          </p:sp>
        </mc:Fallback>
      </mc:AlternateContent>
    </p:spTree>
    <p:extLst>
      <p:ext uri="{BB962C8B-B14F-4D97-AF65-F5344CB8AC3E}">
        <p14:creationId xmlns:p14="http://schemas.microsoft.com/office/powerpoint/2010/main" val="8393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The vectors </a:t>
                </a:r>
                <a14:m>
                  <m:oMath xmlns:m="http://schemas.openxmlformats.org/officeDocument/2006/math">
                    <m:sSub>
                      <m:sSubPr>
                        <m:ctrlPr>
                          <a:rPr lang="en-US" i="1">
                            <a:latin typeface="Cambria Math"/>
                          </a:rPr>
                        </m:ctrlPr>
                      </m:sSubPr>
                      <m:e>
                        <m:r>
                          <a:rPr lang="en-US" i="1">
                            <a:latin typeface="Cambria Math"/>
                          </a:rPr>
                          <m:t>𝑢</m:t>
                        </m:r>
                      </m:e>
                      <m:sub>
                        <m:r>
                          <a:rPr lang="en-US" i="1">
                            <a:latin typeface="Cambria Math"/>
                          </a:rPr>
                          <m:t>𝑘</m:t>
                        </m:r>
                      </m:sub>
                    </m:sSub>
                  </m:oMath>
                </a14:m>
                <a:r>
                  <a:rPr lang="en-US" dirty="0" smtClean="0"/>
                  <a:t> and scalars </a:t>
                </a:r>
                <a14:m>
                  <m:oMath xmlns:m="http://schemas.openxmlformats.org/officeDocument/2006/math">
                    <m:sSub>
                      <m:sSubPr>
                        <m:ctrlPr>
                          <a:rPr lang="en-US" i="1">
                            <a:latin typeface="Cambria Math"/>
                          </a:rPr>
                        </m:ctrlPr>
                      </m:sSubPr>
                      <m:e>
                        <m:r>
                          <m:rPr>
                            <m:sty m:val="p"/>
                          </m:rPr>
                          <a:rPr lang="el-GR" i="1" smtClean="0">
                            <a:latin typeface="Cambria Math"/>
                          </a:rPr>
                          <m:t>λ</m:t>
                        </m:r>
                      </m:e>
                      <m:sub>
                        <m:r>
                          <a:rPr lang="en-US" i="1">
                            <a:latin typeface="Cambria Math"/>
                          </a:rPr>
                          <m:t>𝑘</m:t>
                        </m:r>
                      </m:sub>
                    </m:sSub>
                  </m:oMath>
                </a14:m>
                <a:r>
                  <a:rPr lang="en-US" dirty="0" smtClean="0"/>
                  <a:t> are the eigenvectors and eigenvectors and eigenvalues, respectively, of the covariance matrix</a:t>
                </a:r>
              </a:p>
              <a:p>
                <a:pPr marL="82296" indent="0">
                  <a:buNone/>
                </a:pPr>
                <a:r>
                  <a:rPr lang="en-US" dirty="0"/>
                  <a:t> </a:t>
                </a:r>
                <a:r>
                  <a:rPr lang="en-US" dirty="0" smtClean="0"/>
                  <a:t>  </a:t>
                </a:r>
                <a14:m>
                  <m:oMath xmlns:m="http://schemas.openxmlformats.org/officeDocument/2006/math">
                    <m:r>
                      <a:rPr lang="en-US" b="0" i="1" smtClean="0">
                        <a:latin typeface="Cambria Math"/>
                      </a:rPr>
                      <m:t>𝐶</m:t>
                    </m:r>
                    <m:r>
                      <a:rPr lang="en-US" b="0" i="1" smtClean="0">
                        <a:latin typeface="Cambria Math"/>
                      </a:rPr>
                      <m:t>=</m:t>
                    </m:r>
                    <m:f>
                      <m:fPr>
                        <m:ctrlPr>
                          <a:rPr lang="en-US" i="1">
                            <a:latin typeface="Cambria Math"/>
                          </a:rPr>
                        </m:ctrlPr>
                      </m:fPr>
                      <m:num>
                        <m:r>
                          <a:rPr lang="en-US" i="1">
                            <a:latin typeface="Cambria Math"/>
                          </a:rPr>
                          <m:t>1</m:t>
                        </m:r>
                      </m:num>
                      <m:den>
                        <m:r>
                          <a:rPr lang="en-US" i="1">
                            <a:latin typeface="Cambria Math"/>
                          </a:rPr>
                          <m:t>𝑀</m:t>
                        </m:r>
                      </m:den>
                    </m:f>
                    <m:nary>
                      <m:naryPr>
                        <m:chr m:val="∑"/>
                        <m:limLoc m:val="subSup"/>
                        <m:ctrlPr>
                          <a:rPr lang="en-US" i="1" smtClean="0">
                            <a:latin typeface="Cambria Math"/>
                          </a:rPr>
                        </m:ctrlPr>
                      </m:naryPr>
                      <m:sub>
                        <m:r>
                          <m:rPr>
                            <m:brk m:alnAt="25"/>
                          </m:rPr>
                          <a:rPr lang="en-US" i="1">
                            <a:latin typeface="Cambria Math"/>
                          </a:rPr>
                          <m:t>𝑛</m:t>
                        </m:r>
                        <m:r>
                          <a:rPr lang="en-US" i="1">
                            <a:latin typeface="Cambria Math"/>
                          </a:rPr>
                          <m:t>=1</m:t>
                        </m:r>
                      </m:sub>
                      <m:sup>
                        <m:r>
                          <a:rPr lang="en-US" i="1">
                            <a:latin typeface="Cambria Math"/>
                          </a:rPr>
                          <m:t>𝑀</m:t>
                        </m:r>
                      </m:sup>
                      <m:e>
                        <m:sSub>
                          <m:sSubPr>
                            <m:ctrlPr>
                              <a:rPr lang="el-GR" i="1">
                                <a:latin typeface="Cambria Math"/>
                              </a:rPr>
                            </m:ctrlPr>
                          </m:sSubPr>
                          <m:e>
                            <m:r>
                              <m:rPr>
                                <m:sty m:val="p"/>
                              </m:rPr>
                              <a:rPr lang="el-GR" i="1">
                                <a:latin typeface="Cambria Math"/>
                              </a:rPr>
                              <m:t>Φ</m:t>
                            </m:r>
                          </m:e>
                          <m:sub>
                            <m:r>
                              <a:rPr lang="en-US" i="1">
                                <a:latin typeface="Cambria Math"/>
                              </a:rPr>
                              <m:t>𝑛</m:t>
                            </m:r>
                          </m:sub>
                        </m:sSub>
                      </m:e>
                    </m:nary>
                    <m:sSup>
                      <m:sSupPr>
                        <m:ctrlPr>
                          <a:rPr lang="en-US" i="1" smtClean="0">
                            <a:latin typeface="Cambria Math"/>
                          </a:rPr>
                        </m:ctrlPr>
                      </m:sSupPr>
                      <m:e>
                        <m:sSub>
                          <m:sSubPr>
                            <m:ctrlPr>
                              <a:rPr lang="el-GR" i="1">
                                <a:latin typeface="Cambria Math"/>
                              </a:rPr>
                            </m:ctrlPr>
                          </m:sSubPr>
                          <m:e>
                            <m:r>
                              <m:rPr>
                                <m:sty m:val="p"/>
                              </m:rPr>
                              <a:rPr lang="el-GR" i="1">
                                <a:latin typeface="Cambria Math"/>
                              </a:rPr>
                              <m:t>Φ</m:t>
                            </m:r>
                          </m:e>
                          <m:sub>
                            <m:r>
                              <a:rPr lang="en-US" i="1">
                                <a:latin typeface="Cambria Math"/>
                              </a:rPr>
                              <m:t>𝑛</m:t>
                            </m:r>
                          </m:sub>
                        </m:sSub>
                      </m:e>
                      <m:sup>
                        <m:r>
                          <a:rPr lang="en-US" b="0" i="1" smtClean="0">
                            <a:latin typeface="Cambria Math"/>
                          </a:rPr>
                          <m:t>𝑇</m:t>
                        </m:r>
                      </m:sup>
                    </m:sSup>
                    <m:r>
                      <a:rPr lang="en-US" b="0" i="1" smtClean="0">
                        <a:latin typeface="Cambria Math"/>
                      </a:rPr>
                      <m:t>=</m:t>
                    </m:r>
                    <m:r>
                      <a:rPr lang="en-US" b="0" i="1" smtClean="0">
                        <a:latin typeface="Cambria Math"/>
                      </a:rPr>
                      <m:t>𝐴</m:t>
                    </m:r>
                    <m:sSup>
                      <m:sSupPr>
                        <m:ctrlPr>
                          <a:rPr lang="en-US" b="0" i="1" smtClean="0">
                            <a:latin typeface="Cambria Math"/>
                          </a:rPr>
                        </m:ctrlPr>
                      </m:sSupPr>
                      <m:e>
                        <m:r>
                          <a:rPr lang="en-US" b="0" i="1" smtClean="0">
                            <a:latin typeface="Cambria Math"/>
                          </a:rPr>
                          <m:t>𝐴</m:t>
                        </m:r>
                      </m:e>
                      <m:sup>
                        <m:r>
                          <a:rPr lang="en-US" b="0" i="1" smtClean="0">
                            <a:latin typeface="Cambria Math"/>
                          </a:rPr>
                          <m:t>𝑇</m:t>
                        </m:r>
                      </m:sup>
                    </m:sSup>
                  </m:oMath>
                </a14:m>
                <a:endParaRPr lang="en-US" b="0" dirty="0" smtClean="0"/>
              </a:p>
              <a:p>
                <a:pPr marL="82296" indent="0">
                  <a:buNone/>
                </a:pPr>
                <a:r>
                  <a:rPr lang="en-US" b="0" dirty="0" smtClean="0"/>
                  <a:t> </a:t>
                </a:r>
                <a14:m>
                  <m:oMath xmlns:m="http://schemas.openxmlformats.org/officeDocument/2006/math">
                    <m:r>
                      <a:rPr lang="en-US" b="0" i="0" smtClean="0">
                        <a:latin typeface="Cambria Math"/>
                      </a:rPr>
                      <m:t>  </m:t>
                    </m:r>
                    <m:r>
                      <a:rPr lang="en-US" i="1">
                        <a:latin typeface="Cambria Math"/>
                      </a:rPr>
                      <m:t>𝐴</m:t>
                    </m:r>
                    <m:r>
                      <a:rPr lang="en-US" b="0" i="1" smtClean="0">
                        <a:latin typeface="Cambria Math"/>
                      </a:rPr>
                      <m:t>=[</m:t>
                    </m:r>
                    <m:sSub>
                      <m:sSubPr>
                        <m:ctrlPr>
                          <a:rPr lang="el-GR" i="1">
                            <a:latin typeface="Cambria Math"/>
                          </a:rPr>
                        </m:ctrlPr>
                      </m:sSubPr>
                      <m:e>
                        <m:r>
                          <m:rPr>
                            <m:sty m:val="p"/>
                          </m:rPr>
                          <a:rPr lang="el-GR" i="1">
                            <a:latin typeface="Cambria Math"/>
                          </a:rPr>
                          <m:t>Φ</m:t>
                        </m:r>
                      </m:e>
                      <m:sub>
                        <m:r>
                          <a:rPr lang="en-US" b="0" i="1" smtClean="0">
                            <a:latin typeface="Cambria Math"/>
                          </a:rPr>
                          <m:t>1</m:t>
                        </m:r>
                      </m:sub>
                    </m:sSub>
                    <m:r>
                      <a:rPr lang="en-US" b="0" i="1" smtClean="0">
                        <a:latin typeface="Cambria Math"/>
                      </a:rPr>
                      <m:t> </m:t>
                    </m:r>
                    <m:sSub>
                      <m:sSubPr>
                        <m:ctrlPr>
                          <a:rPr lang="el-GR" i="1">
                            <a:latin typeface="Cambria Math"/>
                          </a:rPr>
                        </m:ctrlPr>
                      </m:sSubPr>
                      <m:e>
                        <m:r>
                          <m:rPr>
                            <m:sty m:val="p"/>
                          </m:rPr>
                          <a:rPr lang="el-GR" i="1">
                            <a:latin typeface="Cambria Math"/>
                          </a:rPr>
                          <m:t>Φ</m:t>
                        </m:r>
                      </m:e>
                      <m:sub>
                        <m:r>
                          <a:rPr lang="en-US" b="0" i="1" smtClean="0">
                            <a:latin typeface="Cambria Math"/>
                          </a:rPr>
                          <m:t>2</m:t>
                        </m:r>
                      </m:sub>
                    </m:sSub>
                    <m:r>
                      <a:rPr lang="en-US" b="0" i="1" smtClean="0">
                        <a:latin typeface="Cambria Math"/>
                      </a:rPr>
                      <m:t> … </m:t>
                    </m:r>
                    <m:sSub>
                      <m:sSubPr>
                        <m:ctrlPr>
                          <a:rPr lang="el-GR" i="1">
                            <a:latin typeface="Cambria Math"/>
                          </a:rPr>
                        </m:ctrlPr>
                      </m:sSubPr>
                      <m:e>
                        <m:r>
                          <m:rPr>
                            <m:sty m:val="p"/>
                          </m:rPr>
                          <a:rPr lang="el-GR" i="1">
                            <a:latin typeface="Cambria Math"/>
                          </a:rPr>
                          <m:t>Φ</m:t>
                        </m:r>
                      </m:e>
                      <m:sub>
                        <m:r>
                          <a:rPr lang="en-US" b="0" i="1" smtClean="0">
                            <a:latin typeface="Cambria Math"/>
                          </a:rPr>
                          <m:t>𝑀</m:t>
                        </m:r>
                      </m:sub>
                    </m:sSub>
                    <m:r>
                      <a:rPr lang="en-US" b="0" i="1" smtClean="0">
                        <a:latin typeface="Cambria Math"/>
                      </a:rPr>
                      <m:t>]</m:t>
                    </m:r>
                  </m:oMath>
                </a14:m>
                <a:endParaRPr lang="en-US" b="0" dirty="0" smtClean="0"/>
              </a:p>
              <a:p>
                <a:r>
                  <a:rPr lang="en-US" dirty="0" smtClean="0"/>
                  <a:t>Matrix  </a:t>
                </a:r>
                <a14:m>
                  <m:oMath xmlns:m="http://schemas.openxmlformats.org/officeDocument/2006/math">
                    <m:r>
                      <a:rPr lang="en-US" i="1">
                        <a:latin typeface="Cambria Math"/>
                      </a:rPr>
                      <m:t>𝐶</m:t>
                    </m:r>
                  </m:oMath>
                </a14:m>
                <a:r>
                  <a:rPr lang="en-US" b="0" dirty="0" smtClean="0"/>
                  <a:t> is </a:t>
                </a:r>
                <a14:m>
                  <m:oMath xmlns:m="http://schemas.openxmlformats.org/officeDocument/2006/math">
                    <m:sSup>
                      <m:sSupPr>
                        <m:ctrlPr>
                          <a:rPr lang="en-US" i="1">
                            <a:latin typeface="Cambria Math"/>
                          </a:rPr>
                        </m:ctrlPr>
                      </m:sSupPr>
                      <m:e>
                        <m:r>
                          <a:rPr lang="en-US" i="1">
                            <a:latin typeface="Cambria Math"/>
                          </a:rPr>
                          <m:t>𝑁</m:t>
                        </m:r>
                      </m:e>
                      <m:sup>
                        <m:r>
                          <a:rPr lang="en-US" i="1">
                            <a:latin typeface="Cambria Math"/>
                          </a:rPr>
                          <m:t>2</m:t>
                        </m:r>
                      </m:sup>
                    </m:sSup>
                  </m:oMath>
                </a14:m>
                <a:r>
                  <a:rPr lang="en-US" b="0" dirty="0" smtClean="0"/>
                  <a:t> by </a:t>
                </a:r>
                <a14:m>
                  <m:oMath xmlns:m="http://schemas.openxmlformats.org/officeDocument/2006/math">
                    <m:sSup>
                      <m:sSupPr>
                        <m:ctrlPr>
                          <a:rPr lang="en-US" i="1">
                            <a:latin typeface="Cambria Math"/>
                          </a:rPr>
                        </m:ctrlPr>
                      </m:sSupPr>
                      <m:e>
                        <m:r>
                          <a:rPr lang="en-US" i="1">
                            <a:latin typeface="Cambria Math"/>
                          </a:rPr>
                          <m:t>𝑁</m:t>
                        </m:r>
                      </m:e>
                      <m:sup>
                        <m:r>
                          <a:rPr lang="en-US" i="1">
                            <a:latin typeface="Cambria Math"/>
                          </a:rPr>
                          <m:t>2</m:t>
                        </m:r>
                      </m:sup>
                    </m:sSup>
                  </m:oMath>
                </a14:m>
                <a:r>
                  <a:rPr lang="en-US" b="0" dirty="0" smtClean="0"/>
                  <a:t>, and determining the </a:t>
                </a:r>
                <a14:m>
                  <m:oMath xmlns:m="http://schemas.openxmlformats.org/officeDocument/2006/math">
                    <m:sSup>
                      <m:sSupPr>
                        <m:ctrlPr>
                          <a:rPr lang="en-US" i="1">
                            <a:latin typeface="Cambria Math"/>
                          </a:rPr>
                        </m:ctrlPr>
                      </m:sSupPr>
                      <m:e>
                        <m:r>
                          <a:rPr lang="en-US" i="1">
                            <a:latin typeface="Cambria Math"/>
                          </a:rPr>
                          <m:t>𝑁</m:t>
                        </m:r>
                      </m:e>
                      <m:sup>
                        <m:r>
                          <a:rPr lang="en-US" i="1">
                            <a:latin typeface="Cambria Math"/>
                          </a:rPr>
                          <m:t>2</m:t>
                        </m:r>
                      </m:sup>
                    </m:sSup>
                  </m:oMath>
                </a14:m>
                <a:r>
                  <a:rPr lang="en-US" b="0" dirty="0" smtClean="0"/>
                  <a:t> eigenvectors and eigenvalues</a:t>
                </a:r>
              </a:p>
              <a:p>
                <a:r>
                  <a:rPr lang="en-US" dirty="0" smtClean="0"/>
                  <a:t>Intractable</a:t>
                </a:r>
                <a:endParaRPr lang="en-US" b="0" dirty="0" smtClean="0"/>
              </a:p>
              <a:p>
                <a:pPr marL="82296" indent="0">
                  <a:buNone/>
                </a:pPr>
                <a:r>
                  <a:rPr lang="en-US" dirty="0" smtClean="0">
                    <a:latin typeface="Calibri"/>
                  </a:rPr>
                  <a:t> </a:t>
                </a:r>
                <a:endParaRPr lang="en-US" dirty="0">
                  <a:latin typeface="Calibri"/>
                </a:endParaRPr>
              </a:p>
              <a:p>
                <a:pPr marL="82296"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541"/>
                </a:stretch>
              </a:blipFill>
            </p:spPr>
            <p:txBody>
              <a:bodyPr/>
              <a:lstStyle/>
              <a:p>
                <a:r>
                  <a:rPr lang="en-US">
                    <a:noFill/>
                  </a:rPr>
                  <a:t> </a:t>
                </a:r>
              </a:p>
            </p:txBody>
          </p:sp>
        </mc:Fallback>
      </mc:AlternateContent>
    </p:spTree>
    <p:extLst>
      <p:ext uri="{BB962C8B-B14F-4D97-AF65-F5344CB8AC3E}">
        <p14:creationId xmlns:p14="http://schemas.microsoft.com/office/powerpoint/2010/main" val="145684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If the number of data points in the image space is less than the dimension of the space </a:t>
                </a:r>
                <a14:m>
                  <m:oMath xmlns:m="http://schemas.openxmlformats.org/officeDocument/2006/math">
                    <m:r>
                      <a:rPr lang="en-US" b="0" i="1" smtClean="0">
                        <a:latin typeface="Cambria Math"/>
                      </a:rPr>
                      <m:t>(</m:t>
                    </m:r>
                    <m:r>
                      <a:rPr lang="en-US" b="0" i="1" smtClean="0">
                        <a:latin typeface="Cambria Math"/>
                      </a:rPr>
                      <m:t>𝑀</m:t>
                    </m:r>
                    <m:r>
                      <a:rPr lang="en-US" b="0" i="1" smtClean="0">
                        <a:latin typeface="Cambria Math"/>
                      </a:rPr>
                      <m:t>&lt;</m:t>
                    </m:r>
                    <m:sSup>
                      <m:sSupPr>
                        <m:ctrlPr>
                          <a:rPr lang="en-US" b="0" i="1" smtClean="0">
                            <a:latin typeface="Cambria Math"/>
                          </a:rPr>
                        </m:ctrlPr>
                      </m:sSupPr>
                      <m:e>
                        <m:r>
                          <a:rPr lang="en-US" b="0" i="1" smtClean="0">
                            <a:latin typeface="Cambria Math"/>
                          </a:rPr>
                          <m:t>𝑁</m:t>
                        </m:r>
                      </m:e>
                      <m:sup>
                        <m:r>
                          <a:rPr lang="en-US" b="0" i="1" smtClean="0">
                            <a:latin typeface="Cambria Math"/>
                          </a:rPr>
                          <m:t>2</m:t>
                        </m:r>
                      </m:sup>
                    </m:sSup>
                    <m:r>
                      <a:rPr lang="en-US" b="0" i="1" smtClean="0">
                        <a:latin typeface="Cambria Math"/>
                      </a:rPr>
                      <m:t>)</m:t>
                    </m:r>
                  </m:oMath>
                </a14:m>
                <a:r>
                  <a:rPr lang="en-US" dirty="0" smtClean="0"/>
                  <a:t>, there will be only </a:t>
                </a:r>
                <a14:m>
                  <m:oMath xmlns:m="http://schemas.openxmlformats.org/officeDocument/2006/math">
                    <m:r>
                      <a:rPr lang="en-US" b="0" i="1" smtClean="0">
                        <a:latin typeface="Cambria Math"/>
                      </a:rPr>
                      <m:t>𝑀</m:t>
                    </m:r>
                    <m:r>
                      <a:rPr lang="en-US" b="0" i="1" smtClean="0">
                        <a:latin typeface="Cambria Math"/>
                      </a:rPr>
                      <m:t>−1</m:t>
                    </m:r>
                  </m:oMath>
                </a14:m>
                <a:r>
                  <a:rPr lang="en-US" dirty="0" smtClean="0"/>
                  <a:t>, rather than </a:t>
                </a:r>
                <a14:m>
                  <m:oMath xmlns:m="http://schemas.openxmlformats.org/officeDocument/2006/math">
                    <m:sSup>
                      <m:sSupPr>
                        <m:ctrlPr>
                          <a:rPr lang="en-US" i="1">
                            <a:latin typeface="Cambria Math"/>
                          </a:rPr>
                        </m:ctrlPr>
                      </m:sSupPr>
                      <m:e>
                        <m:r>
                          <a:rPr lang="en-US" i="1">
                            <a:latin typeface="Cambria Math"/>
                          </a:rPr>
                          <m:t>𝑁</m:t>
                        </m:r>
                      </m:e>
                      <m:sup>
                        <m:r>
                          <a:rPr lang="en-US" i="1">
                            <a:latin typeface="Cambria Math"/>
                          </a:rPr>
                          <m:t>2</m:t>
                        </m:r>
                      </m:sup>
                    </m:sSup>
                  </m:oMath>
                </a14:m>
                <a:r>
                  <a:rPr lang="en-US" dirty="0" smtClean="0"/>
                  <a:t>, meaningful eigenvectors</a:t>
                </a:r>
              </a:p>
              <a:p>
                <a:pPr marL="82296"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𝐴</m:t>
                          </m:r>
                        </m:e>
                        <m:sup>
                          <m:r>
                            <a:rPr lang="en-US" i="1">
                              <a:latin typeface="Cambria Math"/>
                            </a:rPr>
                            <m:t>𝑇</m:t>
                          </m:r>
                        </m:sup>
                      </m:sSup>
                      <m:r>
                        <a:rPr lang="en-US" i="1">
                          <a:latin typeface="Cambria Math"/>
                        </a:rPr>
                        <m:t>𝐴</m:t>
                      </m:r>
                      <m:sSub>
                        <m:sSubPr>
                          <m:ctrlPr>
                            <a:rPr lang="en-US" i="1" smtClean="0">
                              <a:latin typeface="Cambria Math"/>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𝑢</m:t>
                          </m:r>
                        </m:e>
                        <m:sub>
                          <m:r>
                            <a:rPr lang="en-US" b="0" i="1" smtClean="0">
                              <a:latin typeface="Cambria Math"/>
                            </a:rPr>
                            <m:t>𝑖</m:t>
                          </m:r>
                        </m:sub>
                      </m:sSub>
                      <m:sSub>
                        <m:sSubPr>
                          <m:ctrlPr>
                            <a:rPr lang="en-US" i="1">
                              <a:latin typeface="Cambria Math"/>
                            </a:rPr>
                          </m:ctrlPr>
                        </m:sSubPr>
                        <m:e>
                          <m:r>
                            <a:rPr lang="en-US" i="1">
                              <a:latin typeface="Cambria Math"/>
                            </a:rPr>
                            <m:t>𝑣</m:t>
                          </m:r>
                        </m:e>
                        <m:sub>
                          <m:r>
                            <a:rPr lang="en-US" i="1">
                              <a:latin typeface="Cambria Math"/>
                            </a:rPr>
                            <m:t>𝑖</m:t>
                          </m:r>
                        </m:sub>
                      </m:sSub>
                    </m:oMath>
                  </m:oMathPara>
                </a14:m>
                <a:endParaRPr lang="en-US" dirty="0" smtClean="0"/>
              </a:p>
              <a:p>
                <a:pPr marL="82296" indent="0">
                  <a:buNone/>
                </a:pPr>
                <a:r>
                  <a:rPr lang="en-US" dirty="0"/>
                  <a:t> </a:t>
                </a:r>
                <a:r>
                  <a:rPr lang="en-US" dirty="0" smtClean="0"/>
                  <a:t>  </a:t>
                </a:r>
                <a:r>
                  <a:rPr lang="en-US" dirty="0"/>
                  <a:t>M</a:t>
                </a:r>
                <a:r>
                  <a:rPr lang="en-US" dirty="0" smtClean="0"/>
                  <a:t>ultiplying both sides by </a:t>
                </a:r>
                <a14:m>
                  <m:oMath xmlns:m="http://schemas.openxmlformats.org/officeDocument/2006/math">
                    <m:r>
                      <a:rPr lang="en-US" i="1">
                        <a:latin typeface="Cambria Math"/>
                      </a:rPr>
                      <m:t>𝐴</m:t>
                    </m:r>
                  </m:oMath>
                </a14:m>
                <a:r>
                  <a:rPr lang="en-US" dirty="0" smtClean="0"/>
                  <a:t>, we have</a:t>
                </a:r>
              </a:p>
              <a:p>
                <a:pPr marL="82296" indent="0">
                  <a:buNone/>
                </a:pPr>
                <a14:m>
                  <m:oMathPara xmlns:m="http://schemas.openxmlformats.org/officeDocument/2006/math">
                    <m:oMathParaPr>
                      <m:jc m:val="centerGroup"/>
                    </m:oMathParaPr>
                    <m:oMath xmlns:m="http://schemas.openxmlformats.org/officeDocument/2006/math">
                      <m:r>
                        <a:rPr lang="en-US" i="1">
                          <a:latin typeface="Cambria Math"/>
                        </a:rPr>
                        <m:t>𝐴</m:t>
                      </m:r>
                      <m:sSup>
                        <m:sSupPr>
                          <m:ctrlPr>
                            <a:rPr lang="en-US" i="1">
                              <a:latin typeface="Cambria Math"/>
                            </a:rPr>
                          </m:ctrlPr>
                        </m:sSupPr>
                        <m:e>
                          <m:r>
                            <a:rPr lang="en-US" i="1">
                              <a:latin typeface="Cambria Math"/>
                            </a:rPr>
                            <m:t>𝐴</m:t>
                          </m:r>
                        </m:e>
                        <m:sup>
                          <m:r>
                            <a:rPr lang="en-US" i="1">
                              <a:latin typeface="Cambria Math"/>
                            </a:rPr>
                            <m:t>𝑇</m:t>
                          </m:r>
                        </m:sup>
                      </m:sSup>
                      <m:r>
                        <a:rPr lang="en-US" i="1">
                          <a:latin typeface="Cambria Math"/>
                        </a:rPr>
                        <m:t>𝐴</m:t>
                      </m:r>
                      <m:sSub>
                        <m:sSubPr>
                          <m:ctrlPr>
                            <a:rPr lang="en-US" i="1">
                              <a:latin typeface="Cambria Math"/>
                            </a:rPr>
                          </m:ctrlPr>
                        </m:sSubPr>
                        <m:e>
                          <m:r>
                            <a:rPr lang="en-US" i="1">
                              <a:latin typeface="Cambria Math"/>
                            </a:rPr>
                            <m:t>𝑣</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𝑢</m:t>
                          </m:r>
                        </m:e>
                        <m:sub>
                          <m:r>
                            <a:rPr lang="en-US" i="1">
                              <a:latin typeface="Cambria Math"/>
                            </a:rPr>
                            <m:t>𝑖</m:t>
                          </m:r>
                        </m:sub>
                      </m:sSub>
                      <m:r>
                        <a:rPr lang="en-US" i="1">
                          <a:latin typeface="Cambria Math"/>
                        </a:rPr>
                        <m:t>𝐴</m:t>
                      </m:r>
                      <m:sSub>
                        <m:sSubPr>
                          <m:ctrlPr>
                            <a:rPr lang="en-US" i="1">
                              <a:latin typeface="Cambria Math"/>
                            </a:rPr>
                          </m:ctrlPr>
                        </m:sSubPr>
                        <m:e>
                          <m:r>
                            <a:rPr lang="en-US" i="1">
                              <a:latin typeface="Cambria Math"/>
                            </a:rPr>
                            <m:t>𝑣</m:t>
                          </m:r>
                        </m:e>
                        <m:sub>
                          <m:r>
                            <a:rPr lang="en-US" i="1">
                              <a:latin typeface="Cambria Math"/>
                            </a:rPr>
                            <m:t>𝑖</m:t>
                          </m:r>
                        </m:sub>
                      </m:sSub>
                    </m:oMath>
                  </m:oMathPara>
                </a14:m>
                <a:endParaRPr lang="en-US" dirty="0" smtClean="0"/>
              </a:p>
              <a:p>
                <a14:m>
                  <m:oMath xmlns:m="http://schemas.openxmlformats.org/officeDocument/2006/math">
                    <m:r>
                      <a:rPr lang="en-US" i="1">
                        <a:latin typeface="Cambria Math"/>
                      </a:rPr>
                      <m:t>𝐴</m:t>
                    </m:r>
                    <m:sSub>
                      <m:sSubPr>
                        <m:ctrlPr>
                          <a:rPr lang="en-US" i="1">
                            <a:latin typeface="Cambria Math"/>
                          </a:rPr>
                        </m:ctrlPr>
                      </m:sSubPr>
                      <m:e>
                        <m:r>
                          <a:rPr lang="en-US" i="1">
                            <a:latin typeface="Cambria Math"/>
                          </a:rPr>
                          <m:t>𝑣</m:t>
                        </m:r>
                      </m:e>
                      <m:sub>
                        <m:r>
                          <a:rPr lang="en-US" i="1">
                            <a:latin typeface="Cambria Math"/>
                          </a:rPr>
                          <m:t>𝑖</m:t>
                        </m:r>
                      </m:sub>
                    </m:sSub>
                  </m:oMath>
                </a14:m>
                <a:r>
                  <a:rPr lang="en-US" dirty="0" smtClean="0"/>
                  <a:t> are the eigenvectors of </a:t>
                </a:r>
                <a14:m>
                  <m:oMath xmlns:m="http://schemas.openxmlformats.org/officeDocument/2006/math">
                    <m:r>
                      <a:rPr lang="en-US" i="1">
                        <a:latin typeface="Cambria Math"/>
                      </a:rPr>
                      <m:t>𝐶</m:t>
                    </m:r>
                    <m:r>
                      <a:rPr lang="en-US" i="1">
                        <a:latin typeface="Cambria Math"/>
                      </a:rPr>
                      <m:t>=</m:t>
                    </m:r>
                  </m:oMath>
                </a14:m>
                <a:r>
                  <a:rPr lang="en-US" dirty="0"/>
                  <a:t> </a:t>
                </a:r>
                <a14:m>
                  <m:oMath xmlns:m="http://schemas.openxmlformats.org/officeDocument/2006/math">
                    <m:r>
                      <a:rPr lang="en-US" i="1">
                        <a:latin typeface="Cambria Math"/>
                      </a:rPr>
                      <m:t>𝐴</m:t>
                    </m:r>
                    <m:sSup>
                      <m:sSupPr>
                        <m:ctrlPr>
                          <a:rPr lang="en-US" i="1">
                            <a:latin typeface="Cambria Math"/>
                          </a:rPr>
                        </m:ctrlPr>
                      </m:sSupPr>
                      <m:e>
                        <m:r>
                          <a:rPr lang="en-US" i="1">
                            <a:latin typeface="Cambria Math"/>
                          </a:rPr>
                          <m:t>𝐴</m:t>
                        </m:r>
                      </m:e>
                      <m:sup>
                        <m:r>
                          <a:rPr lang="en-US" i="1">
                            <a:latin typeface="Cambria Math"/>
                          </a:rPr>
                          <m:t>𝑇</m:t>
                        </m:r>
                      </m:sup>
                    </m:sSup>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r="-325" b="-635"/>
                </a:stretch>
              </a:blipFill>
            </p:spPr>
            <p:txBody>
              <a:bodyPr/>
              <a:lstStyle/>
              <a:p>
                <a:r>
                  <a:rPr lang="en-US">
                    <a:noFill/>
                  </a:rPr>
                  <a:t> </a:t>
                </a:r>
              </a:p>
            </p:txBody>
          </p:sp>
        </mc:Fallback>
      </mc:AlternateContent>
    </p:spTree>
    <p:extLst>
      <p:ext uri="{BB962C8B-B14F-4D97-AF65-F5344CB8AC3E}">
        <p14:creationId xmlns:p14="http://schemas.microsoft.com/office/powerpoint/2010/main" val="392251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sp>
        <p:nvSpPr>
          <p:cNvPr id="3" name="Content Placeholder 2"/>
          <p:cNvSpPr>
            <a:spLocks noGrp="1"/>
          </p:cNvSpPr>
          <p:nvPr>
            <p:ph idx="1"/>
          </p:nvPr>
        </p:nvSpPr>
        <p:spPr>
          <a:xfrm>
            <a:off x="1435608" y="1600200"/>
            <a:ext cx="7498080" cy="4648200"/>
          </a:xfrm>
        </p:spPr>
        <p:txBody>
          <a:bodyPr/>
          <a:lstStyle/>
          <a:p>
            <a:r>
              <a:rPr lang="en-US" dirty="0" smtClean="0"/>
              <a:t>Introduction of Face Recognition</a:t>
            </a:r>
          </a:p>
          <a:p>
            <a:r>
              <a:rPr lang="en-US" dirty="0" smtClean="0"/>
              <a:t>The </a:t>
            </a:r>
            <a:r>
              <a:rPr lang="en-US" dirty="0" err="1" smtClean="0"/>
              <a:t>Eigenface</a:t>
            </a:r>
            <a:r>
              <a:rPr lang="en-US" dirty="0" smtClean="0"/>
              <a:t> Approach</a:t>
            </a:r>
          </a:p>
          <a:p>
            <a:r>
              <a:rPr lang="en-US" dirty="0" smtClean="0"/>
              <a:t>Relationship to Biology and Neutral Networks</a:t>
            </a:r>
          </a:p>
          <a:p>
            <a:r>
              <a:rPr lang="en-US" dirty="0" smtClean="0"/>
              <a:t>Conclusion</a:t>
            </a:r>
            <a:endParaRPr lang="en-US" dirty="0"/>
          </a:p>
        </p:txBody>
      </p:sp>
    </p:spTree>
    <p:extLst>
      <p:ext uri="{BB962C8B-B14F-4D97-AF65-F5344CB8AC3E}">
        <p14:creationId xmlns:p14="http://schemas.microsoft.com/office/powerpoint/2010/main" val="406616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Eigenfaces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construct the </a:t>
                </a:r>
                <a14:m>
                  <m:oMath xmlns:m="http://schemas.openxmlformats.org/officeDocument/2006/math">
                    <m:r>
                      <a:rPr lang="en-US" i="1">
                        <a:latin typeface="Cambria Math"/>
                      </a:rPr>
                      <m:t>𝑀</m:t>
                    </m:r>
                  </m:oMath>
                </a14:m>
                <a:r>
                  <a:rPr lang="en-US" dirty="0" smtClean="0"/>
                  <a:t> by </a:t>
                </a:r>
                <a14:m>
                  <m:oMath xmlns:m="http://schemas.openxmlformats.org/officeDocument/2006/math">
                    <m:r>
                      <a:rPr lang="en-US" i="1">
                        <a:latin typeface="Cambria Math"/>
                      </a:rPr>
                      <m:t>𝑀</m:t>
                    </m:r>
                  </m:oMath>
                </a14:m>
                <a:r>
                  <a:rPr lang="en-US" dirty="0" smtClean="0"/>
                  <a:t> matrix </a:t>
                </a:r>
                <a:endParaRPr lang="en-US" i="1" dirty="0" smtClean="0">
                  <a:latin typeface="Cambria Math"/>
                </a:endParaRPr>
              </a:p>
              <a:p>
                <a:pPr marL="82296" indent="0">
                  <a:buNone/>
                </a:pPr>
                <a14:m>
                  <m:oMath xmlns:m="http://schemas.openxmlformats.org/officeDocument/2006/math">
                    <m:r>
                      <a:rPr lang="en-US" b="0" i="1" smtClean="0">
                        <a:latin typeface="Cambria Math"/>
                      </a:rPr>
                      <m:t>   </m:t>
                    </m:r>
                    <m:r>
                      <a:rPr lang="en-US" b="0" i="1" smtClean="0">
                        <a:latin typeface="Cambria Math"/>
                      </a:rPr>
                      <m:t>𝐿</m:t>
                    </m:r>
                    <m:r>
                      <a:rPr lang="en-US" i="1">
                        <a:latin typeface="Cambria Math"/>
                      </a:rPr>
                      <m:t>=</m:t>
                    </m:r>
                  </m:oMath>
                </a14:m>
                <a:r>
                  <a:rPr lang="en-US" dirty="0"/>
                  <a:t> </a:t>
                </a:r>
                <a14:m>
                  <m:oMath xmlns:m="http://schemas.openxmlformats.org/officeDocument/2006/math">
                    <m:r>
                      <a:rPr lang="en-US" i="1">
                        <a:latin typeface="Cambria Math"/>
                      </a:rPr>
                      <m:t>𝐴</m:t>
                    </m:r>
                    <m:sSup>
                      <m:sSupPr>
                        <m:ctrlPr>
                          <a:rPr lang="en-US" i="1">
                            <a:latin typeface="Cambria Math"/>
                          </a:rPr>
                        </m:ctrlPr>
                      </m:sSupPr>
                      <m:e>
                        <m:r>
                          <a:rPr lang="en-US" i="1">
                            <a:latin typeface="Cambria Math"/>
                          </a:rPr>
                          <m:t>𝐴</m:t>
                        </m:r>
                      </m:e>
                      <m:sup>
                        <m:r>
                          <a:rPr lang="en-US" i="1">
                            <a:latin typeface="Cambria Math"/>
                          </a:rPr>
                          <m:t>𝑇</m:t>
                        </m:r>
                      </m:sup>
                    </m:sSup>
                  </m:oMath>
                </a14:m>
                <a:r>
                  <a:rPr lang="en-US" dirty="0" smtClean="0"/>
                  <a:t> where </a:t>
                </a:r>
                <a14:m>
                  <m:oMath xmlns:m="http://schemas.openxmlformats.org/officeDocument/2006/math">
                    <m:sSub>
                      <m:sSubPr>
                        <m:ctrlPr>
                          <a:rPr lang="en-US" i="1" smtClean="0">
                            <a:latin typeface="Cambria Math"/>
                          </a:rPr>
                        </m:ctrlPr>
                      </m:sSubPr>
                      <m:e>
                        <m:r>
                          <a:rPr lang="en-US" b="0" i="1" smtClean="0">
                            <a:latin typeface="Cambria Math"/>
                          </a:rPr>
                          <m:t>𝐿</m:t>
                        </m:r>
                      </m:e>
                      <m:sub>
                        <m:r>
                          <a:rPr lang="en-US" b="0" i="1" smtClean="0">
                            <a:latin typeface="Cambria Math"/>
                          </a:rPr>
                          <m:t>𝑚𝑛</m:t>
                        </m:r>
                      </m:sub>
                    </m:sSub>
                    <m:r>
                      <a:rPr lang="en-US" b="0" i="1" smtClean="0">
                        <a:latin typeface="Cambria Math"/>
                      </a:rPr>
                      <m:t>=</m:t>
                    </m:r>
                    <m:sSup>
                      <m:sSupPr>
                        <m:ctrlPr>
                          <a:rPr lang="en-US" i="1">
                            <a:latin typeface="Cambria Math"/>
                          </a:rPr>
                        </m:ctrlPr>
                      </m:sSupPr>
                      <m:e>
                        <m:sSub>
                          <m:sSubPr>
                            <m:ctrlPr>
                              <a:rPr lang="el-GR" i="1">
                                <a:latin typeface="Cambria Math"/>
                              </a:rPr>
                            </m:ctrlPr>
                          </m:sSubPr>
                          <m:e>
                            <m:r>
                              <m:rPr>
                                <m:sty m:val="p"/>
                              </m:rPr>
                              <a:rPr lang="el-GR" i="1">
                                <a:latin typeface="Cambria Math"/>
                              </a:rPr>
                              <m:t>Φ</m:t>
                            </m:r>
                          </m:e>
                          <m:sub>
                            <m:r>
                              <a:rPr lang="en-US" b="0" i="1" smtClean="0">
                                <a:latin typeface="Cambria Math"/>
                              </a:rPr>
                              <m:t>𝑚</m:t>
                            </m:r>
                          </m:sub>
                        </m:sSub>
                      </m:e>
                      <m:sup>
                        <m:r>
                          <a:rPr lang="en-US" i="1">
                            <a:latin typeface="Cambria Math"/>
                          </a:rPr>
                          <m:t>𝑇</m:t>
                        </m:r>
                      </m:sup>
                    </m:sSup>
                    <m:sSub>
                      <m:sSubPr>
                        <m:ctrlPr>
                          <a:rPr lang="el-GR" i="1">
                            <a:latin typeface="Cambria Math"/>
                          </a:rPr>
                        </m:ctrlPr>
                      </m:sSubPr>
                      <m:e>
                        <m:r>
                          <m:rPr>
                            <m:sty m:val="p"/>
                          </m:rPr>
                          <a:rPr lang="el-GR" i="1">
                            <a:latin typeface="Cambria Math"/>
                          </a:rPr>
                          <m:t>Φ</m:t>
                        </m:r>
                      </m:e>
                      <m:sub>
                        <m:r>
                          <a:rPr lang="en-US" i="1">
                            <a:latin typeface="Cambria Math"/>
                          </a:rPr>
                          <m:t>𝑛</m:t>
                        </m:r>
                      </m:sub>
                    </m:sSub>
                  </m:oMath>
                </a14:m>
                <a:endParaRPr lang="en-US" dirty="0" smtClean="0"/>
              </a:p>
              <a:p>
                <a:r>
                  <a:rPr lang="en-US" dirty="0" smtClean="0"/>
                  <a:t>Find the </a:t>
                </a:r>
                <a14:m>
                  <m:oMath xmlns:m="http://schemas.openxmlformats.org/officeDocument/2006/math">
                    <m:r>
                      <a:rPr lang="en-US" i="1">
                        <a:latin typeface="Cambria Math"/>
                      </a:rPr>
                      <m:t>𝑀</m:t>
                    </m:r>
                  </m:oMath>
                </a14:m>
                <a:r>
                  <a:rPr lang="en-US" dirty="0" smtClean="0"/>
                  <a:t> eigenvectors, </a:t>
                </a:r>
                <a14:m>
                  <m:oMath xmlns:m="http://schemas.openxmlformats.org/officeDocument/2006/math">
                    <m:sSub>
                      <m:sSubPr>
                        <m:ctrlPr>
                          <a:rPr lang="el-GR" i="1">
                            <a:latin typeface="Cambria Math"/>
                          </a:rPr>
                        </m:ctrlPr>
                      </m:sSubPr>
                      <m:e>
                        <m:r>
                          <a:rPr lang="en-US" b="0" i="1" smtClean="0">
                            <a:latin typeface="Cambria Math"/>
                          </a:rPr>
                          <m:t>𝑣</m:t>
                        </m:r>
                      </m:e>
                      <m:sub>
                        <m:r>
                          <a:rPr lang="en-US" b="0" i="1" smtClean="0">
                            <a:latin typeface="Cambria Math"/>
                          </a:rPr>
                          <m:t>𝑙</m:t>
                        </m:r>
                      </m:sub>
                    </m:sSub>
                  </m:oMath>
                </a14:m>
                <a:r>
                  <a:rPr lang="en-US" dirty="0" smtClean="0"/>
                  <a:t> of </a:t>
                </a:r>
                <a14:m>
                  <m:oMath xmlns:m="http://schemas.openxmlformats.org/officeDocument/2006/math">
                    <m:r>
                      <a:rPr lang="en-US" i="1">
                        <a:latin typeface="Cambria Math"/>
                      </a:rPr>
                      <m:t>𝐿</m:t>
                    </m:r>
                  </m:oMath>
                </a14:m>
                <a:endParaRPr lang="en-US" dirty="0" smtClean="0"/>
              </a:p>
              <a:p>
                <a:r>
                  <a:rPr lang="en-US" dirty="0" smtClean="0"/>
                  <a:t>These vectors determine linear combinations of th</a:t>
                </a:r>
                <a:r>
                  <a:rPr lang="en-US" dirty="0"/>
                  <a:t>e </a:t>
                </a:r>
                <a14:m>
                  <m:oMath xmlns:m="http://schemas.openxmlformats.org/officeDocument/2006/math">
                    <m:r>
                      <a:rPr lang="en-US" i="1">
                        <a:latin typeface="Cambria Math"/>
                      </a:rPr>
                      <m:t>𝑀</m:t>
                    </m:r>
                  </m:oMath>
                </a14:m>
                <a:r>
                  <a:rPr lang="en-US" dirty="0" smtClean="0"/>
                  <a:t> training set face images to form the </a:t>
                </a:r>
                <a:endParaRPr lang="en-US" i="1" dirty="0" smtClean="0">
                  <a:latin typeface="Cambria Math"/>
                </a:endParaRPr>
              </a:p>
              <a:p>
                <a:pPr marL="82296" indent="0" algn="ctr">
                  <a:buNone/>
                </a:pPr>
                <a14:m>
                  <m:oMath xmlns:m="http://schemas.openxmlformats.org/officeDocument/2006/math">
                    <m:sSub>
                      <m:sSubPr>
                        <m:ctrlPr>
                          <a:rPr lang="el-GR" i="1">
                            <a:latin typeface="Cambria Math"/>
                          </a:rPr>
                        </m:ctrlPr>
                      </m:sSubPr>
                      <m:e>
                        <m:r>
                          <a:rPr lang="en-US" b="0" i="1" smtClean="0">
                            <a:latin typeface="Cambria Math"/>
                          </a:rPr>
                          <m:t>𝑢</m:t>
                        </m:r>
                      </m:e>
                      <m:sub>
                        <m:r>
                          <a:rPr lang="en-US" i="1">
                            <a:latin typeface="Cambria Math"/>
                          </a:rPr>
                          <m:t>𝑙</m:t>
                        </m:r>
                      </m:sub>
                    </m:sSub>
                    <m:r>
                      <a:rPr lang="en-US" b="0" i="1" smtClean="0">
                        <a:latin typeface="Cambria Math"/>
                      </a:rPr>
                      <m:t>=</m:t>
                    </m:r>
                    <m:nary>
                      <m:naryPr>
                        <m:chr m:val="∑"/>
                        <m:limLoc m:val="subSup"/>
                        <m:ctrlPr>
                          <a:rPr lang="en-US" i="1">
                            <a:latin typeface="Cambria Math"/>
                          </a:rPr>
                        </m:ctrlPr>
                      </m:naryPr>
                      <m:sub>
                        <m:r>
                          <m:rPr>
                            <m:brk m:alnAt="1"/>
                          </m:rPr>
                          <a:rPr lang="en-US" b="0" i="1" smtClean="0">
                            <a:latin typeface="Cambria Math"/>
                          </a:rPr>
                          <m:t>𝑘</m:t>
                        </m:r>
                        <m:r>
                          <a:rPr lang="en-US" i="1">
                            <a:latin typeface="Cambria Math"/>
                          </a:rPr>
                          <m:t>=1</m:t>
                        </m:r>
                      </m:sub>
                      <m:sup>
                        <m:r>
                          <a:rPr lang="en-US" i="1">
                            <a:latin typeface="Cambria Math"/>
                          </a:rPr>
                          <m:t>𝑀</m:t>
                        </m:r>
                      </m:sup>
                      <m:e>
                        <m:sSub>
                          <m:sSubPr>
                            <m:ctrlPr>
                              <a:rPr lang="el-GR" i="1">
                                <a:latin typeface="Cambria Math"/>
                              </a:rPr>
                            </m:ctrlPr>
                          </m:sSubPr>
                          <m:e>
                            <m:sSub>
                              <m:sSubPr>
                                <m:ctrlPr>
                                  <a:rPr lang="el-GR" i="1">
                                    <a:latin typeface="Cambria Math"/>
                                  </a:rPr>
                                </m:ctrlPr>
                              </m:sSubPr>
                              <m:e>
                                <m:r>
                                  <a:rPr lang="en-US" b="0" i="1" smtClean="0">
                                    <a:latin typeface="Cambria Math"/>
                                  </a:rPr>
                                  <m:t>𝑣</m:t>
                                </m:r>
                              </m:e>
                              <m:sub>
                                <m:r>
                                  <a:rPr lang="en-US" b="0" i="1" smtClean="0">
                                    <a:latin typeface="Cambria Math"/>
                                  </a:rPr>
                                  <m:t>𝑙𝑘</m:t>
                                </m:r>
                              </m:sub>
                            </m:sSub>
                            <m:r>
                              <m:rPr>
                                <m:sty m:val="p"/>
                              </m:rPr>
                              <a:rPr lang="el-GR" i="1">
                                <a:latin typeface="Cambria Math"/>
                              </a:rPr>
                              <m:t>Φ</m:t>
                            </m:r>
                          </m:e>
                          <m:sub>
                            <m:r>
                              <a:rPr lang="en-US" i="1">
                                <a:latin typeface="Cambria Math"/>
                              </a:rPr>
                              <m:t>𝑛</m:t>
                            </m:r>
                          </m:sub>
                        </m:sSub>
                      </m:e>
                    </m:nary>
                  </m:oMath>
                </a14:m>
                <a:r>
                  <a:rPr lang="en-US" dirty="0" smtClean="0"/>
                  <a:t> </a:t>
                </a:r>
              </a:p>
              <a:p>
                <a:pPr marL="82296"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a:stretch>
              </a:blipFill>
            </p:spPr>
            <p:txBody>
              <a:bodyPr/>
              <a:lstStyle/>
              <a:p>
                <a:r>
                  <a:rPr lang="en-US">
                    <a:noFill/>
                  </a:rPr>
                  <a:t> </a:t>
                </a:r>
              </a:p>
            </p:txBody>
          </p:sp>
        </mc:Fallback>
      </mc:AlternateContent>
    </p:spTree>
    <p:extLst>
      <p:ext uri="{BB962C8B-B14F-4D97-AF65-F5344CB8AC3E}">
        <p14:creationId xmlns:p14="http://schemas.microsoft.com/office/powerpoint/2010/main" val="391156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35021"/>
            <a:ext cx="5010150" cy="478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87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Eigenfaces</a:t>
            </a:r>
            <a:r>
              <a:rPr lang="en-US" dirty="0" smtClean="0"/>
              <a:t> to </a:t>
            </a:r>
            <a:r>
              <a:rPr lang="en-US" dirty="0" err="1"/>
              <a:t>C</a:t>
            </a:r>
            <a:r>
              <a:rPr lang="en-US" dirty="0" err="1" smtClean="0"/>
              <a:t>lasssify</a:t>
            </a:r>
            <a:r>
              <a:rPr lang="en-US" dirty="0" smtClean="0"/>
              <a:t> a Face Image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smaller </a:t>
                </a:r>
                <a14:m>
                  <m:oMath xmlns:m="http://schemas.openxmlformats.org/officeDocument/2006/math">
                    <m:sSup>
                      <m:sSupPr>
                        <m:ctrlPr>
                          <a:rPr lang="en-US" i="1" smtClean="0">
                            <a:latin typeface="Cambria Math"/>
                          </a:rPr>
                        </m:ctrlPr>
                      </m:sSupPr>
                      <m:e>
                        <m:r>
                          <a:rPr lang="en-US" b="0" i="1" smtClean="0">
                            <a:latin typeface="Cambria Math"/>
                          </a:rPr>
                          <m:t>𝑀</m:t>
                        </m:r>
                      </m:e>
                      <m:sup>
                        <m:r>
                          <a:rPr lang="en-US" b="0" i="1" smtClean="0">
                            <a:latin typeface="Cambria Math"/>
                          </a:rPr>
                          <m:t>′</m:t>
                        </m:r>
                      </m:sup>
                    </m:sSup>
                    <m:r>
                      <a:rPr lang="en-US" b="0" i="1" smtClean="0">
                        <a:latin typeface="Cambria Math"/>
                      </a:rPr>
                      <m:t>&lt; </m:t>
                    </m:r>
                    <m:r>
                      <a:rPr lang="en-US" i="1">
                        <a:latin typeface="Cambria Math"/>
                      </a:rPr>
                      <m:t>𝑀</m:t>
                    </m:r>
                  </m:oMath>
                </a14:m>
                <a:r>
                  <a:rPr lang="en-US" dirty="0" smtClean="0"/>
                  <a:t> is sufficient for identification.</a:t>
                </a:r>
              </a:p>
              <a:p>
                <a:r>
                  <a:rPr lang="en-US" dirty="0" smtClean="0"/>
                  <a:t>The </a:t>
                </a:r>
                <a14:m>
                  <m:oMath xmlns:m="http://schemas.openxmlformats.org/officeDocument/2006/math">
                    <m:sSup>
                      <m:sSupPr>
                        <m:ctrlPr>
                          <a:rPr lang="en-US" i="1">
                            <a:latin typeface="Cambria Math"/>
                          </a:rPr>
                        </m:ctrlPr>
                      </m:sSupPr>
                      <m:e>
                        <m:r>
                          <a:rPr lang="en-US" i="1">
                            <a:latin typeface="Cambria Math"/>
                          </a:rPr>
                          <m:t>𝑀</m:t>
                        </m:r>
                      </m:e>
                      <m:sup>
                        <m:r>
                          <a:rPr lang="en-US" i="1">
                            <a:latin typeface="Cambria Math"/>
                          </a:rPr>
                          <m:t>′</m:t>
                        </m:r>
                      </m:sup>
                    </m:sSup>
                  </m:oMath>
                </a14:m>
                <a:r>
                  <a:rPr lang="en-US" dirty="0" smtClean="0"/>
                  <a:t> significant eigenvectors of the L matrix are chosen as those with the largest associated eigenvalues.</a:t>
                </a:r>
              </a:p>
              <a:p>
                <a:r>
                  <a:rPr lang="en-US" dirty="0" smtClean="0"/>
                  <a:t>A new face image </a:t>
                </a:r>
                <a14:m>
                  <m:oMath xmlns:m="http://schemas.openxmlformats.org/officeDocument/2006/math">
                    <m:sSub>
                      <m:sSubPr>
                        <m:ctrlPr>
                          <a:rPr lang="en-US" i="1">
                            <a:latin typeface="Cambria Math"/>
                          </a:rPr>
                        </m:ctrlPr>
                      </m:sSubPr>
                      <m:e>
                        <m:r>
                          <m:rPr>
                            <m:sty m:val="p"/>
                          </m:rPr>
                          <a:rPr lang="el-GR" i="1">
                            <a:latin typeface="Cambria Math"/>
                          </a:rPr>
                          <m:t>Γ</m:t>
                        </m:r>
                      </m:e>
                      <m:sub>
                        <m:r>
                          <a:rPr lang="en-US" b="0" i="1" smtClean="0">
                            <a:latin typeface="Cambria Math"/>
                          </a:rPr>
                          <m:t>𝑖</m:t>
                        </m:r>
                      </m:sub>
                    </m:sSub>
                  </m:oMath>
                </a14:m>
                <a:r>
                  <a:rPr lang="en-US" dirty="0" smtClean="0"/>
                  <a:t> is transformed into it’s </a:t>
                </a:r>
                <a:r>
                  <a:rPr lang="en-US" dirty="0" err="1" smtClean="0"/>
                  <a:t>eigenface</a:t>
                </a:r>
                <a:r>
                  <a:rPr lang="en-US" dirty="0" smtClean="0"/>
                  <a:t> components (projected into ‘face space’) by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r="-813"/>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791200"/>
            <a:ext cx="21431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8261"/>
            <a:ext cx="17240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579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Eigenfaces</a:t>
            </a:r>
            <a:r>
              <a:rPr lang="en-US" dirty="0"/>
              <a:t> to </a:t>
            </a:r>
            <a:r>
              <a:rPr lang="en-US" dirty="0" err="1"/>
              <a:t>Classsify</a:t>
            </a:r>
            <a:r>
              <a:rPr lang="en-US" dirty="0"/>
              <a:t> a Face Image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weights form a vector</a:t>
                </a:r>
              </a:p>
              <a:p>
                <a:endParaRPr lang="en-US" dirty="0" smtClean="0"/>
              </a:p>
              <a:p>
                <a:r>
                  <a:rPr lang="en-US" dirty="0" smtClean="0"/>
                  <a:t>Determine the face class of input image</a:t>
                </a:r>
              </a:p>
              <a:p>
                <a:endParaRPr lang="en-US" dirty="0"/>
              </a:p>
              <a:p>
                <a:pPr marL="82296" indent="0">
                  <a:buNone/>
                </a:pPr>
                <a:r>
                  <a:rPr lang="en-US" dirty="0" smtClean="0"/>
                  <a:t>   Where </a:t>
                </a:r>
                <a14:m>
                  <m:oMath xmlns:m="http://schemas.openxmlformats.org/officeDocument/2006/math">
                    <m:sSub>
                      <m:sSubPr>
                        <m:ctrlPr>
                          <a:rPr lang="en-US" i="1" smtClean="0">
                            <a:latin typeface="Cambria Math"/>
                          </a:rPr>
                        </m:ctrlPr>
                      </m:sSubPr>
                      <m:e>
                        <m:r>
                          <m:rPr>
                            <m:sty m:val="p"/>
                          </m:rPr>
                          <a:rPr lang="el-GR" i="1">
                            <a:latin typeface="Cambria Math"/>
                          </a:rPr>
                          <m:t>Ω</m:t>
                        </m:r>
                        <m:r>
                          <m:rPr>
                            <m:nor/>
                          </m:rPr>
                          <a:rPr lang="en-US" dirty="0"/>
                          <m:t> </m:t>
                        </m:r>
                      </m:e>
                      <m:sub>
                        <m:r>
                          <a:rPr lang="en-US" b="0" i="1" smtClean="0">
                            <a:latin typeface="Cambria Math"/>
                          </a:rPr>
                          <m:t>𝑘</m:t>
                        </m:r>
                      </m:sub>
                    </m:sSub>
                  </m:oMath>
                </a14:m>
                <a:r>
                  <a:rPr lang="en-US" dirty="0" smtClean="0"/>
                  <a:t> is a vector describing the </a:t>
                </a:r>
                <a:r>
                  <a:rPr lang="en-US" dirty="0" err="1" smtClean="0"/>
                  <a:t>kth</a:t>
                </a:r>
                <a:endParaRPr lang="en-US" dirty="0"/>
              </a:p>
              <a:p>
                <a:pPr marL="82296" indent="0">
                  <a:buNone/>
                </a:pPr>
                <a:r>
                  <a:rPr lang="en-US" dirty="0" smtClean="0"/>
                  <a:t>   face class.</a:t>
                </a:r>
              </a:p>
              <a:p>
                <a:r>
                  <a:rPr lang="en-US" dirty="0" smtClean="0"/>
                  <a:t>Face Space difference</a:t>
                </a:r>
              </a:p>
              <a:p>
                <a:pPr marL="82296" indent="0">
                  <a:buNone/>
                </a:pPr>
                <a:endParaRPr lang="en-US" dirty="0"/>
              </a:p>
              <a:p>
                <a:pPr marL="82296"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946" y="2183451"/>
            <a:ext cx="25050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733" y="3209925"/>
            <a:ext cx="20955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167" y="5943600"/>
            <a:ext cx="1847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773" y="5372100"/>
            <a:ext cx="168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381625"/>
            <a:ext cx="16859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19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Eigenfaces</a:t>
            </a:r>
            <a:r>
              <a:rPr lang="en-US" dirty="0"/>
              <a:t> to </a:t>
            </a:r>
            <a:r>
              <a:rPr lang="en-US" dirty="0" err="1"/>
              <a:t>Classsify</a:t>
            </a:r>
            <a:r>
              <a:rPr lang="en-US" dirty="0"/>
              <a:t> a Face Image</a:t>
            </a:r>
          </a:p>
        </p:txBody>
      </p:sp>
      <p:sp>
        <p:nvSpPr>
          <p:cNvPr id="3" name="Content Placeholder 2"/>
          <p:cNvSpPr>
            <a:spLocks noGrp="1"/>
          </p:cNvSpPr>
          <p:nvPr>
            <p:ph idx="1"/>
          </p:nvPr>
        </p:nvSpPr>
        <p:spPr/>
        <p:txBody>
          <a:bodyPr/>
          <a:lstStyle/>
          <a:p>
            <a:r>
              <a:rPr lang="en-US" dirty="0" smtClean="0"/>
              <a:t>Near face space and near a face class</a:t>
            </a:r>
          </a:p>
          <a:p>
            <a:r>
              <a:rPr lang="en-US" dirty="0" smtClean="0"/>
              <a:t>Near face space but not near a known face class</a:t>
            </a:r>
          </a:p>
          <a:p>
            <a:r>
              <a:rPr lang="en-US" dirty="0" smtClean="0"/>
              <a:t>Distant from face space and near a face class</a:t>
            </a:r>
          </a:p>
          <a:p>
            <a:r>
              <a:rPr lang="en-US" dirty="0" smtClean="0"/>
              <a:t>Distant from face space and not near a known face class</a:t>
            </a:r>
            <a:endParaRPr lang="en-US" dirty="0"/>
          </a:p>
        </p:txBody>
      </p:sp>
    </p:spTree>
    <p:extLst>
      <p:ext uri="{BB962C8B-B14F-4D97-AF65-F5344CB8AC3E}">
        <p14:creationId xmlns:p14="http://schemas.microsoft.com/office/powerpoint/2010/main" val="299073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and Detecting Faces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To locate a face in a scene to do the recognition</a:t>
                </a:r>
              </a:p>
              <a:p>
                <a:r>
                  <a:rPr lang="en-US" dirty="0" smtClean="0"/>
                  <a:t>At every location in the image, calculate the distant </a:t>
                </a:r>
                <a14:m>
                  <m:oMath xmlns:m="http://schemas.openxmlformats.org/officeDocument/2006/math">
                    <m:r>
                      <a:rPr lang="el-GR" i="1" dirty="0" smtClean="0">
                        <a:latin typeface="Cambria Math"/>
                        <a:ea typeface="Cambria Math"/>
                      </a:rPr>
                      <m:t>𝜀</m:t>
                    </m:r>
                  </m:oMath>
                </a14:m>
                <a:r>
                  <a:rPr lang="en-US" dirty="0" smtClean="0">
                    <a:latin typeface="Cambria Math"/>
                    <a:ea typeface="Cambria Math"/>
                  </a:rPr>
                  <a:t> between the local </a:t>
                </a:r>
                <a:r>
                  <a:rPr lang="en-US" dirty="0" err="1" smtClean="0">
                    <a:latin typeface="Cambria Math"/>
                    <a:ea typeface="Cambria Math"/>
                  </a:rPr>
                  <a:t>subimage</a:t>
                </a:r>
                <a:r>
                  <a:rPr lang="en-US" dirty="0" smtClean="0">
                    <a:latin typeface="Cambria Math"/>
                    <a:ea typeface="Cambria Math"/>
                  </a:rPr>
                  <a:t> and face space</a:t>
                </a:r>
              </a:p>
              <a:p>
                <a:r>
                  <a:rPr lang="en-US" dirty="0" smtClean="0">
                    <a:latin typeface="Cambria Math"/>
                    <a:ea typeface="Cambria Math"/>
                  </a:rPr>
                  <a:t>Distance from face space at every point in the image is a ‘face map’ </a:t>
                </a:r>
                <a14:m>
                  <m:oMath xmlns:m="http://schemas.openxmlformats.org/officeDocument/2006/math">
                    <m:r>
                      <m:rPr>
                        <m:nor/>
                      </m:rPr>
                      <a:rPr lang="el-GR" dirty="0">
                        <a:latin typeface="Cambria Math"/>
                        <a:ea typeface="Cambria Math"/>
                      </a:rPr>
                      <m:t>ε</m:t>
                    </m:r>
                    <m:r>
                      <m:rPr>
                        <m:nor/>
                      </m:rPr>
                      <a:rPr lang="en-US" b="0" i="0" dirty="0" smtClean="0">
                        <a:latin typeface="Cambria Math"/>
                        <a:ea typeface="Cambria Math"/>
                      </a:rPr>
                      <m:t>(</m:t>
                    </m:r>
                    <m:r>
                      <m:rPr>
                        <m:nor/>
                      </m:rPr>
                      <a:rPr lang="en-US" b="0" i="0" dirty="0" smtClean="0">
                        <a:latin typeface="Cambria Math"/>
                        <a:ea typeface="Cambria Math"/>
                      </a:rPr>
                      <m:t>x</m:t>
                    </m:r>
                    <m:r>
                      <m:rPr>
                        <m:nor/>
                      </m:rPr>
                      <a:rPr lang="en-US" b="0" i="0" dirty="0" smtClean="0">
                        <a:latin typeface="Cambria Math"/>
                        <a:ea typeface="Cambria Math"/>
                      </a:rPr>
                      <m:t>, </m:t>
                    </m:r>
                    <m:r>
                      <m:rPr>
                        <m:nor/>
                      </m:rPr>
                      <a:rPr lang="en-US" b="0" i="0" dirty="0" smtClean="0">
                        <a:latin typeface="Cambria Math"/>
                        <a:ea typeface="Cambria Math"/>
                      </a:rPr>
                      <m:t>y</m:t>
                    </m:r>
                    <m:r>
                      <m:rPr>
                        <m:nor/>
                      </m:rPr>
                      <a:rPr lang="en-US" b="0" i="0" dirty="0" smtClean="0">
                        <a:latin typeface="Cambria Math"/>
                        <a:ea typeface="Cambria Math"/>
                      </a:rPr>
                      <m:t>)</m:t>
                    </m:r>
                  </m:oMath>
                </a14:m>
                <a:endParaRPr lang="en-US" b="0" dirty="0" smtClean="0">
                  <a:latin typeface="Cambria Math"/>
                  <a:ea typeface="Cambria Math"/>
                </a:endParaRP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r="-732"/>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257800"/>
            <a:ext cx="18573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80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and Detecting Faces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Since </a:t>
                </a:r>
              </a:p>
              <a:p>
                <a:endParaRPr lang="en-US" dirty="0"/>
              </a:p>
              <a:p>
                <a:endParaRPr lang="en-US" dirty="0" smtClean="0"/>
              </a:p>
              <a:p>
                <a:endParaRPr lang="en-US" dirty="0"/>
              </a:p>
              <a:p>
                <a:r>
                  <a:rPr lang="en-US" dirty="0" smtClean="0"/>
                  <a:t>Because </a:t>
                </a:r>
                <a14:m>
                  <m:oMath xmlns:m="http://schemas.openxmlformats.org/officeDocument/2006/math">
                    <m:sSub>
                      <m:sSubPr>
                        <m:ctrlPr>
                          <a:rPr lang="el-GR" i="1">
                            <a:latin typeface="Cambria Math"/>
                          </a:rPr>
                        </m:ctrlPr>
                      </m:sSubPr>
                      <m:e>
                        <m:r>
                          <m:rPr>
                            <m:sty m:val="p"/>
                          </m:rPr>
                          <a:rPr lang="el-GR" i="1">
                            <a:latin typeface="Cambria Math"/>
                          </a:rPr>
                          <m:t>Φ</m:t>
                        </m:r>
                      </m:e>
                      <m:sub>
                        <m:r>
                          <a:rPr lang="en-US" b="0" i="1" smtClean="0">
                            <a:latin typeface="Cambria Math"/>
                          </a:rPr>
                          <m:t>𝑓</m:t>
                        </m:r>
                      </m:sub>
                    </m:sSub>
                  </m:oMath>
                </a14:m>
                <a:r>
                  <a:rPr lang="en-US" dirty="0" smtClean="0"/>
                  <a:t> is a linear combination of the </a:t>
                </a:r>
                <a:r>
                  <a:rPr lang="en-US" dirty="0" err="1" smtClean="0"/>
                  <a:t>eigenfaces</a:t>
                </a:r>
                <a:r>
                  <a:rPr lang="en-US" dirty="0" smtClean="0"/>
                  <a:t> and the </a:t>
                </a:r>
                <a:r>
                  <a:rPr lang="en-US" dirty="0" err="1" smtClean="0"/>
                  <a:t>eigenfaces</a:t>
                </a:r>
                <a:r>
                  <a:rPr lang="en-US" dirty="0" smtClean="0"/>
                  <a:t> are orthonormal vectors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r="-2114"/>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33600"/>
            <a:ext cx="40576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16764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334000"/>
            <a:ext cx="166687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C:\Users\Yikun\AppData\Roaming\Tencent\Users\626199300\QQ\WinTemp\RichOle\0PXXABP%$T_{I(QO~XVJJ`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965543"/>
            <a:ext cx="43719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5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and Detecting Faces</a:t>
            </a:r>
          </a:p>
        </p:txBody>
      </p:sp>
      <p:sp>
        <p:nvSpPr>
          <p:cNvPr id="3" name="Content Placeholder 2"/>
          <p:cNvSpPr>
            <a:spLocks noGrp="1"/>
          </p:cNvSpPr>
          <p:nvPr>
            <p:ph idx="1"/>
          </p:nvPr>
        </p:nvSpPr>
        <p:spPr/>
        <p:txBody>
          <a:bodyPr/>
          <a:lstStyle/>
          <a:p>
            <a:r>
              <a:rPr lang="en-US" dirty="0" smtClean="0"/>
              <a:t>The second term is calculated in practice by a correlation with the L </a:t>
            </a:r>
            <a:r>
              <a:rPr lang="en-US" dirty="0" err="1" smtClean="0"/>
              <a:t>eigenfaces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667000"/>
            <a:ext cx="45910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679" y="4114800"/>
            <a:ext cx="61341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634" y="5410200"/>
            <a:ext cx="59150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252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and Detecting Faces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Since the average face </a:t>
                </a:r>
                <a14:m>
                  <m:oMath xmlns:m="http://schemas.openxmlformats.org/officeDocument/2006/math">
                    <m:r>
                      <m:rPr>
                        <m:sty m:val="p"/>
                      </m:rPr>
                      <a:rPr lang="el-GR" i="1">
                        <a:latin typeface="Cambria Math"/>
                      </a:rPr>
                      <m:t>Ψ</m:t>
                    </m:r>
                  </m:oMath>
                </a14:m>
                <a:r>
                  <a:rPr lang="en-US" dirty="0" smtClean="0"/>
                  <a:t> and the </a:t>
                </a:r>
                <a:r>
                  <a:rPr lang="en-US" dirty="0" err="1" smtClean="0"/>
                  <a:t>eigenfaces</a:t>
                </a:r>
                <a:r>
                  <a:rPr lang="en-US" dirty="0" smtClean="0"/>
                  <a:t>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𝑖</m:t>
                        </m:r>
                      </m:sub>
                    </m:sSub>
                  </m:oMath>
                </a14:m>
                <a:r>
                  <a:rPr lang="en-US" dirty="0" smtClean="0"/>
                  <a:t> are fixed, the terms </a:t>
                </a:r>
                <a14:m>
                  <m:oMath xmlns:m="http://schemas.openxmlformats.org/officeDocument/2006/math">
                    <m:sSup>
                      <m:sSupPr>
                        <m:ctrlPr>
                          <a:rPr lang="en-US" i="1" smtClean="0">
                            <a:latin typeface="Cambria Math"/>
                          </a:rPr>
                        </m:ctrlPr>
                      </m:sSupPr>
                      <m:e>
                        <m:r>
                          <m:rPr>
                            <m:sty m:val="p"/>
                          </m:rPr>
                          <a:rPr lang="el-GR" i="1">
                            <a:latin typeface="Cambria Math"/>
                          </a:rPr>
                          <m:t>Ψ</m:t>
                        </m:r>
                      </m:e>
                      <m:sup>
                        <m:r>
                          <a:rPr lang="en-US" b="0" i="1" smtClean="0">
                            <a:latin typeface="Cambria Math"/>
                          </a:rPr>
                          <m:t>𝑇</m:t>
                        </m:r>
                      </m:sup>
                    </m:sSup>
                    <m:r>
                      <m:rPr>
                        <m:sty m:val="p"/>
                      </m:rPr>
                      <a:rPr lang="el-GR" i="1">
                        <a:latin typeface="Cambria Math"/>
                      </a:rPr>
                      <m:t>Ψ</m:t>
                    </m:r>
                  </m:oMath>
                </a14:m>
                <a:r>
                  <a:rPr lang="en-US" dirty="0" smtClean="0"/>
                  <a:t> and </a:t>
                </a:r>
                <a14:m>
                  <m:oMath xmlns:m="http://schemas.openxmlformats.org/officeDocument/2006/math">
                    <m:r>
                      <m:rPr>
                        <m:sty m:val="p"/>
                      </m:rPr>
                      <a:rPr lang="el-GR" i="1">
                        <a:latin typeface="Cambria Math"/>
                      </a:rPr>
                      <m:t>Ψ</m:t>
                    </m:r>
                    <m:r>
                      <a:rPr lang="el-GR" i="1" smtClean="0">
                        <a:latin typeface="Cambria Math"/>
                      </a:rPr>
                      <m:t>⊗</m:t>
                    </m:r>
                    <m:sSub>
                      <m:sSubPr>
                        <m:ctrlPr>
                          <a:rPr lang="en-US" i="1">
                            <a:latin typeface="Cambria Math"/>
                          </a:rPr>
                        </m:ctrlPr>
                      </m:sSubPr>
                      <m:e>
                        <m:r>
                          <a:rPr lang="en-US" i="1">
                            <a:latin typeface="Cambria Math"/>
                          </a:rPr>
                          <m:t>𝑢</m:t>
                        </m:r>
                      </m:e>
                      <m:sub>
                        <m:r>
                          <a:rPr lang="en-US" i="1">
                            <a:latin typeface="Cambria Math"/>
                          </a:rPr>
                          <m:t>𝑖</m:t>
                        </m:r>
                      </m:sub>
                    </m:sSub>
                  </m:oMath>
                </a14:m>
                <a:r>
                  <a:rPr lang="en-US" dirty="0" smtClean="0"/>
                  <a:t> may be computed ahead of time</a:t>
                </a:r>
              </a:p>
              <a:p>
                <a14:m>
                  <m:oMath xmlns:m="http://schemas.openxmlformats.org/officeDocument/2006/math">
                    <m:r>
                      <a:rPr lang="en-US" b="0" i="1" smtClean="0">
                        <a:latin typeface="Cambria Math"/>
                      </a:rPr>
                      <m:t>𝐿</m:t>
                    </m:r>
                    <m:r>
                      <a:rPr lang="en-US" b="0" i="1" smtClean="0">
                        <a:latin typeface="Cambria Math"/>
                      </a:rPr>
                      <m:t>+1</m:t>
                    </m:r>
                  </m:oMath>
                </a14:m>
                <a:r>
                  <a:rPr lang="en-US" dirty="0" smtClean="0"/>
                  <a:t> correlations over input image and the computation of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52"/>
                </a:stretch>
              </a:blipFill>
            </p:spPr>
            <p:txBody>
              <a:bodyPr/>
              <a:lstStyle/>
              <a:p>
                <a:r>
                  <a:rPr lang="en-US">
                    <a:noFill/>
                  </a:rPr>
                  <a:t> </a:t>
                </a:r>
              </a:p>
            </p:txBody>
          </p:sp>
        </mc:Fallback>
      </mc:AlternateContent>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168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6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and Detecting Faces</a:t>
            </a:r>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11053"/>
            <a:ext cx="7315200" cy="335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24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of Face </a:t>
            </a:r>
            <a:r>
              <a:rPr lang="en-US" dirty="0" smtClean="0"/>
              <a:t>Recognition</a:t>
            </a:r>
            <a:endParaRPr lang="en-US" dirty="0"/>
          </a:p>
        </p:txBody>
      </p:sp>
      <p:sp>
        <p:nvSpPr>
          <p:cNvPr id="3" name="Content Placeholder 2"/>
          <p:cNvSpPr>
            <a:spLocks noGrp="1"/>
          </p:cNvSpPr>
          <p:nvPr>
            <p:ph idx="1"/>
          </p:nvPr>
        </p:nvSpPr>
        <p:spPr/>
        <p:txBody>
          <a:bodyPr/>
          <a:lstStyle/>
          <a:p>
            <a:r>
              <a:rPr lang="en-US" dirty="0" smtClean="0"/>
              <a:t>The human ability to recognize faces is remarkable</a:t>
            </a:r>
          </a:p>
          <a:p>
            <a:r>
              <a:rPr lang="en-US" dirty="0" smtClean="0"/>
              <a:t>So, why do we need computational models of face recognition for Computers?</a:t>
            </a:r>
          </a:p>
          <a:p>
            <a:r>
              <a:rPr lang="en-US" dirty="0" smtClean="0"/>
              <a:t>Could be applied to a wide variety of problems: Criminal Identification, Security systems, Image and Film Processing, Human-Computer Interaction</a:t>
            </a:r>
          </a:p>
        </p:txBody>
      </p:sp>
    </p:spTree>
    <p:extLst>
      <p:ext uri="{BB962C8B-B14F-4D97-AF65-F5344CB8AC3E}">
        <p14:creationId xmlns:p14="http://schemas.microsoft.com/office/powerpoint/2010/main" val="2994683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 to Biology and Neutral Networks</a:t>
            </a:r>
          </a:p>
        </p:txBody>
      </p:sp>
      <p:sp>
        <p:nvSpPr>
          <p:cNvPr id="3" name="Content Placeholder 2"/>
          <p:cNvSpPr>
            <a:spLocks noGrp="1"/>
          </p:cNvSpPr>
          <p:nvPr>
            <p:ph idx="1"/>
          </p:nvPr>
        </p:nvSpPr>
        <p:spPr/>
        <p:txBody>
          <a:bodyPr/>
          <a:lstStyle/>
          <a:p>
            <a:r>
              <a:rPr lang="en-US" dirty="0"/>
              <a:t>T</a:t>
            </a:r>
            <a:r>
              <a:rPr lang="en-US" dirty="0" smtClean="0"/>
              <a:t>here are a number of qualitative similarities between our approach and current understanding of human face recognition</a:t>
            </a:r>
          </a:p>
          <a:p>
            <a:r>
              <a:rPr lang="en-US" dirty="0" smtClean="0"/>
              <a:t>Relatively small changes cause the recognition to degrade gracefully</a:t>
            </a:r>
          </a:p>
          <a:p>
            <a:r>
              <a:rPr lang="en-US" dirty="0" smtClean="0"/>
              <a:t>Gradual changes due to aging are easily handled by the occasional recalculation of the </a:t>
            </a:r>
            <a:r>
              <a:rPr lang="en-US" dirty="0" err="1" smtClean="0"/>
              <a:t>eigenfaces</a:t>
            </a:r>
            <a:r>
              <a:rPr lang="en-US" dirty="0" smtClean="0"/>
              <a:t>.</a:t>
            </a:r>
            <a:endParaRPr lang="en-US" dirty="0"/>
          </a:p>
        </p:txBody>
      </p:sp>
    </p:spTree>
    <p:extLst>
      <p:ext uri="{BB962C8B-B14F-4D97-AF65-F5344CB8AC3E}">
        <p14:creationId xmlns:p14="http://schemas.microsoft.com/office/powerpoint/2010/main" val="29683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6456363" cy="466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99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err="1" smtClean="0"/>
              <a:t>Eigenface</a:t>
            </a:r>
            <a:r>
              <a:rPr lang="en-US" dirty="0" smtClean="0"/>
              <a:t> approach does provide a practical solution that is well fitted to the problem of face recognition. </a:t>
            </a:r>
          </a:p>
          <a:p>
            <a:r>
              <a:rPr lang="en-US" dirty="0" smtClean="0"/>
              <a:t>It is fast, relatively simple, and has been shown to work well in a constrained environment.</a:t>
            </a:r>
          </a:p>
          <a:p>
            <a:r>
              <a:rPr lang="en-US" dirty="0" smtClean="0"/>
              <a:t>It can also be implemented using modules of connectionist or </a:t>
            </a:r>
            <a:r>
              <a:rPr lang="en-US" smtClean="0"/>
              <a:t>neural networks</a:t>
            </a:r>
            <a:endParaRPr lang="en-US" dirty="0" smtClean="0"/>
          </a:p>
          <a:p>
            <a:endParaRPr lang="en-US" dirty="0" smtClean="0"/>
          </a:p>
        </p:txBody>
      </p:sp>
    </p:spTree>
    <p:extLst>
      <p:ext uri="{BB962C8B-B14F-4D97-AF65-F5344CB8AC3E}">
        <p14:creationId xmlns:p14="http://schemas.microsoft.com/office/powerpoint/2010/main" val="85156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of Face Recognition</a:t>
            </a:r>
          </a:p>
        </p:txBody>
      </p:sp>
      <p:sp>
        <p:nvSpPr>
          <p:cNvPr id="3" name="Content Placeholder 2"/>
          <p:cNvSpPr>
            <a:spLocks noGrp="1"/>
          </p:cNvSpPr>
          <p:nvPr>
            <p:ph idx="1"/>
          </p:nvPr>
        </p:nvSpPr>
        <p:spPr/>
        <p:txBody>
          <a:bodyPr/>
          <a:lstStyle/>
          <a:p>
            <a:r>
              <a:rPr lang="en-US" dirty="0" smtClean="0"/>
              <a:t>Developing a computational model is very difficulty</a:t>
            </a:r>
          </a:p>
          <a:p>
            <a:r>
              <a:rPr lang="en-US" dirty="0" smtClean="0"/>
              <a:t>Because they a natural class of objects</a:t>
            </a:r>
            <a:endParaRPr lang="en-US" dirty="0"/>
          </a:p>
        </p:txBody>
      </p:sp>
    </p:spTree>
    <p:extLst>
      <p:ext uri="{BB962C8B-B14F-4D97-AF65-F5344CB8AC3E}">
        <p14:creationId xmlns:p14="http://schemas.microsoft.com/office/powerpoint/2010/main" val="332792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of Face Recognition</a:t>
            </a:r>
          </a:p>
        </p:txBody>
      </p:sp>
      <p:sp>
        <p:nvSpPr>
          <p:cNvPr id="3" name="Content Placeholder 2"/>
          <p:cNvSpPr>
            <a:spLocks noGrp="1"/>
          </p:cNvSpPr>
          <p:nvPr>
            <p:ph idx="1"/>
          </p:nvPr>
        </p:nvSpPr>
        <p:spPr/>
        <p:txBody>
          <a:bodyPr/>
          <a:lstStyle/>
          <a:p>
            <a:pPr marL="82296" indent="0">
              <a:buNone/>
            </a:pPr>
            <a:r>
              <a:rPr lang="en-US" dirty="0" smtClean="0">
                <a:solidFill>
                  <a:schemeClr val="accent2">
                    <a:lumMod val="50000"/>
                  </a:schemeClr>
                </a:solidFill>
              </a:rPr>
              <a:t>Background and Related Work</a:t>
            </a:r>
          </a:p>
          <a:p>
            <a:r>
              <a:rPr lang="en-US" dirty="0" smtClean="0"/>
              <a:t>Much of the work in computer recognition of faces has focused on detecting individual features such as the eyes, nose, mouth and head outline.</a:t>
            </a:r>
            <a:endParaRPr lang="en-US" dirty="0"/>
          </a:p>
        </p:txBody>
      </p:sp>
      <p:pic>
        <p:nvPicPr>
          <p:cNvPr id="1026" name="Picture 2" descr="C:\Users\Yikun\Downloads\face-recogn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09775"/>
            <a:ext cx="1647188" cy="17601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ikun\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744" y="4114800"/>
            <a:ext cx="1930626" cy="175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2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Eigenvalue and Eigenvector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latin typeface="Calibri"/>
            </a:endParaRPr>
          </a:p>
          <a:p>
            <a:r>
              <a:rPr lang="el-GR" dirty="0" smtClean="0">
                <a:latin typeface="Calibri"/>
              </a:rPr>
              <a:t>λ</a:t>
            </a:r>
            <a:r>
              <a:rPr lang="en-US" dirty="0" smtClean="0">
                <a:latin typeface="Calibri"/>
              </a:rPr>
              <a:t> is Eigenvalue of </a:t>
            </a:r>
            <a:r>
              <a:rPr lang="en-US" dirty="0">
                <a:latin typeface="Calibri"/>
              </a:rPr>
              <a:t>square matrix A </a:t>
            </a:r>
            <a:endParaRPr lang="en-US" dirty="0" smtClean="0">
              <a:latin typeface="Calibri"/>
            </a:endParaRPr>
          </a:p>
          <a:p>
            <a:r>
              <a:rPr lang="en-US" smtClean="0">
                <a:latin typeface="Calibri"/>
              </a:rPr>
              <a:t>x </a:t>
            </a:r>
            <a:r>
              <a:rPr lang="en-US" dirty="0" smtClean="0">
                <a:latin typeface="Calibri"/>
              </a:rPr>
              <a:t>is Eigenvector of square matrix A corresponding to specific </a:t>
            </a:r>
            <a:r>
              <a:rPr lang="el-GR" dirty="0">
                <a:latin typeface="Calibri"/>
              </a:rPr>
              <a:t>λ</a:t>
            </a:r>
            <a:endParaRPr lang="en-US" dirty="0" smtClean="0">
              <a:latin typeface="Calibri"/>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14763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10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PCA: Principal Component Analysis </a:t>
            </a:r>
            <a:endParaRPr lang="en-US" dirty="0"/>
          </a:p>
        </p:txBody>
      </p:sp>
      <p:sp>
        <p:nvSpPr>
          <p:cNvPr id="3" name="Content Placeholder 2"/>
          <p:cNvSpPr>
            <a:spLocks noGrp="1"/>
          </p:cNvSpPr>
          <p:nvPr>
            <p:ph idx="1"/>
          </p:nvPr>
        </p:nvSpPr>
        <p:spPr/>
        <p:txBody>
          <a:bodyPr/>
          <a:lstStyle/>
          <a:p>
            <a:r>
              <a:rPr lang="en-US" dirty="0" smtClean="0"/>
              <a:t>Dimension reduction to a few dimensions</a:t>
            </a:r>
          </a:p>
          <a:p>
            <a:r>
              <a:rPr lang="en-US" dirty="0" smtClean="0"/>
              <a:t>Find low-dimensional projection with largest spread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49" y="3048000"/>
            <a:ext cx="2038351"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13993"/>
            <a:ext cx="3429000" cy="33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4886325"/>
            <a:ext cx="21145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Yikun\AppData\Roaming\Tencent\Users\626199300\QQ\WinTemp\RichOle\0HIL3YHY}M(ET8C4MWT7J~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5638800"/>
            <a:ext cx="5638800" cy="57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Projection in 2D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387" y="1600200"/>
            <a:ext cx="7504113"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576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Eigenface</a:t>
            </a:r>
            <a:r>
              <a:rPr lang="en-US" dirty="0" smtClean="0"/>
              <a:t> Approach</a:t>
            </a:r>
            <a:endParaRPr lang="en-US" dirty="0"/>
          </a:p>
        </p:txBody>
      </p:sp>
      <p:sp>
        <p:nvSpPr>
          <p:cNvPr id="3" name="Content Placeholder 2"/>
          <p:cNvSpPr>
            <a:spLocks noGrp="1"/>
          </p:cNvSpPr>
          <p:nvPr>
            <p:ph idx="1"/>
          </p:nvPr>
        </p:nvSpPr>
        <p:spPr/>
        <p:txBody>
          <a:bodyPr/>
          <a:lstStyle/>
          <a:p>
            <a:r>
              <a:rPr lang="en-US" dirty="0" smtClean="0"/>
              <a:t>Introduction of </a:t>
            </a:r>
            <a:r>
              <a:rPr lang="en-US" dirty="0" err="1" smtClean="0"/>
              <a:t>Engenface</a:t>
            </a:r>
            <a:endParaRPr lang="en-US" dirty="0" smtClean="0"/>
          </a:p>
          <a:p>
            <a:r>
              <a:rPr lang="en-US" dirty="0" smtClean="0"/>
              <a:t>Calculating </a:t>
            </a:r>
            <a:r>
              <a:rPr lang="en-US" dirty="0" err="1" smtClean="0"/>
              <a:t>Eigenfaces</a:t>
            </a:r>
            <a:endParaRPr lang="en-US" dirty="0" smtClean="0"/>
          </a:p>
          <a:p>
            <a:r>
              <a:rPr lang="en-US" dirty="0" smtClean="0"/>
              <a:t>Using </a:t>
            </a:r>
            <a:r>
              <a:rPr lang="en-US" dirty="0" err="1" smtClean="0"/>
              <a:t>Eigenfaces</a:t>
            </a:r>
            <a:r>
              <a:rPr lang="en-US" dirty="0" smtClean="0"/>
              <a:t> to Classify a Face Image</a:t>
            </a:r>
          </a:p>
          <a:p>
            <a:r>
              <a:rPr lang="en-US" dirty="0" smtClean="0"/>
              <a:t>Locating and Detecting Faces</a:t>
            </a:r>
          </a:p>
          <a:p>
            <a:r>
              <a:rPr lang="en-US" dirty="0" smtClean="0"/>
              <a:t>Learning to Recognize New Faces</a:t>
            </a:r>
            <a:endParaRPr lang="en-US" dirty="0"/>
          </a:p>
        </p:txBody>
      </p:sp>
    </p:spTree>
    <p:extLst>
      <p:ext uri="{BB962C8B-B14F-4D97-AF65-F5344CB8AC3E}">
        <p14:creationId xmlns:p14="http://schemas.microsoft.com/office/powerpoint/2010/main" val="4088561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342</TotalTime>
  <Words>1320</Words>
  <Application>Microsoft Office PowerPoint</Application>
  <PresentationFormat>On-screen Show (4:3)</PresentationFormat>
  <Paragraphs>122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Eigenfaces for Recognition</vt:lpstr>
      <vt:lpstr>Outlines</vt:lpstr>
      <vt:lpstr>Introduction of Face Recognition</vt:lpstr>
      <vt:lpstr>Introduction of Face Recognition</vt:lpstr>
      <vt:lpstr>Introduction of Face Recognition</vt:lpstr>
      <vt:lpstr>Eigenvalue and Eigenvector</vt:lpstr>
      <vt:lpstr>PCA: Principal Component Analysis </vt:lpstr>
      <vt:lpstr>PCA: Projection in 2D</vt:lpstr>
      <vt:lpstr>The Eigenface Approach</vt:lpstr>
      <vt:lpstr>Introduction of Eigenface</vt:lpstr>
      <vt:lpstr>Operations for Eigenface</vt:lpstr>
      <vt:lpstr>Operations for Eigenface</vt:lpstr>
      <vt:lpstr>Calculating Eigenfaces</vt:lpstr>
      <vt:lpstr>Calculating Eigenfaces</vt:lpstr>
      <vt:lpstr>PowerPoint Presentation</vt:lpstr>
      <vt:lpstr>Calculating Eigenfaces</vt:lpstr>
      <vt:lpstr>Calculating Eigenfaces</vt:lpstr>
      <vt:lpstr>Calculating Eigenfaces</vt:lpstr>
      <vt:lpstr>Calculating Eigenfaces</vt:lpstr>
      <vt:lpstr>Calculating Eigenfaces</vt:lpstr>
      <vt:lpstr>PowerPoint Presentation</vt:lpstr>
      <vt:lpstr>Eigenfaces to Classsify a Face Image</vt:lpstr>
      <vt:lpstr>Eigenfaces to Classsify a Face Image</vt:lpstr>
      <vt:lpstr>Eigenfaces to Classsify a Face Image</vt:lpstr>
      <vt:lpstr>Locating and Detecting Faces</vt:lpstr>
      <vt:lpstr>Locating and Detecting Faces</vt:lpstr>
      <vt:lpstr>Locating and Detecting Faces</vt:lpstr>
      <vt:lpstr>Locating and Detecting Faces</vt:lpstr>
      <vt:lpstr>Locating and Detecting Faces</vt:lpstr>
      <vt:lpstr>Relationship to Biology and Neutral Networks</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Eigenfaces for Recognition</dc:title>
  <dc:creator>Yikun</dc:creator>
  <cp:lastModifiedBy>Yikun</cp:lastModifiedBy>
  <cp:revision>80</cp:revision>
  <dcterms:created xsi:type="dcterms:W3CDTF">2013-04-11T18:47:15Z</dcterms:created>
  <dcterms:modified xsi:type="dcterms:W3CDTF">2013-05-03T18:57:18Z</dcterms:modified>
</cp:coreProperties>
</file>