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77" r:id="rId14"/>
    <p:sldId id="267" r:id="rId15"/>
    <p:sldId id="278" r:id="rId16"/>
    <p:sldId id="279" r:id="rId17"/>
    <p:sldId id="280" r:id="rId18"/>
    <p:sldId id="268" r:id="rId19"/>
    <p:sldId id="269" r:id="rId20"/>
    <p:sldId id="281" r:id="rId21"/>
    <p:sldId id="270" r:id="rId22"/>
    <p:sldId id="272" r:id="rId23"/>
    <p:sldId id="273" r:id="rId24"/>
    <p:sldId id="274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A9159-6831-451D-BBF2-DC5CAFD78615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0DD7-242A-4E11-BD17-4CE98FA66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0DD7-242A-4E11-BD17-4CE98FA66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0DD7-242A-4E11-BD17-4CE98FA667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915400" cy="259080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Road-Sign Detection and Recognition Based </a:t>
            </a:r>
            <a:r>
              <a:rPr lang="en-US" sz="4000" b="1" dirty="0" smtClean="0">
                <a:cs typeface="Times New Roman" panose="02020603050405020304" pitchFamily="18" charset="0"/>
              </a:rPr>
              <a:t>on Support </a:t>
            </a:r>
            <a:r>
              <a:rPr lang="en-US" sz="4000" b="1" dirty="0">
                <a:cs typeface="Times New Roman" panose="02020603050405020304" pitchFamily="18" charset="0"/>
              </a:rPr>
              <a:t>Vector </a:t>
            </a:r>
            <a:r>
              <a:rPr lang="en-US" sz="4000" b="1" dirty="0" smtClean="0">
                <a:cs typeface="Times New Roman" panose="02020603050405020304" pitchFamily="18" charset="0"/>
              </a:rPr>
              <a:t>Machines</a:t>
            </a:r>
            <a:r>
              <a:rPr lang="en-US" sz="4000" dirty="0" smtClean="0"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2800" dirty="0" err="1" smtClean="0">
                <a:cs typeface="Times New Roman" panose="02020603050405020304" pitchFamily="18" charset="0"/>
              </a:rPr>
              <a:t>Saturnino</a:t>
            </a:r>
            <a:r>
              <a:rPr lang="en-US" sz="2800" dirty="0" smtClean="0">
                <a:cs typeface="Times New Roman" panose="02020603050405020304" pitchFamily="18" charset="0"/>
              </a:rPr>
              <a:t>, Sergio et al.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Yunjia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 Man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ECG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782   Dr. Brendan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Linear Support Vector Machines (SVMs)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- training data labeled as {</a:t>
                </a:r>
                <a:r>
                  <a:rPr lang="en-US" sz="2400" b="1" dirty="0" err="1" smtClean="0"/>
                  <a:t>x</a:t>
                </a:r>
                <a:r>
                  <a:rPr lang="en-US" sz="1600" i="1" dirty="0" err="1" smtClean="0"/>
                  <a:t>i</a:t>
                </a:r>
                <a:r>
                  <a:rPr lang="en-US" sz="2400" dirty="0" err="1" smtClean="0"/>
                  <a:t>,</a:t>
                </a:r>
                <a:r>
                  <a:rPr lang="en-US" sz="2400" i="1" dirty="0" err="1" smtClean="0"/>
                  <a:t>y</a:t>
                </a:r>
                <a:r>
                  <a:rPr lang="en-US" sz="1600" i="1" dirty="0" err="1" smtClean="0"/>
                  <a:t>i</a:t>
                </a:r>
                <a:r>
                  <a:rPr lang="en-US" sz="2400" dirty="0" smtClean="0"/>
                  <a:t>},  </a:t>
                </a:r>
                <a:r>
                  <a:rPr lang="en-US" sz="2400" i="1" dirty="0" err="1" smtClean="0"/>
                  <a:t>i</a:t>
                </a:r>
                <a:r>
                  <a:rPr lang="en-US" sz="2400" dirty="0" smtClean="0"/>
                  <a:t>=1,…,</a:t>
                </a:r>
                <a:r>
                  <a:rPr lang="en-US" sz="2400" i="1" dirty="0" smtClean="0"/>
                  <a:t>l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- two separable classes  </a:t>
                </a:r>
                <a:r>
                  <a:rPr lang="en-US" sz="2400" i="1" dirty="0" err="1"/>
                  <a:t>y</a:t>
                </a:r>
                <a:r>
                  <a:rPr lang="en-US" sz="1600" i="1" dirty="0" err="1"/>
                  <a:t>i</a:t>
                </a:r>
                <a:r>
                  <a:rPr lang="en-US" sz="2400" dirty="0" smtClean="0"/>
                  <a:t> </a:t>
                </a:r>
                <a:r>
                  <a:rPr lang="zh-CN" altLang="en-US" sz="2400" dirty="0" smtClean="0"/>
                  <a:t>∈ </a:t>
                </a:r>
                <a:r>
                  <a:rPr lang="en-US" altLang="zh-CN" sz="2400" dirty="0" smtClean="0"/>
                  <a:t>{-1,1}</a:t>
                </a:r>
              </a:p>
              <a:p>
                <a:pPr>
                  <a:buFontTx/>
                  <a:buChar char="-"/>
                </a:pPr>
                <a:r>
                  <a:rPr lang="en-US" sz="2400" b="1" dirty="0" smtClean="0"/>
                  <a:t>x</a:t>
                </a:r>
                <a:r>
                  <a:rPr lang="en-US" sz="1600" i="1" dirty="0" smtClean="0"/>
                  <a:t>i</a:t>
                </a:r>
                <a:r>
                  <a:rPr lang="en-US" sz="2400" dirty="0" smtClean="0"/>
                  <a:t> </a:t>
                </a:r>
                <a:r>
                  <a:rPr lang="zh-CN" altLang="en-US" sz="2400" dirty="0" smtClean="0"/>
                  <a:t>∈ </a:t>
                </a:r>
                <a:r>
                  <a:rPr lang="en-US" altLang="zh-CN" sz="2400" dirty="0" smtClean="0"/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}   vectors </a:t>
                </a:r>
                <a:r>
                  <a:rPr lang="en-US" sz="2400" b="1" dirty="0" smtClean="0"/>
                  <a:t>x</a:t>
                </a:r>
                <a:r>
                  <a:rPr lang="en-US" sz="1600" i="1" dirty="0" smtClean="0"/>
                  <a:t>i</a:t>
                </a:r>
                <a:r>
                  <a:rPr lang="en-US" altLang="zh-CN" sz="2400" dirty="0" smtClean="0"/>
                  <a:t> are the </a:t>
                </a:r>
                <a:r>
                  <a:rPr lang="en-US" altLang="zh-CN" sz="2400" dirty="0" err="1" smtClean="0"/>
                  <a:t>DtBs</a:t>
                </a:r>
                <a:r>
                  <a:rPr lang="en-US" altLang="zh-CN" sz="24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altLang="zh-CN" sz="2400" i="1" dirty="0"/>
                  <a:t> </a:t>
                </a:r>
                <a:r>
                  <a:rPr lang="en-US" altLang="zh-CN" sz="2400" i="1" dirty="0" smtClean="0"/>
                  <a:t>         d</a:t>
                </a:r>
                <a:r>
                  <a:rPr lang="en-US" altLang="zh-CN" sz="2400" dirty="0" smtClean="0"/>
                  <a:t>: dimension of the vector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</a:t>
                </a:r>
                <a:r>
                  <a:rPr lang="en-US" sz="2400" i="1" dirty="0" smtClean="0"/>
                  <a:t>l</a:t>
                </a:r>
                <a:r>
                  <a:rPr lang="en-US" sz="2400" dirty="0" smtClean="0"/>
                  <a:t>: number of the training vectors</a:t>
                </a:r>
              </a:p>
              <a:p>
                <a:pPr marL="0" indent="0">
                  <a:buNone/>
                </a:pPr>
                <a:r>
                  <a:rPr lang="en-US" altLang="zh-CN" sz="2400" dirty="0" smtClean="0"/>
                  <a:t>- </a:t>
                </a:r>
                <a:r>
                  <a:rPr lang="en-US" altLang="zh-CN" sz="2400" dirty="0" err="1" smtClean="0"/>
                  <a:t>Hyperplane</a:t>
                </a:r>
                <a:r>
                  <a:rPr lang="en-US" altLang="zh-CN" sz="2400" dirty="0" smtClean="0"/>
                  <a:t> {</a:t>
                </a:r>
                <a:r>
                  <a:rPr lang="en-US" altLang="zh-CN" sz="2400" b="1" dirty="0" err="1" smtClean="0"/>
                  <a:t>w</a:t>
                </a:r>
                <a:r>
                  <a:rPr lang="en-US" altLang="zh-CN" sz="2400" dirty="0" err="1" smtClean="0"/>
                  <a:t>,</a:t>
                </a:r>
                <a:r>
                  <a:rPr lang="en-US" altLang="zh-CN" sz="2400" i="1" dirty="0" err="1" smtClean="0"/>
                  <a:t>b</a:t>
                </a:r>
                <a:r>
                  <a:rPr lang="en-US" altLang="zh-CN" sz="2400" dirty="0" smtClean="0"/>
                  <a:t>}: separates the two classes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/>
                      </a:rPr>
                      <m:t>x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: points on the </a:t>
                </a:r>
                <a:r>
                  <a:rPr lang="en-US" sz="2400" dirty="0" err="1" smtClean="0"/>
                  <a:t>hyperplane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</a:t>
                </a:r>
                <a:r>
                  <a:rPr lang="en-US" altLang="zh-CN" sz="2400" b="1" dirty="0" smtClean="0"/>
                  <a:t>w</a:t>
                </a:r>
                <a:r>
                  <a:rPr lang="en-US" sz="2400" dirty="0" smtClean="0"/>
                  <a:t>: normal to the </a:t>
                </a:r>
                <a:r>
                  <a:rPr lang="en-US" sz="2400" dirty="0" err="1" smtClean="0"/>
                  <a:t>hyperplane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|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|/||</a:t>
                </a:r>
                <a:r>
                  <a:rPr lang="en-US" altLang="zh-CN" sz="2400" b="1" dirty="0"/>
                  <a:t>w</a:t>
                </a:r>
                <a:r>
                  <a:rPr lang="en-US" sz="2400" dirty="0" smtClean="0"/>
                  <a:t>||: perpendicular distance from </a:t>
                </a:r>
                <a:r>
                  <a:rPr lang="en-US" sz="2400" dirty="0" err="1" smtClean="0"/>
                  <a:t>hyperplane</a:t>
                </a:r>
                <a:r>
                  <a:rPr lang="en-US" sz="2400" dirty="0" smtClean="0"/>
                  <a:t> to origin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 ||</a:t>
                </a:r>
                <a:r>
                  <a:rPr lang="en-US" sz="2400" b="1" dirty="0" smtClean="0"/>
                  <a:t>w</a:t>
                </a:r>
                <a:r>
                  <a:rPr lang="en-US" sz="2400" dirty="0" smtClean="0"/>
                  <a:t>||: Euclidean norm of </a:t>
                </a:r>
                <a:r>
                  <a:rPr lang="en-US" sz="2400" b="1" dirty="0" smtClean="0"/>
                  <a:t>w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534400" cy="6477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-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altLang="zh-CN" sz="2400" dirty="0" smtClean="0"/>
                  <a:t>Point</a:t>
                </a:r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on two </a:t>
                </a:r>
                <a:r>
                  <a:rPr lang="en-US" altLang="zh-CN" sz="2400" dirty="0" err="1" smtClean="0"/>
                  <a:t>hyperplanes</a:t>
                </a:r>
                <a:r>
                  <a:rPr lang="en-US" altLang="zh-CN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</a:t>
                </a:r>
                <a:r>
                  <a:rPr lang="en-US" sz="2400" i="1" dirty="0" smtClean="0"/>
                  <a:t>H</a:t>
                </a:r>
                <a:r>
                  <a:rPr lang="en-US" sz="1600" dirty="0" smtClean="0"/>
                  <a:t>1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 b="1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    and   </a:t>
                </a:r>
                <a:r>
                  <a:rPr lang="en-US" sz="2400" i="1" dirty="0" smtClean="0"/>
                  <a:t>H</a:t>
                </a:r>
                <a:r>
                  <a:rPr lang="en-US" sz="1600" dirty="0" smtClean="0"/>
                  <a:t>2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 b="1"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endParaRPr lang="en-US" sz="2400" dirty="0"/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margin between the two data sets 2/ ||</a:t>
                </a:r>
                <a:r>
                  <a:rPr lang="en-US" altLang="zh-CN" sz="2400" b="1" dirty="0"/>
                  <a:t>w</a:t>
                </a:r>
                <a:r>
                  <a:rPr lang="en-US" sz="2400" dirty="0"/>
                  <a:t>||</a:t>
                </a:r>
                <a:r>
                  <a:rPr lang="en-US" sz="2400" dirty="0" smtClean="0"/>
                  <a:t>      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Optimized by minimizing </a:t>
                </a:r>
                <a:r>
                  <a:rPr lang="en-US" sz="2400" i="1" dirty="0" err="1" smtClean="0"/>
                  <a:t>L</a:t>
                </a:r>
                <a:r>
                  <a:rPr lang="en-US" sz="1800" i="1" dirty="0" err="1" smtClean="0"/>
                  <a:t>p</a:t>
                </a:r>
                <a:endParaRPr lang="en-US" sz="1800" i="1" dirty="0" smtClean="0"/>
              </a:p>
              <a:p>
                <a:pPr>
                  <a:buFontTx/>
                  <a:buChar char="-"/>
                </a:pPr>
                <a:endParaRPr lang="en-US" sz="1800" i="1" dirty="0"/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:r>
                  <a:rPr lang="en-US" sz="1800" i="1" dirty="0" smtClean="0"/>
                  <a:t>       </a:t>
                </a:r>
                <a:r>
                  <a:rPr lang="el-GR" sz="2400" i="1" dirty="0" smtClean="0"/>
                  <a:t>α</a:t>
                </a:r>
                <a:r>
                  <a:rPr lang="en-US" sz="1400" i="1" dirty="0" err="1" smtClean="0"/>
                  <a:t>i</a:t>
                </a:r>
                <a:r>
                  <a:rPr lang="en-US" sz="2400" dirty="0" smtClean="0"/>
                  <a:t> (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=1,…,</a:t>
                </a:r>
                <a:r>
                  <a:rPr lang="en-US" sz="2400" i="1" dirty="0" smtClean="0"/>
                  <a:t>l</a:t>
                </a:r>
                <a:r>
                  <a:rPr lang="en-US" sz="2400" dirty="0" smtClean="0"/>
                  <a:t>): Lagrange multipliers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-   Determine a given test vector </a:t>
                </a:r>
                <a:r>
                  <a:rPr lang="en-US" sz="2400" b="1" dirty="0" smtClean="0"/>
                  <a:t>x</a:t>
                </a:r>
                <a:r>
                  <a:rPr lang="en-US" sz="2400" dirty="0" smtClean="0"/>
                  <a:t> lies on which side of </a:t>
                </a:r>
                <a:r>
                  <a:rPr lang="en-US" sz="2400" dirty="0" err="1" smtClean="0"/>
                  <a:t>hyperplane</a:t>
                </a:r>
                <a:endParaRPr lang="en-US" sz="2400" dirty="0" smtClean="0"/>
              </a:p>
              <a:p>
                <a:pPr>
                  <a:buFontTx/>
                  <a:buChar char="-"/>
                </a:pPr>
                <a:endParaRPr lang="en-US" sz="1800" i="1" dirty="0" smtClean="0"/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If data sets are </a:t>
                </a:r>
                <a:r>
                  <a:rPr lang="en-US" sz="2400" dirty="0" err="1" smtClean="0"/>
                  <a:t>nonseparable</a:t>
                </a:r>
                <a:r>
                  <a:rPr lang="en-US" sz="2400" dirty="0" smtClean="0"/>
                  <a:t>, introduce constraint </a:t>
                </a:r>
                <a:r>
                  <a:rPr lang="el-GR" sz="2400" dirty="0" smtClean="0"/>
                  <a:t>ξ</a:t>
                </a:r>
                <a:r>
                  <a:rPr lang="en-US" sz="1600" i="1" dirty="0" err="1" smtClean="0"/>
                  <a:t>i</a:t>
                </a:r>
                <a:r>
                  <a:rPr lang="en-US" sz="2400" dirty="0" smtClean="0"/>
                  <a:t> </a:t>
                </a:r>
                <a:endParaRPr lang="en-US" sz="1600" i="1" dirty="0" smtClean="0"/>
              </a:p>
              <a:p>
                <a:pPr>
                  <a:buFontTx/>
                  <a:buChar char="-"/>
                </a:pPr>
                <a:endParaRPr lang="en-US" sz="1600" i="1" dirty="0"/>
              </a:p>
              <a:p>
                <a:pPr marL="0" indent="0">
                  <a:buNone/>
                </a:pPr>
                <a:r>
                  <a:rPr lang="en-US" sz="1600" i="1" dirty="0"/>
                  <a:t> </a:t>
                </a:r>
                <a:r>
                  <a:rPr lang="en-US" sz="1600" i="1" dirty="0" smtClean="0"/>
                  <a:t>             </a:t>
                </a:r>
                <a:r>
                  <a:rPr lang="el-GR" sz="2400" dirty="0">
                    <a:solidFill>
                      <a:srgbClr val="000000"/>
                    </a:solidFill>
                  </a:rPr>
                  <a:t>ξ</a:t>
                </a:r>
                <a:r>
                  <a:rPr lang="en-US" sz="1600" i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: positive slack variables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Optimized by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w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||/2+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i="1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</a:t>
                </a:r>
                <a:r>
                  <a:rPr lang="en-US" sz="2400" i="1" dirty="0" smtClean="0"/>
                  <a:t>C</a:t>
                </a:r>
                <a:r>
                  <a:rPr lang="en-US" sz="2400" dirty="0" smtClean="0"/>
                  <a:t>: parameter chosen by the user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larger </a:t>
                </a:r>
                <a:r>
                  <a:rPr lang="en-US" sz="2400" i="1" dirty="0" smtClean="0"/>
                  <a:t>C</a:t>
                </a:r>
                <a:r>
                  <a:rPr lang="en-US" sz="2400" dirty="0" smtClean="0"/>
                  <a:t> corresponds to higher penalty to errors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534400" cy="6477000"/>
              </a:xfrm>
              <a:blipFill rotWithShape="1">
                <a:blip r:embed="rId3"/>
                <a:stretch>
                  <a:fillRect l="-107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5" y="174042"/>
            <a:ext cx="3124201" cy="4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867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3" y="3619500"/>
            <a:ext cx="2172135" cy="3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1" y="4283660"/>
            <a:ext cx="2571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9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483"/>
            <a:ext cx="8534400" cy="6626117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DtBs</a:t>
            </a:r>
            <a:r>
              <a:rPr lang="en-US" sz="2800" b="1" dirty="0" smtClean="0">
                <a:solidFill>
                  <a:srgbClr val="0070C0"/>
                </a:solidFill>
              </a:rPr>
              <a:t> as feature vectors for the inputs of the linear SVMs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200" dirty="0" smtClean="0"/>
              <a:t>-  </a:t>
            </a:r>
            <a:r>
              <a:rPr lang="en-US" sz="2200" dirty="0" err="1" smtClean="0"/>
              <a:t>DtBs</a:t>
            </a:r>
            <a:r>
              <a:rPr lang="en-US" sz="2200" dirty="0" smtClean="0"/>
              <a:t>: distances from the external edge of the blob to its bounding box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/>
              <a:t>          -  segmentation colors → possible geometric shapes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         </a:t>
            </a:r>
            <a:r>
              <a:rPr lang="en-US" sz="2200" dirty="0" smtClean="0"/>
              <a:t>-  Octagonal </a:t>
            </a:r>
            <a:r>
              <a:rPr lang="en-US" sz="2200" dirty="0"/>
              <a:t>is considered as circular and will be identified by the inner message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45" y="1524000"/>
            <a:ext cx="2035472" cy="16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7213" y="170207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D1</a:t>
            </a:r>
            <a:r>
              <a:rPr lang="en-US" dirty="0" smtClean="0"/>
              <a:t>: left </a:t>
            </a:r>
            <a:r>
              <a:rPr lang="en-US" dirty="0" err="1" smtClean="0"/>
              <a:t>DtBs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D2</a:t>
            </a:r>
            <a:r>
              <a:rPr lang="en-US" dirty="0" smtClean="0"/>
              <a:t>: right </a:t>
            </a:r>
            <a:r>
              <a:rPr lang="en-US" dirty="0" err="1" smtClean="0"/>
              <a:t>DtBs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D3</a:t>
            </a:r>
            <a:r>
              <a:rPr lang="en-US" dirty="0" smtClean="0"/>
              <a:t>: upper </a:t>
            </a:r>
            <a:r>
              <a:rPr lang="en-US" dirty="0" err="1" smtClean="0"/>
              <a:t>DtBs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D4</a:t>
            </a:r>
            <a:r>
              <a:rPr lang="en-US" dirty="0" smtClean="0"/>
              <a:t>: bottom </a:t>
            </a:r>
            <a:r>
              <a:rPr lang="en-US" dirty="0" err="1" smtClean="0"/>
              <a:t>DtBs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3733800"/>
            <a:ext cx="5905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4" y="2743199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26" y="213263"/>
            <a:ext cx="883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Four </a:t>
            </a:r>
            <a:r>
              <a:rPr lang="en-US" sz="2800" b="1" dirty="0" err="1">
                <a:solidFill>
                  <a:srgbClr val="0070C0"/>
                </a:solidFill>
              </a:rPr>
              <a:t>DtB</a:t>
            </a:r>
            <a:r>
              <a:rPr lang="en-US" sz="2800" b="1" dirty="0">
                <a:solidFill>
                  <a:srgbClr val="0070C0"/>
                </a:solidFill>
              </a:rPr>
              <a:t> vectors of 20 components feed specific SVMs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61" y="838199"/>
            <a:ext cx="4867275" cy="177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767012"/>
            <a:ext cx="876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10000"/>
            <a:ext cx="6457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images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7321261" y="305966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BoIs</a:t>
            </a:r>
            <a:endParaRPr lang="en-US" dirty="0"/>
          </a:p>
        </p:txBody>
      </p:sp>
      <p:sp>
        <p:nvSpPr>
          <p:cNvPr id="16" name="TextBox 5"/>
          <p:cNvSpPr txBox="1"/>
          <p:nvPr/>
        </p:nvSpPr>
        <p:spPr>
          <a:xfrm>
            <a:off x="7297016" y="528357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DtB</a:t>
            </a:r>
            <a:r>
              <a:rPr lang="en-US" dirty="0" smtClean="0"/>
              <a:t>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668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 smtClean="0"/>
              <a:t>eg</a:t>
            </a:r>
            <a:r>
              <a:rPr lang="en-US" sz="2400" dirty="0" smtClean="0"/>
              <a:t>. Red blob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 smtClean="0">
                <a:solidFill>
                  <a:srgbClr val="000000"/>
                </a:solidFill>
              </a:rPr>
              <a:t>→</a:t>
            </a:r>
            <a:r>
              <a:rPr lang="en-US" sz="2000" dirty="0" smtClean="0"/>
              <a:t> 4 </a:t>
            </a:r>
            <a:r>
              <a:rPr lang="en-US" sz="2000" dirty="0" err="1" smtClean="0"/>
              <a:t>DtB</a:t>
            </a:r>
            <a:r>
              <a:rPr lang="en-US" sz="2000" dirty="0" smtClean="0"/>
              <a:t> SVMs to classify circle (‘1’) or not (‘-1’)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>
                <a:solidFill>
                  <a:srgbClr val="000000"/>
                </a:solidFill>
              </a:rPr>
              <a:t>→</a:t>
            </a:r>
            <a:r>
              <a:rPr lang="en-US" sz="2000" dirty="0"/>
              <a:t> 4 </a:t>
            </a:r>
            <a:r>
              <a:rPr lang="en-US" sz="2000" dirty="0" err="1"/>
              <a:t>DtB</a:t>
            </a:r>
            <a:r>
              <a:rPr lang="en-US" sz="2000" dirty="0"/>
              <a:t> SVMs to classify </a:t>
            </a:r>
            <a:r>
              <a:rPr lang="en-US" sz="2000" dirty="0" smtClean="0"/>
              <a:t>rectangle </a:t>
            </a:r>
            <a:r>
              <a:rPr lang="en-US" sz="2000" dirty="0"/>
              <a:t>(‘1’) or not (‘-1</a:t>
            </a:r>
            <a:r>
              <a:rPr lang="en-US" sz="2000" dirty="0" smtClean="0"/>
              <a:t>’)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→ 4 favorable votes for each shape</a:t>
            </a:r>
          </a:p>
          <a:p>
            <a:pPr>
              <a:buFontTx/>
              <a:buChar char="-"/>
            </a:pPr>
            <a:r>
              <a:rPr lang="en-US" sz="2400" dirty="0" smtClean="0"/>
              <a:t>Majority voting method with a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000" dirty="0" smtClean="0"/>
              <a:t># of votes &lt; threshold → </a:t>
            </a:r>
            <a:r>
              <a:rPr lang="en-US" sz="2000" dirty="0" smtClean="0"/>
              <a:t>rejected as noisy shape</a:t>
            </a:r>
            <a:endParaRPr lang="en-US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in case of a tie → linear SVM outputs of favorable classification</a:t>
            </a:r>
            <a:endParaRPr lang="en-US" sz="2400" dirty="0" smtClean="0"/>
          </a:p>
          <a:p>
            <a:r>
              <a:rPr lang="en-US" sz="2800" b="1" dirty="0">
                <a:solidFill>
                  <a:srgbClr val="0070C0"/>
                </a:solidFill>
              </a:rPr>
              <a:t>Invariant to translation, rotation and scale</a:t>
            </a:r>
          </a:p>
          <a:p>
            <a:pPr marL="0" indent="0">
              <a:buNone/>
            </a:pPr>
            <a:r>
              <a:rPr lang="en-US" sz="2400" dirty="0" smtClean="0"/>
              <a:t>     -  position of the candidate blob does not matter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all blobs are oriented to a reference position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</a:t>
            </a:r>
            <a:r>
              <a:rPr lang="en-US" sz="2400" dirty="0" err="1" smtClean="0"/>
              <a:t>DtB</a:t>
            </a:r>
            <a:r>
              <a:rPr lang="en-US" sz="2400" dirty="0" smtClean="0"/>
              <a:t> vectors are normalized to the bounding-box dimensions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robust to occlusions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7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867400"/>
            <a:ext cx="54864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Rotation 3D invariance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724400" cy="17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21" y="2099398"/>
            <a:ext cx="364255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657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5" y="181593"/>
            <a:ext cx="5486400" cy="20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30" y="2286000"/>
            <a:ext cx="3981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389419" cy="21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7613" y="5867400"/>
            <a:ext cx="184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Scale invariance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6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181600" cy="18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396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429000"/>
            <a:ext cx="555242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7613" y="586740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Occlusions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4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084" y="1303848"/>
                <a:ext cx="8859116" cy="56388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SVMs with Gaussian kernels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- </a:t>
                </a:r>
                <a:r>
                  <a:rPr lang="en-US" sz="2400" dirty="0" smtClean="0"/>
                  <a:t>Map the input data into a different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-  Kernel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-  Gaussian kernel: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i="1" dirty="0" smtClean="0">
                    <a:latin typeface="Cambria Math"/>
                  </a:rPr>
                  <a:t>     -  </a:t>
                </a:r>
                <a:r>
                  <a:rPr lang="en-US" sz="2400" dirty="0" smtClean="0"/>
                  <a:t>Decision </a:t>
                </a:r>
                <a:r>
                  <a:rPr lang="en-US" sz="2400" dirty="0"/>
                  <a:t>function for a new input vector</a:t>
                </a:r>
                <a:r>
                  <a:rPr lang="en-US" sz="2400" dirty="0" smtClean="0"/>
                  <a:t>: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endParaRPr lang="en-US" sz="2400" dirty="0"/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</a:rPr>
                  <a:t>        </a:t>
                </a:r>
                <a:r>
                  <a:rPr lang="en-US" sz="2400" i="1" dirty="0" smtClean="0"/>
                  <a:t> </a:t>
                </a:r>
                <a:r>
                  <a:rPr lang="en-US" sz="2000" i="1" dirty="0" smtClean="0"/>
                  <a:t>N</a:t>
                </a:r>
                <a:r>
                  <a:rPr lang="en-US" sz="1400" i="1" dirty="0" smtClean="0"/>
                  <a:t>s</a:t>
                </a:r>
                <a:r>
                  <a:rPr lang="en-US" sz="2000" dirty="0" smtClean="0"/>
                  <a:t>:  # of support vectors; </a:t>
                </a:r>
                <a:r>
                  <a:rPr lang="en-US" sz="2000" b="1" dirty="0" err="1" smtClean="0"/>
                  <a:t>s</a:t>
                </a:r>
                <a:r>
                  <a:rPr lang="en-US" sz="1200" i="1" dirty="0" err="1" smtClean="0"/>
                  <a:t>i</a:t>
                </a:r>
                <a:r>
                  <a:rPr lang="en-US" sz="1200" i="1" dirty="0" smtClean="0"/>
                  <a:t> </a:t>
                </a:r>
                <a:r>
                  <a:rPr lang="en-US" sz="2000" dirty="0" smtClean="0"/>
                  <a:t>: support vectors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/>
                  <a:t>     -  </a:t>
                </a:r>
                <a:r>
                  <a:rPr lang="en-US" sz="2400" dirty="0" smtClean="0"/>
                  <a:t>input: block of 31×31 </a:t>
                </a:r>
                <a:r>
                  <a:rPr lang="en-US" sz="2400" dirty="0" smtClean="0"/>
                  <a:t>pixels in grayscale for every candidate blob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/>
                  <a:t>     -  </a:t>
                </a:r>
                <a:r>
                  <a:rPr lang="en-US" sz="2400" dirty="0" smtClean="0"/>
                  <a:t>Pixel of interest (</a:t>
                </a:r>
                <a:r>
                  <a:rPr lang="en-US" sz="2400" dirty="0" err="1" smtClean="0"/>
                  <a:t>PoI</a:t>
                </a:r>
                <a:r>
                  <a:rPr lang="en-US" sz="2400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084" y="1303848"/>
                <a:ext cx="8859116" cy="5638800"/>
              </a:xfrm>
              <a:blipFill rotWithShape="1">
                <a:blip r:embed="rId3"/>
                <a:stretch>
                  <a:fillRect l="-1169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33" y="2971800"/>
            <a:ext cx="2160876" cy="6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23248"/>
            <a:ext cx="2981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84" y="5715000"/>
            <a:ext cx="1619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One-versus-all </a:t>
            </a:r>
            <a:r>
              <a:rPr lang="en-US" sz="2800" b="1" dirty="0">
                <a:solidFill>
                  <a:srgbClr val="0070C0"/>
                </a:solidFill>
              </a:rPr>
              <a:t>classification </a:t>
            </a:r>
            <a:r>
              <a:rPr lang="en-US" sz="2800" b="1" dirty="0" smtClean="0">
                <a:solidFill>
                  <a:srgbClr val="0070C0"/>
                </a:solidFill>
              </a:rPr>
              <a:t>algorithm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/>
              <a:t>- different one-versus-all SVMs </a:t>
            </a:r>
            <a:r>
              <a:rPr lang="en-US" sz="2200" dirty="0" smtClean="0"/>
              <a:t>classifiers</a:t>
            </a:r>
            <a:r>
              <a:rPr lang="en-US" sz="2000" dirty="0"/>
              <a:t> </a:t>
            </a:r>
            <a:r>
              <a:rPr lang="en-US" sz="2000" dirty="0" smtClean="0"/>
              <a:t>→ recognize every sign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- average of 50 training patterns for each class; some define the decision </a:t>
            </a:r>
            <a:r>
              <a:rPr lang="en-US" sz="2200" dirty="0" err="1" smtClean="0"/>
              <a:t>hyperplane</a:t>
            </a:r>
            <a:r>
              <a:rPr lang="en-US" sz="2200" dirty="0" smtClean="0"/>
              <a:t> as support vectors</a:t>
            </a:r>
            <a:endParaRPr lang="en-US" sz="22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50943"/>
            <a:ext cx="4857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286991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Positive support vectors for “No overtake” traffic sign by achromatic segmentation 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95" y="3867697"/>
            <a:ext cx="4295775" cy="232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69227" y="6194327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Negative </a:t>
            </a:r>
            <a:r>
              <a:rPr lang="en-US" sz="1600" dirty="0"/>
              <a:t>support </a:t>
            </a:r>
            <a:r>
              <a:rPr lang="en-US" sz="1600" dirty="0" smtClean="0"/>
              <a:t>vectors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97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Outline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934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1. Introduction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2. Detection and recognition system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  Segmentation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  Shape classification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  Recognition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3. Experimental results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4. Conclusions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91" y="433626"/>
            <a:ext cx="820102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Optimum </a:t>
            </a:r>
            <a:r>
              <a:rPr lang="en-US" sz="2400" b="1" dirty="0">
                <a:solidFill>
                  <a:srgbClr val="0070C0"/>
                </a:solidFill>
              </a:rPr>
              <a:t>values for parameters </a:t>
            </a:r>
            <a:r>
              <a:rPr lang="en-US" sz="2400" b="1" dirty="0" smtClean="0">
                <a:solidFill>
                  <a:srgbClr val="0070C0"/>
                </a:solidFill>
              </a:rPr>
              <a:t>in SVMs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                                                      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000" dirty="0" smtClean="0"/>
              <a:t>lowest total number of errors in the training process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Test phase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      Threshold </a:t>
            </a:r>
            <a:r>
              <a:rPr lang="en-US" sz="2400" dirty="0"/>
              <a:t>values for discarding noise blobs are fixed at zero for decision functions of all SVMs. Value can be modified to change the false alarm probability and lost probability.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Exception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set of triangular signs with high </a:t>
            </a:r>
            <a:endParaRPr lang="en-US" sz="2400" dirty="0" smtClean="0"/>
          </a:p>
          <a:p>
            <a:r>
              <a:rPr lang="en-US" sz="2400" dirty="0" smtClean="0"/>
              <a:t>level </a:t>
            </a:r>
            <a:r>
              <a:rPr lang="en-US" sz="2400" dirty="0"/>
              <a:t>of similarity at low resolution </a:t>
            </a:r>
            <a:endParaRPr lang="en-US" sz="2400" dirty="0" smtClean="0"/>
          </a:p>
          <a:p>
            <a:r>
              <a:rPr lang="en-US" sz="2400" dirty="0" smtClean="0"/>
              <a:t>→ </a:t>
            </a:r>
            <a:r>
              <a:rPr lang="en-US" sz="2400" dirty="0"/>
              <a:t>reorganize these signs within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a </a:t>
            </a:r>
            <a:r>
              <a:rPr lang="en-US" sz="2400" dirty="0"/>
              <a:t>unique training set</a:t>
            </a:r>
          </a:p>
          <a:p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35623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0536" y="1143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dirty="0" smtClean="0"/>
              <a:t>: cost parameter for the slack constraints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: inverse of 2</a:t>
            </a:r>
            <a:r>
              <a:rPr lang="el-GR" dirty="0" smtClean="0">
                <a:latin typeface="Calibri"/>
              </a:rPr>
              <a:t>σ²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41718"/>
            <a:ext cx="348333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3.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Summary of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all signs correctly detected in each of the 5 sequence at least twice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-  </a:t>
            </a:r>
            <a:r>
              <a:rPr lang="en-US" sz="2400" dirty="0" smtClean="0"/>
              <a:t>confused recognition: long distances from the sign to camera or poor lighting</a:t>
            </a:r>
          </a:p>
          <a:p>
            <a:pPr marL="0" indent="0">
              <a:buNone/>
            </a:pPr>
            <a:r>
              <a:rPr lang="en-US" sz="2400" dirty="0" smtClean="0"/>
              <a:t>   -  traffic sign is identified at least in two frames of the </a:t>
            </a:r>
            <a:r>
              <a:rPr lang="en-US" sz="2400" dirty="0"/>
              <a:t>sequence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→ correctly detected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 small blobs under 31×31 pixels are discarded to reduce the false alarm probability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4343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666821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 1, 2, 3: sunny </a:t>
            </a:r>
            <a:r>
              <a:rPr lang="en-US" dirty="0" smtClean="0"/>
              <a:t>lighting</a:t>
            </a:r>
          </a:p>
          <a:p>
            <a:r>
              <a:rPr lang="en-US" dirty="0"/>
              <a:t>Sequence 4: rainy </a:t>
            </a:r>
            <a:r>
              <a:rPr lang="en-US" dirty="0" smtClean="0"/>
              <a:t>day</a:t>
            </a:r>
          </a:p>
          <a:p>
            <a:r>
              <a:rPr lang="en-US" dirty="0"/>
              <a:t>Sequence 5: at </a:t>
            </a:r>
            <a:r>
              <a:rPr lang="en-US" dirty="0" smtClean="0"/>
              <a:t>night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                       </a:t>
            </a:r>
            <a:r>
              <a:rPr lang="en-US" sz="2000" dirty="0"/>
              <a:t>720 × </a:t>
            </a:r>
            <a:r>
              <a:rPr lang="en-US" sz="2000" dirty="0" smtClean="0"/>
              <a:t>576 pixels, time step 0.2 s, 8 frames</a:t>
            </a:r>
          </a:p>
          <a:p>
            <a:pPr marL="0" indent="0">
              <a:buNone/>
            </a:pPr>
            <a:r>
              <a:rPr lang="en-US" sz="2400" dirty="0" smtClean="0"/>
              <a:t>External outline corresponds to segmentation by red color</a:t>
            </a:r>
          </a:p>
          <a:p>
            <a:pPr marL="0" indent="0">
              <a:buNone/>
            </a:pPr>
            <a:r>
              <a:rPr lang="en-US" sz="2400" dirty="0" smtClean="0"/>
              <a:t>Inside contour corresponds to the achromatic segmentation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15250" cy="36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226" y="4038600"/>
            <a:ext cx="2819400" cy="380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At </a:t>
            </a:r>
            <a:r>
              <a:rPr lang="en-US" sz="1800" dirty="0" err="1" smtClean="0"/>
              <a:t>nignt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3" y="261584"/>
            <a:ext cx="7467600" cy="16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3" y="2362199"/>
            <a:ext cx="7467600" cy="174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13809" y="1981200"/>
            <a:ext cx="2819400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3-D rotation</a:t>
            </a:r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3" y="4516123"/>
            <a:ext cx="7467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6248399"/>
            <a:ext cx="4010892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Arrays of two or more traffic signs</a:t>
            </a:r>
          </a:p>
        </p:txBody>
      </p:sp>
    </p:spTree>
    <p:extLst>
      <p:ext uri="{BB962C8B-B14F-4D97-AF65-F5344CB8AC3E}">
        <p14:creationId xmlns:p14="http://schemas.microsoft.com/office/powerpoint/2010/main" val="31407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575" y="5410200"/>
            <a:ext cx="4114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Displacements of Masks of occlusion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36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118"/>
            <a:ext cx="4829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5855" y="228599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Different sizes of occlusions. ½, 1/3, ¼ of the major dimensions of the bounding box</a:t>
            </a:r>
          </a:p>
          <a:p>
            <a:r>
              <a:rPr lang="en-US" dirty="0" smtClean="0"/>
              <a:t>Recognition success probabilities: 44.90%, 67.85%, 93.24%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4055" y="585354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Worst results: occlusion mask is place in the middle of the inner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4.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complete system to detect and recognize traffic signs from a video sequence considering all existing difficulties</a:t>
            </a:r>
          </a:p>
          <a:p>
            <a:r>
              <a:rPr lang="en-US" sz="2400" dirty="0" smtClean="0"/>
              <a:t>Linear SVMs for shape classification</a:t>
            </a:r>
          </a:p>
          <a:p>
            <a:r>
              <a:rPr lang="en-US" sz="2400" dirty="0" smtClean="0"/>
              <a:t>Gaussian kernels for recognizing inner area</a:t>
            </a:r>
          </a:p>
          <a:p>
            <a:r>
              <a:rPr lang="en-US" sz="2400" dirty="0" smtClean="0"/>
              <a:t>Candidate sign is valid if detected and recognized in at least two frames of a sequence</a:t>
            </a:r>
          </a:p>
          <a:p>
            <a:r>
              <a:rPr lang="en-US" sz="2400" dirty="0" smtClean="0"/>
              <a:t>System is accurate to detect different geometric shapes</a:t>
            </a:r>
          </a:p>
          <a:p>
            <a:r>
              <a:rPr lang="en-US" sz="2400" dirty="0" smtClean="0"/>
              <a:t>System works correctly in difficult situations</a:t>
            </a:r>
          </a:p>
          <a:p>
            <a:r>
              <a:rPr lang="en-US" sz="2400" dirty="0" smtClean="0"/>
              <a:t>System is invariant to rotations, positions and scales</a:t>
            </a:r>
          </a:p>
          <a:p>
            <a:r>
              <a:rPr lang="en-US" sz="2400" dirty="0" smtClean="0"/>
              <a:t>Able to detect signs occluded partially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6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1. Introduction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Road signs: 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-  regulate traffic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-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indicate the state of the road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-  color and shape</a:t>
            </a: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Common problems: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 -  variable lighting conditions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-  possible rotation of the signs  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 -  different dimensions of the signs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-  occlusions (trees, other signs or vehicles)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-  number of signs quite large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Aim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paper: 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- evaluate the signaling of road for maintenance purposes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- for future applications: driver-assistance systems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        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584018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5531427"/>
            <a:ext cx="550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Color: Red, Blue, Yellow, White</a:t>
            </a:r>
          </a:p>
          <a:p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Shape: Circle, Triangle, Octagonal, Square</a:t>
            </a:r>
            <a:endParaRPr 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953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Meaning of Spanish traffic signs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2. Road-sign detection and recognition system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611588" cy="49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780309"/>
            <a:ext cx="510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Three stages: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Segmentation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color segmentation 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analyze size, aspect ratio, rotate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Shape classification</a:t>
            </a: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 distance to borders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Linear SVMs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Recognition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recognition of inner area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Gaussian kernel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4" y="990600"/>
            <a:ext cx="8550248" cy="4525963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Threshold</a:t>
            </a:r>
            <a:r>
              <a:rPr lang="en-US" sz="3000" dirty="0" smtClean="0">
                <a:solidFill>
                  <a:srgbClr val="0070C0"/>
                </a:solidFill>
              </a:rPr>
              <a:t> using </a:t>
            </a:r>
            <a:r>
              <a:rPr lang="en-US" sz="3000" b="1" dirty="0" smtClean="0">
                <a:solidFill>
                  <a:srgbClr val="0070C0"/>
                </a:solidFill>
              </a:rPr>
              <a:t>HSI space </a:t>
            </a:r>
            <a:r>
              <a:rPr lang="en-US" sz="3000" dirty="0" smtClean="0">
                <a:solidFill>
                  <a:srgbClr val="0070C0"/>
                </a:solidFill>
              </a:rPr>
              <a:t>to extract the sign color for </a:t>
            </a:r>
            <a:r>
              <a:rPr lang="en-US" sz="3000" b="1" dirty="0" smtClean="0">
                <a:solidFill>
                  <a:srgbClr val="0070C0"/>
                </a:solidFill>
              </a:rPr>
              <a:t>chromatic signs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Hue </a:t>
            </a:r>
            <a:r>
              <a:rPr lang="en-US" sz="2400" dirty="0"/>
              <a:t>saturation intensity (</a:t>
            </a:r>
            <a:r>
              <a:rPr lang="en-US" sz="2400" b="1" dirty="0"/>
              <a:t>HSI</a:t>
            </a:r>
            <a:r>
              <a:rPr lang="en-US" sz="2400" dirty="0"/>
              <a:t>) </a:t>
            </a:r>
            <a:r>
              <a:rPr lang="en-US" sz="2400" dirty="0" smtClean="0"/>
              <a:t>space</a:t>
            </a:r>
          </a:p>
          <a:p>
            <a:pPr marL="0" indent="0">
              <a:buNone/>
            </a:pPr>
            <a:r>
              <a:rPr lang="en-US" sz="2400" dirty="0" smtClean="0"/>
              <a:t>     - hue and saturation components with fixed thresholds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hue-saturation histograms for red, blue, yellow of manually     segmented signs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hue [0,360];    saturation [0,255]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4405"/>
            <a:ext cx="2657475" cy="19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21934"/>
            <a:ext cx="2714625" cy="202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104616"/>
            <a:ext cx="2734803" cy="202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291" y="6172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172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1369" y="6172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Achromatic decomposition </a:t>
            </a:r>
            <a:r>
              <a:rPr lang="en-US" sz="3000" dirty="0" smtClean="0">
                <a:solidFill>
                  <a:srgbClr val="0070C0"/>
                </a:solidFill>
              </a:rPr>
              <a:t>to detect </a:t>
            </a:r>
            <a:r>
              <a:rPr lang="en-US" sz="3000" b="1" dirty="0" smtClean="0">
                <a:solidFill>
                  <a:srgbClr val="0070C0"/>
                </a:solidFill>
              </a:rPr>
              <a:t>white signs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/>
              <a:t>-</a:t>
            </a:r>
            <a:r>
              <a:rPr lang="en-US" sz="3000" b="1" dirty="0" smtClean="0">
                <a:solidFill>
                  <a:srgbClr val="0070C0"/>
                </a:solidFill>
              </a:rPr>
              <a:t>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,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400" dirty="0" smtClean="0"/>
              <a:t>,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dirty="0" smtClean="0"/>
              <a:t>: brightness of the respective color</a:t>
            </a:r>
          </a:p>
          <a:p>
            <a:pPr marL="0" indent="0">
              <a:buNone/>
            </a:pPr>
            <a:r>
              <a:rPr lang="en-US" sz="2400" dirty="0" smtClean="0"/>
              <a:t>    -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/>
              <a:t>: degree of extraction of an achromatic color 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=20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   </a:t>
            </a:r>
            <a:r>
              <a:rPr lang="en-US" sz="2400" dirty="0"/>
              <a:t>-</a:t>
            </a:r>
            <a:r>
              <a:rPr lang="en-US" sz="3000" b="1" dirty="0" smtClean="0">
                <a:solidFill>
                  <a:srgbClr val="0070C0"/>
                </a:solidFill>
              </a:rPr>
              <a:t>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)&lt;1  </a:t>
            </a:r>
            <a:r>
              <a:rPr lang="en-US" sz="2400" dirty="0" smtClean="0"/>
              <a:t>achromatic colors;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)&gt;1 </a:t>
            </a:r>
            <a:r>
              <a:rPr lang="en-US" sz="2400" dirty="0" smtClean="0"/>
              <a:t>chromatic colors</a:t>
            </a:r>
          </a:p>
          <a:p>
            <a:r>
              <a:rPr lang="en-US" sz="3000" dirty="0">
                <a:solidFill>
                  <a:srgbClr val="0070C0"/>
                </a:solidFill>
              </a:rPr>
              <a:t>Traffic signs </a:t>
            </a:r>
            <a:r>
              <a:rPr lang="en-US" sz="3000" b="1" dirty="0">
                <a:solidFill>
                  <a:srgbClr val="0070C0"/>
                </a:solidFill>
              </a:rPr>
              <a:t>at </a:t>
            </a:r>
            <a:r>
              <a:rPr lang="en-US" sz="3000" b="1" dirty="0" smtClean="0">
                <a:solidFill>
                  <a:srgbClr val="0070C0"/>
                </a:solidFill>
              </a:rPr>
              <a:t>night  white signs</a:t>
            </a:r>
          </a:p>
          <a:p>
            <a:pPr marL="0" indent="0">
              <a:buNone/>
            </a:pPr>
            <a:r>
              <a:rPr lang="en-US" sz="2400" dirty="0"/>
              <a:t>    -  vehicles’ headlamp </a:t>
            </a:r>
            <a:r>
              <a:rPr lang="en-US" sz="2400" dirty="0" smtClean="0"/>
              <a:t>illumination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 distribution of </a:t>
            </a:r>
            <a:r>
              <a:rPr lang="en-US" sz="2400" b="1" dirty="0" smtClean="0"/>
              <a:t>hue components similar to yellow signs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-  saturation</a:t>
            </a:r>
            <a:r>
              <a:rPr lang="en-US" sz="2400" dirty="0" smtClean="0"/>
              <a:t>: </a:t>
            </a:r>
            <a:r>
              <a:rPr lang="en-US" sz="2400" b="1" dirty="0" smtClean="0"/>
              <a:t>difference</a:t>
            </a:r>
            <a:r>
              <a:rPr lang="en-US" sz="2400" dirty="0" smtClean="0"/>
              <a:t> between white and yellow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1343003"/>
            <a:ext cx="3581400" cy="5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724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Two contributions: rim and inner </a:t>
            </a:r>
            <a:r>
              <a:rPr lang="en-US" b="1" dirty="0" smtClean="0">
                <a:solidFill>
                  <a:srgbClr val="0070C0"/>
                </a:solidFill>
              </a:rPr>
              <a:t>region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 smtClean="0"/>
              <a:t>     -  independent process</a:t>
            </a:r>
            <a:endParaRPr lang="en-US" sz="2400" dirty="0"/>
          </a:p>
          <a:p>
            <a:r>
              <a:rPr lang="en-US" b="1" dirty="0" smtClean="0">
                <a:solidFill>
                  <a:srgbClr val="0070C0"/>
                </a:solidFill>
              </a:rPr>
              <a:t>Blobs of interest (</a:t>
            </a:r>
            <a:r>
              <a:rPr lang="en-US" b="1" dirty="0" err="1" smtClean="0">
                <a:solidFill>
                  <a:srgbClr val="0070C0"/>
                </a:solidFill>
              </a:rPr>
              <a:t>BoI</a:t>
            </a:r>
            <a:r>
              <a:rPr lang="en-US" b="1" dirty="0" smtClean="0">
                <a:solidFill>
                  <a:srgbClr val="0070C0"/>
                </a:solidFill>
              </a:rPr>
              <a:t>) – possible traffic signs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/>
              <a:t>blobs: connected image pixels in the four color </a:t>
            </a:r>
            <a:r>
              <a:rPr lang="en-US" sz="2400" dirty="0" smtClean="0"/>
              <a:t>categories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</a:t>
            </a:r>
            <a:r>
              <a:rPr lang="en-US" sz="2400" dirty="0"/>
              <a:t>small and big blobs: noise and noninterest objects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limit of size: between 1/20 and 2/3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limit of aspect ratio: between 1/1.9 and 1.9</a:t>
            </a:r>
          </a:p>
          <a:p>
            <a:pPr marL="0" indent="0">
              <a:buNone/>
            </a:pPr>
            <a:r>
              <a:rPr lang="en-US" sz="2400" dirty="0" smtClean="0"/>
              <a:t>     -  </a:t>
            </a:r>
            <a:r>
              <a:rPr lang="en-US" sz="2400" dirty="0" smtClean="0"/>
              <a:t>corresponding bounding box: rectangle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 rotated to reference 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0044"/>
            <a:ext cx="7617374" cy="187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8512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5442" y="2880284"/>
            <a:ext cx="13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5991" y="28806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3408218"/>
            <a:ext cx="7603519" cy="19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1344</Words>
  <Application>Microsoft Office PowerPoint</Application>
  <PresentationFormat>On-screen Show (4:3)</PresentationFormat>
  <Paragraphs>201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Road-Sign Detection and Recognition Based on Support Vector Machines Saturnino, Sergio et al.</vt:lpstr>
      <vt:lpstr>Outline</vt:lpstr>
      <vt:lpstr>1. Introduction</vt:lpstr>
      <vt:lpstr>PowerPoint Presentation</vt:lpstr>
      <vt:lpstr>2. Road-sign detection and recognition system</vt:lpstr>
      <vt:lpstr>Segmentation</vt:lpstr>
      <vt:lpstr>PowerPoint Presentation</vt:lpstr>
      <vt:lpstr>PowerPoint Presentation</vt:lpstr>
      <vt:lpstr>PowerPoint Presentation</vt:lpstr>
      <vt:lpstr> Shape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</vt:lpstr>
      <vt:lpstr>PowerPoint Presentation</vt:lpstr>
      <vt:lpstr>PowerPoint Presentation</vt:lpstr>
      <vt:lpstr>3. Results</vt:lpstr>
      <vt:lpstr>PowerPoint Presentation</vt:lpstr>
      <vt:lpstr>PowerPoint Presentation</vt:lpstr>
      <vt:lpstr>PowerPoint Presentation</vt:lpstr>
      <vt:lpstr>4.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Road-Sign Detection and Recognition Based on Support Vector Machines Saturnino, Sergio et al.</dc:title>
  <dc:creator>Yunjia</dc:creator>
  <cp:lastModifiedBy>Yunjia</cp:lastModifiedBy>
  <cp:revision>64</cp:revision>
  <dcterms:created xsi:type="dcterms:W3CDTF">2006-08-16T00:00:00Z</dcterms:created>
  <dcterms:modified xsi:type="dcterms:W3CDTF">2014-04-18T00:19:31Z</dcterms:modified>
</cp:coreProperties>
</file>