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4" r:id="rId6"/>
    <p:sldId id="266" r:id="rId7"/>
    <p:sldId id="259" r:id="rId8"/>
    <p:sldId id="275" r:id="rId9"/>
    <p:sldId id="269" r:id="rId10"/>
    <p:sldId id="268" r:id="rId11"/>
    <p:sldId id="270" r:id="rId12"/>
    <p:sldId id="271" r:id="rId13"/>
    <p:sldId id="272" r:id="rId14"/>
    <p:sldId id="273" r:id="rId15"/>
    <p:sldId id="274" r:id="rId16"/>
    <p:sldId id="276" r:id="rId17"/>
    <p:sldId id="278" r:id="rId18"/>
    <p:sldId id="277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849FD-B7F1-4B1F-9AC2-960A8C4A1904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FC64-3A47-4FE0-BEA7-63AA692DA1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2493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849FD-B7F1-4B1F-9AC2-960A8C4A1904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FC64-3A47-4FE0-BEA7-63AA692DA1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522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849FD-B7F1-4B1F-9AC2-960A8C4A1904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FC64-3A47-4FE0-BEA7-63AA692DA1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652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849FD-B7F1-4B1F-9AC2-960A8C4A1904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FC64-3A47-4FE0-BEA7-63AA692DA1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493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849FD-B7F1-4B1F-9AC2-960A8C4A1904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FC64-3A47-4FE0-BEA7-63AA692DA1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7567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849FD-B7F1-4B1F-9AC2-960A8C4A1904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FC64-3A47-4FE0-BEA7-63AA692DA1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183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849FD-B7F1-4B1F-9AC2-960A8C4A1904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FC64-3A47-4FE0-BEA7-63AA692DA1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849FD-B7F1-4B1F-9AC2-960A8C4A1904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FC64-3A47-4FE0-BEA7-63AA692DA1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4649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849FD-B7F1-4B1F-9AC2-960A8C4A1904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FC64-3A47-4FE0-BEA7-63AA692DA1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648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849FD-B7F1-4B1F-9AC2-960A8C4A1904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FC64-3A47-4FE0-BEA7-63AA692DA1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838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849FD-B7F1-4B1F-9AC2-960A8C4A1904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FC64-3A47-4FE0-BEA7-63AA692DA1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196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849FD-B7F1-4B1F-9AC2-960A8C4A1904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3FC64-3A47-4FE0-BEA7-63AA692DA1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942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en-US" sz="4000" dirty="0"/>
              <a:t>Learning Semantic Scene Models From </a:t>
            </a:r>
            <a:r>
              <a:rPr lang="en-US" sz="4000" dirty="0" smtClean="0"/>
              <a:t>Observing Activity </a:t>
            </a:r>
            <a:r>
              <a:rPr lang="en-US" sz="4000" dirty="0"/>
              <a:t>in Visual Surveillance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Dimitios</a:t>
            </a:r>
            <a:r>
              <a:rPr lang="en-US" dirty="0"/>
              <a:t> </a:t>
            </a:r>
            <a:r>
              <a:rPr lang="en-US" dirty="0" err="1" smtClean="0"/>
              <a:t>Makris</a:t>
            </a:r>
            <a:r>
              <a:rPr lang="en-US" dirty="0" smtClean="0"/>
              <a:t> and </a:t>
            </a:r>
            <a:r>
              <a:rPr lang="en-US" dirty="0"/>
              <a:t>Tim </a:t>
            </a:r>
            <a:r>
              <a:rPr lang="en-US" dirty="0" smtClean="0"/>
              <a:t>Ellis (2005)</a:t>
            </a:r>
          </a:p>
          <a:p>
            <a:r>
              <a:rPr lang="en-US" sz="2000" dirty="0" smtClean="0"/>
              <a:t>Presented by Steven Wilson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959968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Discarding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53340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scene on the right has 3 entry/exit </a:t>
            </a:r>
            <a:r>
              <a:rPr lang="en-US" dirty="0" smtClean="0"/>
              <a:t>zones – N</a:t>
            </a:r>
            <a:r>
              <a:rPr lang="en-US" baseline="-25000" dirty="0" smtClean="0"/>
              <a:t>e</a:t>
            </a:r>
            <a:r>
              <a:rPr lang="en-US" dirty="0" smtClean="0"/>
              <a:t> = 3</a:t>
            </a:r>
          </a:p>
          <a:p>
            <a:pPr lvl="1"/>
            <a:r>
              <a:rPr lang="en-US" dirty="0" smtClean="0"/>
              <a:t>Not logical to have an entry in the middle of an unobstructed FOV</a:t>
            </a:r>
            <a:endParaRPr lang="en-US" dirty="0" smtClean="0"/>
          </a:p>
          <a:p>
            <a:r>
              <a:rPr lang="en-US" dirty="0" smtClean="0"/>
              <a:t>Tracking failure noise zones -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tf</a:t>
            </a:r>
            <a:endParaRPr lang="en-US" baseline="-25000" dirty="0" smtClean="0"/>
          </a:p>
          <a:p>
            <a:pPr lvl="1"/>
            <a:r>
              <a:rPr lang="en-US" dirty="0" smtClean="0"/>
              <a:t>Caused by partial </a:t>
            </a:r>
            <a:r>
              <a:rPr lang="en-US" dirty="0" smtClean="0"/>
              <a:t>object </a:t>
            </a:r>
            <a:r>
              <a:rPr lang="en-US" dirty="0" smtClean="0"/>
              <a:t>tracking, partial path tracking</a:t>
            </a:r>
            <a:endParaRPr lang="en-US" dirty="0" smtClean="0"/>
          </a:p>
          <a:p>
            <a:pPr lvl="1"/>
            <a:r>
              <a:rPr lang="en-US" dirty="0" smtClean="0"/>
              <a:t>Wide </a:t>
            </a:r>
            <a:r>
              <a:rPr lang="en-US" dirty="0" err="1" smtClean="0"/>
              <a:t>gaussian</a:t>
            </a:r>
            <a:r>
              <a:rPr lang="en-US" dirty="0" smtClean="0"/>
              <a:t> distribution</a:t>
            </a:r>
          </a:p>
          <a:p>
            <a:r>
              <a:rPr lang="en-US" dirty="0" smtClean="0"/>
              <a:t>Semi-stationary </a:t>
            </a:r>
            <a:r>
              <a:rPr lang="en-US" dirty="0" smtClean="0"/>
              <a:t>noise zones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sm</a:t>
            </a:r>
            <a:endParaRPr lang="en-US" baseline="-25000" dirty="0" smtClean="0"/>
          </a:p>
          <a:p>
            <a:pPr lvl="1"/>
            <a:r>
              <a:rPr lang="en-US" dirty="0" smtClean="0"/>
              <a:t>Camera vibration, window reflections</a:t>
            </a:r>
          </a:p>
          <a:p>
            <a:pPr lvl="1"/>
            <a:r>
              <a:rPr lang="en-US" dirty="0" smtClean="0"/>
              <a:t>Dense, narrow </a:t>
            </a:r>
            <a:r>
              <a:rPr lang="en-US" dirty="0" err="1" smtClean="0"/>
              <a:t>gaussian</a:t>
            </a:r>
            <a:r>
              <a:rPr lang="en-US" dirty="0" smtClean="0"/>
              <a:t> </a:t>
            </a:r>
            <a:r>
              <a:rPr lang="en-US" dirty="0" smtClean="0"/>
              <a:t>distribution</a:t>
            </a:r>
          </a:p>
          <a:p>
            <a:pPr lvl="1">
              <a:buNone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419600"/>
            <a:ext cx="2714625" cy="21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410200" y="4038600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 correct entry/exit zones Ne = 3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562600" y="1524000"/>
            <a:ext cx="3002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 = 6, Ne = 2, </a:t>
            </a:r>
            <a:r>
              <a:rPr lang="en-US" dirty="0" err="1" smtClean="0"/>
              <a:t>Ntf</a:t>
            </a:r>
            <a:r>
              <a:rPr lang="en-US" dirty="0" smtClean="0"/>
              <a:t> = 3, </a:t>
            </a:r>
            <a:r>
              <a:rPr lang="en-US" dirty="0" err="1" smtClean="0"/>
              <a:t>Nsm</a:t>
            </a:r>
            <a:r>
              <a:rPr lang="en-US" dirty="0" smtClean="0"/>
              <a:t> = 1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905000"/>
            <a:ext cx="2705100" cy="211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9621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Discarding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1"/>
            <a:ext cx="8077200" cy="43433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Density is proportional to the probability of a cluster divided by the covariance matrix norm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Low density is caused by </a:t>
            </a:r>
          </a:p>
          <a:p>
            <a:pPr lvl="2"/>
            <a:r>
              <a:rPr lang="en-US" dirty="0" smtClean="0"/>
              <a:t>Low number of entry/exit points</a:t>
            </a:r>
          </a:p>
          <a:p>
            <a:pPr lvl="2"/>
            <a:r>
              <a:rPr lang="en-US" dirty="0" smtClean="0"/>
              <a:t>Low correlation between points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514600"/>
            <a:ext cx="39147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96215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077200" cy="4343399"/>
          </a:xfrm>
        </p:spPr>
        <p:txBody>
          <a:bodyPr>
            <a:normAutofit/>
          </a:bodyPr>
          <a:lstStyle/>
          <a:p>
            <a:r>
              <a:rPr lang="en-US" dirty="0" smtClean="0"/>
              <a:t>Target speed is lower than some threshold</a:t>
            </a:r>
          </a:p>
          <a:p>
            <a:r>
              <a:rPr lang="en-US" dirty="0" smtClean="0"/>
              <a:t>GMM applied to ground plane coordinates</a:t>
            </a:r>
          </a:p>
          <a:p>
            <a:pPr lvl="1"/>
            <a:r>
              <a:rPr lang="en-US" dirty="0" smtClean="0"/>
              <a:t>Normalize differences in perspective</a:t>
            </a:r>
          </a:p>
          <a:p>
            <a:r>
              <a:rPr lang="en-US" dirty="0" smtClean="0"/>
              <a:t>Indicate queues, rest areas, traffic congestion</a:t>
            </a:r>
          </a:p>
          <a:p>
            <a:r>
              <a:rPr lang="en-US" dirty="0" smtClean="0"/>
              <a:t>Stop event duration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dirty="0" smtClean="0"/>
              <a:t>is measured</a:t>
            </a:r>
          </a:p>
          <a:p>
            <a:pPr lvl="1"/>
            <a:r>
              <a:rPr lang="en-US" dirty="0" smtClean="0"/>
              <a:t>Can be modeled </a:t>
            </a:r>
          </a:p>
          <a:p>
            <a:pPr lvl="1"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dirty="0" smtClean="0"/>
              <a:t>as an exponential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581400"/>
            <a:ext cx="425767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96215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077200" cy="2057400"/>
          </a:xfrm>
        </p:spPr>
        <p:txBody>
          <a:bodyPr numCol="1">
            <a:normAutofit fontScale="92500"/>
          </a:bodyPr>
          <a:lstStyle/>
          <a:p>
            <a:r>
              <a:rPr lang="en-US" dirty="0" smtClean="0"/>
              <a:t>Vehicles and pedestrians use predefined routes</a:t>
            </a:r>
          </a:p>
          <a:p>
            <a:r>
              <a:rPr lang="en-US" dirty="0" smtClean="0"/>
              <a:t>Route estimated by main axis and borders</a:t>
            </a:r>
          </a:p>
          <a:p>
            <a:pPr lvl="1"/>
            <a:r>
              <a:rPr lang="en-US" dirty="0" smtClean="0"/>
              <a:t>Equidistant nodes on the main axis (</a:t>
            </a:r>
            <a:r>
              <a:rPr lang="en-US" dirty="0" err="1" smtClean="0"/>
              <a:t>spline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Nodes are characterized by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3395008"/>
            <a:ext cx="525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457200">
              <a:buFont typeface="+mj-lt"/>
              <a:buAutoNum type="arabicPeriod"/>
            </a:pPr>
            <a:r>
              <a:rPr lang="en-US" sz="2400" dirty="0" smtClean="0"/>
              <a:t>2D position vector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sz="2400" dirty="0" smtClean="0"/>
              <a:t>weight factor of usage, 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i</a:t>
            </a:r>
            <a:endParaRPr lang="en-US" sz="2400" dirty="0" smtClean="0"/>
          </a:p>
          <a:p>
            <a:pPr marL="971550" lvl="1" indent="-457200">
              <a:buFont typeface="+mj-lt"/>
              <a:buAutoNum type="arabicPeriod"/>
            </a:pPr>
            <a:r>
              <a:rPr lang="en-US" sz="2400" dirty="0" smtClean="0"/>
              <a:t>Normal vector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sz="2400" dirty="0" smtClean="0"/>
              <a:t>2 boundary points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sz="2400" dirty="0" smtClean="0"/>
              <a:t>PDF of node usage across route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3327" y="3206050"/>
            <a:ext cx="4330673" cy="174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96215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 Model Learning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1"/>
            <a:ext cx="8077200" cy="2438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First trajectory initializes the route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Second trajectory is compared to model</a:t>
            </a:r>
          </a:p>
          <a:p>
            <a:pPr lvl="1"/>
            <a:r>
              <a:rPr lang="en-US" dirty="0" err="1" smtClean="0"/>
              <a:t>MaxSD</a:t>
            </a:r>
            <a:r>
              <a:rPr lang="en-US" dirty="0" smtClean="0"/>
              <a:t>* &lt; </a:t>
            </a:r>
            <a:r>
              <a:rPr lang="en-US" dirty="0" err="1" smtClean="0"/>
              <a:t>MinAD</a:t>
            </a:r>
            <a:r>
              <a:rPr lang="en-US" dirty="0" smtClean="0"/>
              <a:t>** </a:t>
            </a:r>
            <a:r>
              <a:rPr lang="en-US" dirty="0" smtClean="0">
                <a:sym typeface="Wingdings" pitchFamily="2" charset="2"/>
              </a:rPr>
              <a:t> Route is updated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Trajectory does not match model  New model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6172200"/>
            <a:ext cx="4326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</a:t>
            </a:r>
            <a:r>
              <a:rPr lang="en-US" dirty="0" err="1" smtClean="0"/>
              <a:t>seperation</a:t>
            </a:r>
            <a:r>
              <a:rPr lang="en-US" dirty="0" smtClean="0"/>
              <a:t> distance, **allowable distance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81400"/>
            <a:ext cx="7648575" cy="225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96215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 Model Learning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077200" cy="43433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Each route is compared with new model</a:t>
            </a:r>
          </a:p>
          <a:p>
            <a:pPr lvl="1"/>
            <a:r>
              <a:rPr lang="en-US" dirty="0" smtClean="0"/>
              <a:t>If routes have sufficient overlap, then merge</a:t>
            </a:r>
          </a:p>
          <a:p>
            <a:r>
              <a:rPr lang="en-US" dirty="0" smtClean="0"/>
              <a:t>New routes are learned within 8.46 seconds</a:t>
            </a:r>
          </a:p>
          <a:p>
            <a:pPr lvl="1"/>
            <a:r>
              <a:rPr lang="en-US" dirty="0" smtClean="0"/>
              <a:t>Depends on resample factor ‘r’</a:t>
            </a:r>
            <a:endParaRPr lang="en-US" dirty="0" smtClean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961029"/>
            <a:ext cx="4191000" cy="266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86093"/>
            <a:ext cx="3552825" cy="266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419600" y="3516868"/>
            <a:ext cx="388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Route models learned over 24 hour run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6215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077200" cy="5105400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3 entry/exit zones are classified</a:t>
            </a:r>
          </a:p>
          <a:p>
            <a:pPr marL="914400" lvl="1" indent="-514350"/>
            <a:r>
              <a:rPr lang="en-US" dirty="0" smtClean="0"/>
              <a:t>100% success rate for 3 ≤ N’ ≤ 8 (5 trials)</a:t>
            </a:r>
          </a:p>
          <a:p>
            <a:pPr marL="914400" lvl="1" indent="-514350"/>
            <a:r>
              <a:rPr lang="en-US" dirty="0" smtClean="0"/>
              <a:t>Overestimation of entry/exit zones decreases performance</a:t>
            </a:r>
          </a:p>
          <a:p>
            <a:pPr marL="914400" lvl="1" indent="-514350"/>
            <a:r>
              <a:rPr lang="en-US" dirty="0" err="1" smtClean="0"/>
              <a:t>MinAD</a:t>
            </a:r>
            <a:r>
              <a:rPr lang="en-US" dirty="0" smtClean="0"/>
              <a:t> must be kept above 10 to avoid  creating multiple narrow routes for the same path</a:t>
            </a:r>
          </a:p>
          <a:p>
            <a:pPr marL="1314450" lvl="2" indent="-514350"/>
            <a:r>
              <a:rPr lang="en-US" dirty="0" smtClean="0"/>
              <a:t>Moderate amount of tuning</a:t>
            </a:r>
          </a:p>
          <a:p>
            <a:pPr marL="914400" lvl="1" indent="-514350"/>
            <a:r>
              <a:rPr lang="en-US" dirty="0" smtClean="0"/>
              <a:t>Validation dataset was evaluated</a:t>
            </a:r>
          </a:p>
          <a:p>
            <a:pPr marL="1314450" lvl="2" indent="-514350"/>
            <a:r>
              <a:rPr lang="en-US" dirty="0" smtClean="0"/>
              <a:t>97 of 100 trajectories were correctly classified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6215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077200" cy="5105400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Annotate surveillance</a:t>
            </a:r>
          </a:p>
          <a:p>
            <a:pPr lvl="1"/>
            <a:r>
              <a:rPr lang="en-US" smtClean="0"/>
              <a:t>Pedestrian </a:t>
            </a:r>
            <a:r>
              <a:rPr lang="en-US" dirty="0" smtClean="0"/>
              <a:t>enters the </a:t>
            </a:r>
            <a:r>
              <a:rPr lang="en-US" dirty="0" smtClean="0"/>
              <a:t>scene at entry zone </a:t>
            </a:r>
            <a:r>
              <a:rPr lang="en-US" dirty="0" smtClean="0"/>
              <a:t>A</a:t>
            </a:r>
          </a:p>
          <a:p>
            <a:r>
              <a:rPr lang="en-US" dirty="0" smtClean="0"/>
              <a:t>Accident/ traffic congestion detection</a:t>
            </a:r>
          </a:p>
          <a:p>
            <a:pPr lvl="1"/>
            <a:r>
              <a:rPr lang="en-US" dirty="0" smtClean="0"/>
              <a:t>Stop zone has average time of 300 seconds</a:t>
            </a:r>
          </a:p>
          <a:p>
            <a:r>
              <a:rPr lang="en-US" dirty="0" smtClean="0"/>
              <a:t>Infrastructure optimization</a:t>
            </a:r>
          </a:p>
          <a:p>
            <a:pPr lvl="1"/>
            <a:r>
              <a:rPr lang="en-US" dirty="0" smtClean="0"/>
              <a:t>5,000 vehicles entered this single lane road in eight hours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6215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077200" cy="5181600"/>
          </a:xfrm>
        </p:spPr>
        <p:txBody>
          <a:bodyPr>
            <a:normAutofit fontScale="92500" lnSpcReduction="10000"/>
          </a:bodyPr>
          <a:lstStyle/>
          <a:p>
            <a:pPr marL="514350" indent="-514350"/>
            <a:r>
              <a:rPr lang="en-US" dirty="0" smtClean="0"/>
              <a:t>Route classification within 8 seconds</a:t>
            </a:r>
          </a:p>
          <a:p>
            <a:pPr marL="914400" lvl="1" indent="-514350"/>
            <a:r>
              <a:rPr lang="en-US" dirty="0" smtClean="0"/>
              <a:t>Using Pentium 3 processor</a:t>
            </a:r>
            <a:endParaRPr lang="en-US" dirty="0" smtClean="0"/>
          </a:p>
          <a:p>
            <a:pPr marL="514350" indent="-514350"/>
            <a:r>
              <a:rPr lang="en-US" dirty="0" smtClean="0"/>
              <a:t>Very feasible for embedded systems</a:t>
            </a:r>
          </a:p>
          <a:p>
            <a:pPr marL="914400" lvl="1" indent="-514350"/>
            <a:r>
              <a:rPr lang="en-US" dirty="0" smtClean="0"/>
              <a:t>Comparing distance between trajectories and routes </a:t>
            </a:r>
            <a:r>
              <a:rPr lang="en-US" dirty="0" smtClean="0"/>
              <a:t>requires minimal hardware</a:t>
            </a:r>
          </a:p>
          <a:p>
            <a:pPr marL="914400" lvl="1" indent="-514350"/>
            <a:r>
              <a:rPr lang="en-US" dirty="0" smtClean="0"/>
              <a:t>Most hardware intensive feature is 2D GMM</a:t>
            </a:r>
          </a:p>
          <a:p>
            <a:pPr marL="514350" indent="-514350"/>
            <a:r>
              <a:rPr lang="en-US" dirty="0" smtClean="0"/>
              <a:t>Entirely automated learning model</a:t>
            </a:r>
          </a:p>
          <a:p>
            <a:pPr marL="914400" lvl="1" indent="-514350"/>
            <a:r>
              <a:rPr lang="en-US" dirty="0" smtClean="0"/>
              <a:t>User inputs required for entry/exit zones</a:t>
            </a:r>
          </a:p>
          <a:p>
            <a:pPr marL="1314450" lvl="2" indent="-514350"/>
            <a:r>
              <a:rPr lang="en-US" dirty="0" smtClean="0"/>
              <a:t>Parameter </a:t>
            </a:r>
            <a:r>
              <a:rPr lang="el-GR" dirty="0" smtClean="0"/>
              <a:t>α</a:t>
            </a:r>
            <a:r>
              <a:rPr lang="en-US" dirty="0" smtClean="0"/>
              <a:t> for noise threshold</a:t>
            </a:r>
          </a:p>
          <a:p>
            <a:pPr marL="1314450" lvl="2" indent="-514350"/>
            <a:r>
              <a:rPr lang="en-US" dirty="0" smtClean="0"/>
              <a:t>N’ for estimation of number of zones</a:t>
            </a:r>
          </a:p>
          <a:p>
            <a:pPr marL="914400" lvl="1" indent="-514350"/>
            <a:r>
              <a:rPr lang="en-US" dirty="0" err="1" smtClean="0"/>
              <a:t>MinAD</a:t>
            </a:r>
            <a:r>
              <a:rPr lang="en-US" dirty="0" smtClean="0"/>
              <a:t>, ‘r’ kept constant for similar applications</a:t>
            </a:r>
            <a:endParaRPr lang="en-US" dirty="0" smtClean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6215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{1} http://www.softrust.ro/Produse/Securitate/super-vision-DVR.php_files/dvr.jpg</a:t>
            </a:r>
          </a:p>
          <a:p>
            <a:r>
              <a:rPr lang="en-US" dirty="0" smtClean="0"/>
              <a:t>{2} http://www.mathworks.com/help/imaq/examples/live-motion-detection-using-optical-flow.html</a:t>
            </a:r>
          </a:p>
          <a:p>
            <a:r>
              <a:rPr lang="en-US" dirty="0" smtClean="0"/>
              <a:t>{3} http://www.ee.cuhk.edu.hk/~</a:t>
            </a:r>
            <a:r>
              <a:rPr lang="en-US" dirty="0" smtClean="0"/>
              <a:t>xgwang/trajectory.html</a:t>
            </a:r>
          </a:p>
          <a:p>
            <a:r>
              <a:rPr lang="en-US" dirty="0" smtClean="0"/>
              <a:t>{4} http://upload.wikimedia.org/wikipedia/commons/6/69/EM_Clustering_of_Old_Faithful_data.gif</a:t>
            </a:r>
            <a:endParaRPr lang="en-US" dirty="0" smtClean="0"/>
          </a:p>
          <a:p>
            <a:r>
              <a:rPr lang="en-US" dirty="0" smtClean="0"/>
              <a:t>{5} </a:t>
            </a:r>
            <a:r>
              <a:rPr lang="en-US" dirty="0" smtClean="0"/>
              <a:t>http://en.wikipedia.org/wiki/File:Gaussian_2d.png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34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surveillance</a:t>
            </a:r>
          </a:p>
          <a:p>
            <a:r>
              <a:rPr lang="en-US" dirty="0" smtClean="0"/>
              <a:t>Motion Detection</a:t>
            </a:r>
          </a:p>
          <a:p>
            <a:r>
              <a:rPr lang="en-US" dirty="0" smtClean="0"/>
              <a:t>Entry/exit zones using EM algorithm</a:t>
            </a:r>
          </a:p>
          <a:p>
            <a:r>
              <a:rPr lang="en-US" dirty="0" smtClean="0"/>
              <a:t>Stop zones using ground plane coordinates</a:t>
            </a:r>
          </a:p>
          <a:p>
            <a:r>
              <a:rPr lang="en-US" dirty="0" smtClean="0"/>
              <a:t>Route modeling and merging</a:t>
            </a:r>
          </a:p>
        </p:txBody>
      </p:sp>
    </p:spTree>
    <p:extLst>
      <p:ext uri="{BB962C8B-B14F-4D97-AF65-F5344CB8AC3E}">
        <p14:creationId xmlns="" xmlns:p14="http://schemas.microsoft.com/office/powerpoint/2010/main" val="2222816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Multiple video feeds multiplexed to monitor</a:t>
            </a:r>
          </a:p>
          <a:p>
            <a:r>
              <a:rPr lang="en-US" dirty="0" smtClean="0"/>
              <a:t>Information overload leads to operator fatigue</a:t>
            </a:r>
          </a:p>
          <a:p>
            <a:r>
              <a:rPr lang="en-US" dirty="0" smtClean="0"/>
              <a:t>Surveillance system fails due to inattention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91000" y="5494336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{1} How long does it take to analyze 16 scenes?</a:t>
            </a:r>
          </a:p>
        </p:txBody>
      </p:sp>
      <p:pic>
        <p:nvPicPr>
          <p:cNvPr id="1026" name="Picture 2" descr="http://www.softrust.ro/Produse/Securitate/super-vision-DVR.php_files/dv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4724400" cy="37795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90308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VMD’s – Video motion detectors</a:t>
            </a:r>
          </a:p>
          <a:p>
            <a:pPr lvl="1"/>
            <a:r>
              <a:rPr lang="en-US" dirty="0" smtClean="0"/>
              <a:t>Takes difference between pixels across frames</a:t>
            </a:r>
          </a:p>
          <a:p>
            <a:pPr lvl="1"/>
            <a:r>
              <a:rPr lang="en-US" dirty="0" smtClean="0"/>
              <a:t>Unable to determine context</a:t>
            </a:r>
          </a:p>
          <a:p>
            <a:pPr lvl="1"/>
            <a:r>
              <a:rPr lang="en-US" dirty="0" smtClean="0"/>
              <a:t>Any motion in the FOV causes an alarm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6146" name="Picture 2" descr="http://www.mathworks.com/help/imaq/examples/demoimaq_LiveMotionDetection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981200"/>
            <a:ext cx="4057650" cy="3733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495800" y="1611868"/>
            <a:ext cx="3223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{2} Motion Detection in MATLAB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6725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Automating </a:t>
            </a:r>
            <a:r>
              <a:rPr lang="en-US" dirty="0"/>
              <a:t>the interpretation of a human is a complex task</a:t>
            </a:r>
          </a:p>
          <a:p>
            <a:r>
              <a:rPr lang="en-US" dirty="0"/>
              <a:t>Many factors such as context, time, and date can affect detection of a suspicious activity</a:t>
            </a:r>
          </a:p>
          <a:p>
            <a:pPr lvl="1"/>
            <a:r>
              <a:rPr lang="en-US" dirty="0" smtClean="0"/>
              <a:t>Stumbling into a cab at </a:t>
            </a:r>
            <a:r>
              <a:rPr lang="en-US" dirty="0"/>
              <a:t>2AM </a:t>
            </a:r>
            <a:r>
              <a:rPr lang="en-US" dirty="0" smtClean="0"/>
              <a:t>in </a:t>
            </a:r>
            <a:r>
              <a:rPr lang="en-US" dirty="0"/>
              <a:t>front of a </a:t>
            </a:r>
            <a:r>
              <a:rPr lang="en-US" dirty="0" smtClean="0"/>
              <a:t>bar (OK)</a:t>
            </a:r>
          </a:p>
          <a:p>
            <a:pPr lvl="1"/>
            <a:r>
              <a:rPr lang="en-US" dirty="0" smtClean="0"/>
              <a:t>Stumbling into work at 8AM (Not OK)</a:t>
            </a:r>
            <a:endParaRPr lang="en-US" dirty="0"/>
          </a:p>
          <a:p>
            <a:r>
              <a:rPr lang="en-US" dirty="0" smtClean="0"/>
              <a:t>More recent techniques use can track an object across several camera FOV’s using </a:t>
            </a:r>
            <a:r>
              <a:rPr lang="en-US" dirty="0" err="1" smtClean="0"/>
              <a:t>mosaicking</a:t>
            </a:r>
            <a:r>
              <a:rPr lang="en-US" dirty="0" smtClean="0"/>
              <a:t> </a:t>
            </a:r>
          </a:p>
          <a:p>
            <a:r>
              <a:rPr lang="en-US" dirty="0" smtClean="0"/>
              <a:t>Howard and Buxton proposed a polygon based semantic model, and applied it manually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96725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system must have a low FAR</a:t>
            </a:r>
          </a:p>
          <a:p>
            <a:pPr lvl="1"/>
            <a:r>
              <a:rPr lang="en-US" dirty="0" smtClean="0"/>
              <a:t>High false alarm rates cause the operator to ignore the system</a:t>
            </a:r>
          </a:p>
          <a:p>
            <a:pPr lvl="2"/>
            <a:r>
              <a:rPr lang="en-US" dirty="0" smtClean="0"/>
              <a:t>Check engine light</a:t>
            </a:r>
          </a:p>
          <a:p>
            <a:pPr lvl="2"/>
            <a:r>
              <a:rPr lang="en-US" dirty="0" smtClean="0"/>
              <a:t>Windows security updates</a:t>
            </a:r>
          </a:p>
          <a:p>
            <a:r>
              <a:rPr lang="en-US" dirty="0" smtClean="0"/>
              <a:t>System must be automated</a:t>
            </a:r>
          </a:p>
          <a:p>
            <a:pPr lvl="1"/>
            <a:r>
              <a:rPr lang="en-US" dirty="0" smtClean="0"/>
              <a:t>Video footage is suitable for automated training due to the large amount of data</a:t>
            </a:r>
          </a:p>
          <a:p>
            <a:pPr lvl="1"/>
            <a:r>
              <a:rPr lang="en-US" dirty="0" smtClean="0"/>
              <a:t>Algorithms requiring manual training must be reconfigured for changes in FOV</a:t>
            </a:r>
          </a:p>
          <a:p>
            <a:pPr lvl="1"/>
            <a:r>
              <a:rPr lang="en-US" dirty="0" smtClean="0"/>
              <a:t>Unsupervised training results in high level learning</a:t>
            </a:r>
          </a:p>
        </p:txBody>
      </p:sp>
    </p:spTree>
    <p:extLst>
      <p:ext uri="{BB962C8B-B14F-4D97-AF65-F5344CB8AC3E}">
        <p14:creationId xmlns="" xmlns:p14="http://schemas.microsoft.com/office/powerpoint/2010/main" val="196725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Pixels classified as fore or background</a:t>
            </a:r>
          </a:p>
          <a:p>
            <a:pPr lvl="1"/>
            <a:r>
              <a:rPr lang="en-US" dirty="0" smtClean="0"/>
              <a:t>Most likely Gaussian model</a:t>
            </a:r>
            <a:endParaRPr lang="en-US" dirty="0" smtClean="0"/>
          </a:p>
          <a:p>
            <a:pPr lvl="1"/>
            <a:r>
              <a:rPr lang="en-US" dirty="0" smtClean="0"/>
              <a:t>Blobs from the previous scene are linked to the current scene using a </a:t>
            </a:r>
            <a:r>
              <a:rPr lang="en-US" dirty="0" err="1" smtClean="0"/>
              <a:t>Kalman</a:t>
            </a:r>
            <a:r>
              <a:rPr lang="en-US" dirty="0" smtClean="0"/>
              <a:t> filter (LQE*)</a:t>
            </a:r>
          </a:p>
          <a:p>
            <a:pPr lvl="2"/>
            <a:r>
              <a:rPr lang="en-US" dirty="0" smtClean="0"/>
              <a:t>Uses a weighted average</a:t>
            </a:r>
          </a:p>
          <a:p>
            <a:pPr lvl="2"/>
            <a:r>
              <a:rPr lang="en-US" dirty="0" smtClean="0"/>
              <a:t>Higher weights given to estimates with greater certainty</a:t>
            </a:r>
            <a:endParaRPr lang="en-US" dirty="0" smtClean="0"/>
          </a:p>
          <a:p>
            <a:pPr lvl="1"/>
            <a:r>
              <a:rPr lang="en-US" dirty="0" smtClean="0"/>
              <a:t>Blobs may be undetected for a few scenes due to illumination changes or noise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62116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2"/>
            <a:r>
              <a:rPr lang="en-US" dirty="0" smtClean="0"/>
              <a:t>*Linear </a:t>
            </a:r>
            <a:r>
              <a:rPr lang="en-US" dirty="0" smtClean="0"/>
              <a:t>Quadratic Estimation</a:t>
            </a:r>
          </a:p>
        </p:txBody>
      </p:sp>
    </p:spTree>
    <p:extLst>
      <p:ext uri="{BB962C8B-B14F-4D97-AF65-F5344CB8AC3E}">
        <p14:creationId xmlns="" xmlns:p14="http://schemas.microsoft.com/office/powerpoint/2010/main" val="3896215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Scene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Zones in the scene are</a:t>
            </a:r>
          </a:p>
          <a:p>
            <a:pPr lvl="1"/>
            <a:r>
              <a:rPr lang="en-US" dirty="0" smtClean="0"/>
              <a:t>Labeled based on activity</a:t>
            </a:r>
          </a:p>
          <a:p>
            <a:pPr lvl="1"/>
            <a:r>
              <a:rPr lang="en-US" dirty="0" smtClean="0"/>
              <a:t>Identified entry/exit zones, paths, and stop zones</a:t>
            </a:r>
          </a:p>
          <a:p>
            <a:pPr lvl="1"/>
            <a:r>
              <a:rPr lang="en-US" dirty="0" smtClean="0"/>
              <a:t>Identified using an unsupervised method</a:t>
            </a:r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Vehicle path automation</a:t>
            </a:r>
          </a:p>
          <a:p>
            <a:pPr lvl="1"/>
            <a:r>
              <a:rPr lang="en-US" dirty="0" smtClean="0"/>
              <a:t>Pedestrian safety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743200"/>
            <a:ext cx="34385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257800" y="2362200"/>
            <a:ext cx="2613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{3} Entry zones and paths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6215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Expectation Maximization algorithm (E-M)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077200" cy="22098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Collects </a:t>
            </a:r>
            <a:r>
              <a:rPr lang="en-US" dirty="0" smtClean="0"/>
              <a:t>start/exit points for each trajectory</a:t>
            </a:r>
          </a:p>
          <a:p>
            <a:pPr lvl="2"/>
            <a:r>
              <a:rPr lang="en-US" dirty="0" smtClean="0"/>
              <a:t>Set number of “clusters” - N</a:t>
            </a:r>
          </a:p>
          <a:p>
            <a:pPr lvl="2"/>
            <a:r>
              <a:rPr lang="en-US" dirty="0" smtClean="0"/>
              <a:t>Overestimate </a:t>
            </a:r>
            <a:r>
              <a:rPr lang="en-US" dirty="0" smtClean="0"/>
              <a:t>the number of entry/exit zones</a:t>
            </a:r>
          </a:p>
          <a:p>
            <a:pPr lvl="1"/>
            <a:r>
              <a:rPr lang="en-US" dirty="0" smtClean="0"/>
              <a:t>Uses 2D GMM (Gaussian Mixture Models)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</p:txBody>
      </p:sp>
      <p:pic>
        <p:nvPicPr>
          <p:cNvPr id="3074" name="Picture 2" descr="File:Gaussian 2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886200"/>
            <a:ext cx="3752850" cy="286477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724400" y="3657600"/>
            <a:ext cx="2771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{5} </a:t>
            </a:r>
            <a:r>
              <a:rPr lang="en-US" dirty="0" smtClean="0"/>
              <a:t>2D </a:t>
            </a:r>
            <a:r>
              <a:rPr lang="en-US" dirty="0" smtClean="0"/>
              <a:t>Gaussian Probability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3505200"/>
            <a:ext cx="260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{4} Iterative EM algorithm</a:t>
            </a:r>
            <a:endParaRPr lang="en-US" dirty="0"/>
          </a:p>
        </p:txBody>
      </p:sp>
      <p:pic>
        <p:nvPicPr>
          <p:cNvPr id="3078" name="Picture 6" descr="C:\Users\my\Documents\EM_Clustering_of_Old_Faithful_dat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0"/>
            <a:ext cx="3429000" cy="2943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9621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840</Words>
  <Application>Microsoft Office PowerPoint</Application>
  <PresentationFormat>On-screen Show (4:3)</PresentationFormat>
  <Paragraphs>146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Learning Semantic Scene Models From Observing Activity in Visual Surveillance</vt:lpstr>
      <vt:lpstr>Overview</vt:lpstr>
      <vt:lpstr>Motivation</vt:lpstr>
      <vt:lpstr>Previous Work</vt:lpstr>
      <vt:lpstr>Previous Work</vt:lpstr>
      <vt:lpstr>Goals</vt:lpstr>
      <vt:lpstr>Motion Tracking</vt:lpstr>
      <vt:lpstr>Semantic Scene Model</vt:lpstr>
      <vt:lpstr>Expectation Maximization algorithm (E-M)</vt:lpstr>
      <vt:lpstr>Discarding Noise</vt:lpstr>
      <vt:lpstr>Discarding Noise</vt:lpstr>
      <vt:lpstr>Stop Zones</vt:lpstr>
      <vt:lpstr>Route Modeling</vt:lpstr>
      <vt:lpstr>Route Model Learning Procedure</vt:lpstr>
      <vt:lpstr>Route Model Learning Procedure</vt:lpstr>
      <vt:lpstr>Evaluation</vt:lpstr>
      <vt:lpstr>Applications</vt:lpstr>
      <vt:lpstr>Conclusion</vt:lpstr>
      <vt:lpstr>References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Semantic Scene Models From Observing Activity in Visual Surveillance</dc:title>
  <dc:creator>Steven</dc:creator>
  <cp:lastModifiedBy>my</cp:lastModifiedBy>
  <cp:revision>56</cp:revision>
  <dcterms:created xsi:type="dcterms:W3CDTF">2014-04-11T18:40:52Z</dcterms:created>
  <dcterms:modified xsi:type="dcterms:W3CDTF">2014-04-24T22:51:18Z</dcterms:modified>
</cp:coreProperties>
</file>