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6" r:id="rId8"/>
    <p:sldId id="267" r:id="rId9"/>
    <p:sldId id="274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Eigenfaces for Recognition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038600"/>
            <a:ext cx="7427976" cy="560832"/>
          </a:xfrm>
        </p:spPr>
        <p:txBody>
          <a:bodyPr/>
          <a:lstStyle/>
          <a:p>
            <a:r>
              <a:rPr lang="en-US" dirty="0" smtClean="0"/>
              <a:t>Presented by: </a:t>
            </a:r>
            <a:r>
              <a:rPr lang="en-US" dirty="0" err="1" smtClean="0"/>
              <a:t>Santosh</a:t>
            </a:r>
            <a:r>
              <a:rPr lang="en-US" dirty="0" smtClean="0"/>
              <a:t> </a:t>
            </a:r>
            <a:r>
              <a:rPr lang="en-US" dirty="0" err="1" smtClean="0"/>
              <a:t>Bhusal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88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new face image </a:t>
            </a:r>
            <a:r>
              <a:rPr lang="az-Cyrl-AZ" b="1" dirty="0" smtClean="0"/>
              <a:t>г</a:t>
            </a:r>
            <a:r>
              <a:rPr lang="en-US" b="1" dirty="0"/>
              <a:t> </a:t>
            </a:r>
            <a:r>
              <a:rPr lang="en-US" dirty="0" smtClean="0"/>
              <a:t>is transferred into its eigenface components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l-GR" dirty="0" smtClean="0"/>
              <a:t>ω</a:t>
            </a:r>
            <a:r>
              <a:rPr lang="en-US" baseline="-25000" dirty="0" smtClean="0"/>
              <a:t>K</a:t>
            </a:r>
            <a:r>
              <a:rPr lang="en-US" dirty="0" smtClean="0"/>
              <a:t> = </a:t>
            </a:r>
            <a:r>
              <a:rPr lang="en-US" dirty="0" err="1" smtClean="0"/>
              <a:t>u</a:t>
            </a:r>
            <a:r>
              <a:rPr lang="en-US" baseline="-25000" dirty="0" err="1"/>
              <a:t>K</a:t>
            </a:r>
            <a:r>
              <a:rPr lang="en-US" baseline="30000" dirty="0" err="1" smtClean="0"/>
              <a:t>T</a:t>
            </a:r>
            <a:r>
              <a:rPr lang="en-US" dirty="0" smtClean="0"/>
              <a:t> (</a:t>
            </a:r>
            <a:r>
              <a:rPr lang="az-Cyrl-AZ" dirty="0" smtClean="0"/>
              <a:t>г</a:t>
            </a:r>
            <a:r>
              <a:rPr lang="en-US" dirty="0" smtClean="0"/>
              <a:t>-</a:t>
            </a:r>
            <a:r>
              <a:rPr lang="el-GR" dirty="0" smtClean="0"/>
              <a:t>ψ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weight form a vector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l-GR" dirty="0" smtClean="0"/>
              <a:t>Ω</a:t>
            </a:r>
            <a:r>
              <a:rPr lang="en-US" baseline="30000" dirty="0" smtClean="0"/>
              <a:t>T</a:t>
            </a:r>
            <a:r>
              <a:rPr lang="en-US" dirty="0" smtClean="0"/>
              <a:t> = [</a:t>
            </a:r>
            <a:r>
              <a:rPr lang="el-GR" dirty="0" smtClean="0"/>
              <a:t>ω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l-GR" dirty="0" smtClean="0"/>
              <a:t>ω</a:t>
            </a:r>
            <a:r>
              <a:rPr lang="en-US" baseline="-25000" dirty="0" smtClean="0"/>
              <a:t>2</a:t>
            </a:r>
            <a:r>
              <a:rPr lang="en-US" dirty="0" smtClean="0"/>
              <a:t>,...</a:t>
            </a:r>
            <a:r>
              <a:rPr lang="el-GR" dirty="0" smtClean="0"/>
              <a:t>ω</a:t>
            </a:r>
            <a:r>
              <a:rPr lang="en-US" baseline="-25000" dirty="0"/>
              <a:t>K</a:t>
            </a:r>
            <a:r>
              <a:rPr lang="en-US" dirty="0" smtClean="0"/>
              <a:t> ]</a:t>
            </a:r>
          </a:p>
          <a:p>
            <a:r>
              <a:rPr lang="en-US" dirty="0" smtClean="0"/>
              <a:t>Find the face class j that minimizes the Euclidian distance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az-Cyrl-AZ" dirty="0" smtClean="0"/>
              <a:t>є</a:t>
            </a:r>
            <a:r>
              <a:rPr lang="en-US" baseline="-25000" dirty="0" smtClean="0"/>
              <a:t>j</a:t>
            </a:r>
            <a:r>
              <a:rPr lang="en-US" baseline="30000" dirty="0" smtClean="0"/>
              <a:t>2</a:t>
            </a:r>
            <a:r>
              <a:rPr lang="en-US" dirty="0" smtClean="0"/>
              <a:t> =||</a:t>
            </a:r>
            <a:r>
              <a:rPr lang="el-GR" dirty="0" smtClean="0"/>
              <a:t>Ω</a:t>
            </a:r>
            <a:r>
              <a:rPr lang="en-US" dirty="0" smtClean="0"/>
              <a:t>-</a:t>
            </a:r>
            <a:r>
              <a:rPr lang="el-GR" dirty="0"/>
              <a:t> </a:t>
            </a:r>
            <a:r>
              <a:rPr lang="el-GR" dirty="0" smtClean="0"/>
              <a:t>Ω</a:t>
            </a:r>
            <a:r>
              <a:rPr lang="en-US" baseline="-25000" dirty="0" smtClean="0"/>
              <a:t>j</a:t>
            </a:r>
            <a:r>
              <a:rPr lang="en-US" dirty="0" smtClean="0"/>
              <a:t>||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smtClean="0"/>
              <a:t>where, </a:t>
            </a:r>
            <a:r>
              <a:rPr lang="el-GR" sz="2000" dirty="0"/>
              <a:t>Ω</a:t>
            </a:r>
            <a:r>
              <a:rPr lang="en-US" sz="2000" baseline="-25000" dirty="0" smtClean="0"/>
              <a:t>j</a:t>
            </a:r>
            <a:r>
              <a:rPr lang="en-US" sz="2000" dirty="0" smtClean="0"/>
              <a:t> is a vector describing </a:t>
            </a:r>
            <a:r>
              <a:rPr lang="en-US" sz="2000" dirty="0" err="1" smtClean="0"/>
              <a:t>j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class </a:t>
            </a:r>
          </a:p>
          <a:p>
            <a:r>
              <a:rPr lang="en-US" dirty="0" smtClean="0"/>
              <a:t>If </a:t>
            </a:r>
            <a:r>
              <a:rPr lang="az-Cyrl-AZ" dirty="0"/>
              <a:t>є</a:t>
            </a:r>
            <a:r>
              <a:rPr lang="en-US" baseline="-25000" dirty="0"/>
              <a:t>j</a:t>
            </a:r>
            <a:r>
              <a:rPr lang="en-US" dirty="0" smtClean="0"/>
              <a:t> &lt; </a:t>
            </a:r>
            <a:r>
              <a:rPr lang="az-Cyrl-AZ" dirty="0" smtClean="0"/>
              <a:t>Ө</a:t>
            </a:r>
            <a:r>
              <a:rPr lang="en-US" baseline="-25000" dirty="0" smtClean="0"/>
              <a:t>e</a:t>
            </a:r>
            <a:r>
              <a:rPr lang="en-US" dirty="0" smtClean="0"/>
              <a:t>, the face belongs to class j.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914400"/>
          </a:xfrm>
        </p:spPr>
        <p:txBody>
          <a:bodyPr/>
          <a:lstStyle/>
          <a:p>
            <a:r>
              <a:rPr lang="en-US" dirty="0" err="1" smtClean="0"/>
              <a:t>Recogition</a:t>
            </a:r>
            <a:r>
              <a:rPr lang="en-US" dirty="0" smtClean="0"/>
              <a:t> of face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2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447800"/>
            <a:ext cx="8183880" cy="4724400"/>
          </a:xfrm>
          <a:blipFill rotWithShape="1">
            <a:blip r:embed="rId2" cstate="print"/>
            <a:stretch>
              <a:fillRect l="-149" t="-258" r="-1713" b="-645"/>
            </a:stretch>
          </a:blipFill>
        </p:spPr>
        <p:txBody>
          <a:bodyPr/>
          <a:lstStyle/>
          <a:p>
            <a:pPr>
              <a:buNone/>
            </a:pPr>
            <a:endParaRPr lang="en-US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93390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Location and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83880" cy="4568952"/>
          </a:xfrm>
        </p:spPr>
        <p:txBody>
          <a:bodyPr/>
          <a:lstStyle/>
          <a:p>
            <a:r>
              <a:rPr lang="en-US" sz="2400" dirty="0" smtClean="0"/>
              <a:t>Frame differencing to track motion against static background</a:t>
            </a:r>
          </a:p>
          <a:p>
            <a:r>
              <a:rPr lang="en-US" sz="2400" dirty="0" smtClean="0"/>
              <a:t>Filtering the threshold image to produce motion blobs</a:t>
            </a:r>
          </a:p>
          <a:p>
            <a:r>
              <a:rPr lang="en-US" sz="2400" dirty="0" smtClean="0"/>
              <a:t>Small upper blob above the large blob(body) moving slowly is a head</a:t>
            </a:r>
          </a:p>
          <a:p>
            <a:r>
              <a:rPr lang="en-US" sz="2400" dirty="0" smtClean="0"/>
              <a:t>Scale the size of blob to estimate the face or fit in the face space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4267200"/>
            <a:ext cx="497205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0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838200"/>
          </a:xfrm>
        </p:spPr>
        <p:txBody>
          <a:bodyPr/>
          <a:lstStyle/>
          <a:p>
            <a:r>
              <a:rPr lang="en-US" dirty="0" smtClean="0"/>
              <a:t>Other </a:t>
            </a:r>
            <a:r>
              <a:rPr lang="en-US" dirty="0"/>
              <a:t>I</a:t>
            </a:r>
            <a:r>
              <a:rPr lang="en-US" dirty="0" smtClean="0"/>
              <a:t>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34035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Background </a:t>
            </a:r>
            <a:r>
              <a:rPr lang="en-US" dirty="0" smtClean="0"/>
              <a:t>changes cause problem</a:t>
            </a:r>
            <a:r>
              <a:rPr lang="en-US" b="1" dirty="0" smtClean="0"/>
              <a:t>:</a:t>
            </a:r>
          </a:p>
          <a:p>
            <a:pPr marL="265176" lvl="1" indent="-265176">
              <a:buSzPct val="80000"/>
              <a:buNone/>
            </a:pPr>
            <a:r>
              <a:rPr lang="en-US" b="1" dirty="0" smtClean="0"/>
              <a:t>	</a:t>
            </a:r>
            <a:r>
              <a:rPr lang="en-US" sz="2000" dirty="0" smtClean="0">
                <a:solidFill>
                  <a:schemeClr val="tx2"/>
                </a:solidFill>
                <a:latin typeface="Arial" charset="0"/>
              </a:rPr>
              <a:t>De-emphasize the outside of the face  (e.g., by multiplying the input image by a 2D Gaussian window centered on the face).</a:t>
            </a:r>
            <a:endParaRPr lang="en-US" dirty="0" smtClean="0"/>
          </a:p>
          <a:p>
            <a:r>
              <a:rPr lang="en-US" sz="2600" dirty="0" smtClean="0"/>
              <a:t>Performance decreases quickly to face </a:t>
            </a:r>
            <a:r>
              <a:rPr lang="en-US" sz="2600" b="1" dirty="0" smtClean="0"/>
              <a:t>size</a:t>
            </a:r>
            <a:r>
              <a:rPr lang="en-US" sz="2600" dirty="0" smtClean="0"/>
              <a:t>:</a:t>
            </a:r>
          </a:p>
          <a:p>
            <a:pPr marL="1143000" lvl="2" indent="-228600">
              <a:spcBef>
                <a:spcPct val="20000"/>
              </a:spcBef>
              <a:buClr>
                <a:srgbClr val="000000"/>
              </a:buClr>
              <a:buFont typeface="Arial" charset="0"/>
              <a:buChar char="−"/>
            </a:pPr>
            <a:r>
              <a:rPr lang="en-US" sz="1800" dirty="0" smtClean="0">
                <a:latin typeface="Arial" charset="0"/>
              </a:rPr>
              <a:t>Multi-scale eigenfaces</a:t>
            </a:r>
          </a:p>
          <a:p>
            <a:pPr marL="1143000" lvl="2" indent="-228600">
              <a:spcBef>
                <a:spcPct val="20000"/>
              </a:spcBef>
              <a:buClr>
                <a:srgbClr val="000000"/>
              </a:buClr>
              <a:buFont typeface="Arial" charset="0"/>
              <a:buChar char="−"/>
            </a:pPr>
            <a:r>
              <a:rPr lang="en-US" sz="1800" dirty="0" smtClean="0">
                <a:latin typeface="Arial" charset="0"/>
              </a:rPr>
              <a:t>Scale input image to multiple size</a:t>
            </a:r>
          </a:p>
          <a:p>
            <a:pPr marL="342900" indent="-342900">
              <a:spcBef>
                <a:spcPct val="20000"/>
              </a:spcBef>
              <a:buClr>
                <a:srgbClr val="000000"/>
              </a:buClr>
              <a:buFontTx/>
              <a:buChar char="•"/>
            </a:pPr>
            <a:r>
              <a:rPr lang="en-US" dirty="0" smtClean="0"/>
              <a:t>Performance decreases with changes to face </a:t>
            </a:r>
            <a:r>
              <a:rPr lang="en-US" b="1" dirty="0" smtClean="0"/>
              <a:t>orientation</a:t>
            </a:r>
            <a:r>
              <a:rPr lang="en-US" dirty="0" smtClean="0"/>
              <a:t>: </a:t>
            </a:r>
            <a:r>
              <a:rPr lang="en-US" dirty="0" smtClean="0">
                <a:latin typeface="Arial" charset="0"/>
              </a:rPr>
              <a:t>(but not as fast as with scale changes)</a:t>
            </a:r>
          </a:p>
          <a:p>
            <a:pPr marL="1143000" lvl="2" indent="-228600">
              <a:spcBef>
                <a:spcPct val="20000"/>
              </a:spcBef>
              <a:buClr>
                <a:srgbClr val="000000"/>
              </a:buClr>
              <a:buFont typeface="Arial" charset="0"/>
              <a:buChar char="−"/>
            </a:pPr>
            <a:r>
              <a:rPr lang="en-US" sz="1800" dirty="0" smtClean="0">
                <a:latin typeface="Arial" charset="0"/>
              </a:rPr>
              <a:t>Plane rotations are easier to handle.</a:t>
            </a:r>
          </a:p>
          <a:p>
            <a:pPr marL="1143000" lvl="2" indent="-228600">
              <a:spcBef>
                <a:spcPct val="20000"/>
              </a:spcBef>
              <a:buClr>
                <a:srgbClr val="000000"/>
              </a:buClr>
              <a:buFont typeface="Arial" charset="0"/>
              <a:buChar char="−"/>
            </a:pPr>
            <a:r>
              <a:rPr lang="en-US" sz="1800" dirty="0" smtClean="0">
                <a:latin typeface="Arial" charset="0"/>
              </a:rPr>
              <a:t>Out-of-plane rotations are more difficult to handle</a:t>
            </a:r>
            <a:r>
              <a:rPr lang="en-US" sz="1800" dirty="0" smtClean="0">
                <a:solidFill>
                  <a:schemeClr val="bg2"/>
                </a:solidFill>
                <a:latin typeface="Arial" charset="0"/>
              </a:rPr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7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01040"/>
          </a:xfrm>
        </p:spPr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183880" cy="418795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Various lightening, scale and orientation</a:t>
            </a:r>
          </a:p>
          <a:p>
            <a:r>
              <a:rPr lang="en-US" dirty="0" smtClean="0"/>
              <a:t>More than 2500 face images of the 16 subjects using combination of 3 head orientation, 3 head size and 3 lightening condition</a:t>
            </a:r>
          </a:p>
          <a:p>
            <a:r>
              <a:rPr lang="en-US" dirty="0"/>
              <a:t>A six level Gaussian pyramid was constructed resulting in resolutions from 512 x 512 to 16 x 16.</a:t>
            </a:r>
          </a:p>
          <a:p>
            <a:pPr marL="0" indent="0">
              <a:buNone/>
            </a:pPr>
            <a:r>
              <a:rPr lang="en-US" b="1" dirty="0" smtClean="0"/>
              <a:t>Training</a:t>
            </a:r>
          </a:p>
          <a:p>
            <a:r>
              <a:rPr lang="en-US" dirty="0" smtClean="0"/>
              <a:t>first experiment: </a:t>
            </a:r>
            <a:r>
              <a:rPr lang="en-US" dirty="0"/>
              <a:t>infinite threshold, 1 image per class at a ﬁxed orientation, size </a:t>
            </a:r>
            <a:r>
              <a:rPr lang="en-US" dirty="0" smtClean="0"/>
              <a:t>and lighting</a:t>
            </a:r>
          </a:p>
          <a:p>
            <a:r>
              <a:rPr lang="en-US" dirty="0"/>
              <a:t>Result:96% recognition over </a:t>
            </a:r>
            <a:r>
              <a:rPr lang="en-US" dirty="0" smtClean="0"/>
              <a:t>varied lighting</a:t>
            </a:r>
            <a:r>
              <a:rPr lang="en-US" dirty="0"/>
              <a:t>, 85% over varied orientation and 64% over varied </a:t>
            </a:r>
            <a:r>
              <a:rPr lang="en-US" dirty="0" smtClean="0"/>
              <a:t>size</a:t>
            </a:r>
          </a:p>
          <a:p>
            <a:r>
              <a:rPr lang="en-US" dirty="0" smtClean="0"/>
              <a:t>Second experiment: varied </a:t>
            </a:r>
            <a:r>
              <a:rPr lang="el-GR" dirty="0" smtClean="0"/>
              <a:t>Θ</a:t>
            </a:r>
            <a:r>
              <a:rPr lang="en-US" baseline="-25000" dirty="0" smtClean="0"/>
              <a:t>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Low </a:t>
            </a:r>
            <a:r>
              <a:rPr lang="el-GR" dirty="0" smtClean="0"/>
              <a:t>Θ</a:t>
            </a:r>
            <a:r>
              <a:rPr lang="en-US" baseline="-25000" dirty="0" smtClean="0"/>
              <a:t>e</a:t>
            </a:r>
            <a:r>
              <a:rPr lang="en-US" dirty="0" smtClean="0"/>
              <a:t> : high recognition but many unknown image</a:t>
            </a:r>
          </a:p>
          <a:p>
            <a:r>
              <a:rPr lang="en-US" dirty="0" smtClean="0"/>
              <a:t>High </a:t>
            </a:r>
            <a:r>
              <a:rPr lang="el-GR" dirty="0" smtClean="0"/>
              <a:t>Θ</a:t>
            </a:r>
            <a:r>
              <a:rPr lang="en-US" baseline="-25000" dirty="0" smtClean="0"/>
              <a:t>e</a:t>
            </a:r>
            <a:r>
              <a:rPr lang="en-US" dirty="0" smtClean="0"/>
              <a:t>: low unknowns but high error.</a:t>
            </a:r>
          </a:p>
          <a:p>
            <a:r>
              <a:rPr lang="en-US" dirty="0" smtClean="0"/>
              <a:t>Adjusting threshold for 100% recognition, resulted 19% unknown for lighting, 39% unknown for orientation and 60% for size.</a:t>
            </a:r>
          </a:p>
        </p:txBody>
      </p:sp>
    </p:spTree>
    <p:extLst>
      <p:ext uri="{BB962C8B-B14F-4D97-AF65-F5344CB8AC3E}">
        <p14:creationId xmlns:p14="http://schemas.microsoft.com/office/powerpoint/2010/main" val="150660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Questions???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83880" cy="777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721352"/>
          </a:xfrm>
        </p:spPr>
        <p:txBody>
          <a:bodyPr/>
          <a:lstStyle/>
          <a:p>
            <a:r>
              <a:rPr lang="en-US" dirty="0" smtClean="0"/>
              <a:t>Efficient, simple and accurate system for face recognition</a:t>
            </a:r>
          </a:p>
          <a:p>
            <a:r>
              <a:rPr lang="en-US" dirty="0" smtClean="0"/>
              <a:t>Constrained environment: such as household, office etc.</a:t>
            </a:r>
          </a:p>
          <a:p>
            <a:r>
              <a:rPr lang="en-US" dirty="0" smtClean="0"/>
              <a:t>2D model</a:t>
            </a:r>
          </a:p>
          <a:p>
            <a:r>
              <a:rPr lang="en-US" dirty="0" smtClean="0"/>
              <a:t>Classification performed using linear combination of characteristic features: eigenfaces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105156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83880" cy="4724400"/>
          </a:xfrm>
        </p:spPr>
        <p:txBody>
          <a:bodyPr/>
          <a:lstStyle/>
          <a:p>
            <a:r>
              <a:rPr lang="en-US" dirty="0" smtClean="0"/>
              <a:t>Previous work on face recognition ignores the question of which features are important for classification and which are not.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3931920" cy="5334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Initialization</a:t>
            </a:r>
          </a:p>
          <a:p>
            <a:r>
              <a:rPr lang="en-US" dirty="0" smtClean="0"/>
              <a:t>Acquire training images </a:t>
            </a:r>
          </a:p>
          <a:p>
            <a:r>
              <a:rPr lang="en-US" dirty="0" smtClean="0"/>
              <a:t>Calculate eigenfaces from the training set</a:t>
            </a:r>
          </a:p>
          <a:p>
            <a:r>
              <a:rPr lang="en-US" dirty="0" smtClean="0"/>
              <a:t>the known individuals are projected into the face space, and their weights are stored.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90600"/>
            <a:ext cx="3931920" cy="5257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Recognition</a:t>
            </a:r>
          </a:p>
          <a:p>
            <a:r>
              <a:rPr lang="en-US" dirty="0" smtClean="0"/>
              <a:t>Projecting the input image to face space to calculate the weight based on the eigenfaces</a:t>
            </a:r>
          </a:p>
          <a:p>
            <a:r>
              <a:rPr lang="en-US" dirty="0" smtClean="0"/>
              <a:t>Determine if the image is face or not</a:t>
            </a:r>
          </a:p>
          <a:p>
            <a:r>
              <a:rPr lang="en-US" dirty="0" smtClean="0"/>
              <a:t>If face determine if it is known or unknown</a:t>
            </a:r>
          </a:p>
          <a:p>
            <a:r>
              <a:rPr lang="en-US" dirty="0" smtClean="0"/>
              <a:t>Face space can be updated for new face images (optional)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4495800" cy="228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33400"/>
            <a:ext cx="4008120" cy="53035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accent1"/>
                </a:solidFill>
              </a:rPr>
              <a:t>Acquiring Training Images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dirty="0" smtClean="0"/>
              <a:t>Collect n samples for each p persons (I</a:t>
            </a:r>
            <a:r>
              <a:rPr lang="en-US" sz="2000" baseline="-25000" dirty="0" smtClean="0"/>
              <a:t>11,</a:t>
            </a:r>
            <a:r>
              <a:rPr lang="en-US" sz="2000" dirty="0" smtClean="0"/>
              <a:t> I</a:t>
            </a:r>
            <a:r>
              <a:rPr lang="en-US" sz="2000" baseline="-25000" dirty="0" smtClean="0"/>
              <a:t>12,</a:t>
            </a:r>
            <a:r>
              <a:rPr lang="en-US" sz="2000" dirty="0" smtClean="0"/>
              <a:t> …. I</a:t>
            </a:r>
            <a:r>
              <a:rPr lang="en-US" sz="2000" baseline="-25000" dirty="0" smtClean="0"/>
              <a:t>1n,</a:t>
            </a:r>
            <a:r>
              <a:rPr lang="en-US" sz="2000" dirty="0" smtClean="0"/>
              <a:t> I</a:t>
            </a:r>
            <a:r>
              <a:rPr lang="en-US" sz="2000" baseline="-25000" dirty="0" smtClean="0"/>
              <a:t>21,</a:t>
            </a:r>
            <a:r>
              <a:rPr lang="en-US" sz="2000" dirty="0" smtClean="0"/>
              <a:t> I</a:t>
            </a:r>
            <a:r>
              <a:rPr lang="en-US" sz="2000" baseline="-25000" dirty="0" smtClean="0"/>
              <a:t>22,</a:t>
            </a:r>
            <a:r>
              <a:rPr lang="en-US" sz="2000" dirty="0" smtClean="0"/>
              <a:t>….I</a:t>
            </a:r>
            <a:r>
              <a:rPr lang="en-US" sz="2000" baseline="-25000" dirty="0" smtClean="0"/>
              <a:t>2n,</a:t>
            </a:r>
            <a:r>
              <a:rPr lang="en-US" sz="2000" dirty="0" smtClean="0"/>
              <a:t>… I</a:t>
            </a:r>
            <a:r>
              <a:rPr lang="en-US" sz="2000" baseline="-25000" dirty="0" smtClean="0"/>
              <a:t>p1,</a:t>
            </a:r>
            <a:r>
              <a:rPr lang="en-US" sz="2000" dirty="0" smtClean="0"/>
              <a:t> …. </a:t>
            </a:r>
            <a:r>
              <a:rPr lang="en-US" sz="2000" dirty="0" err="1" smtClean="0"/>
              <a:t>I</a:t>
            </a:r>
            <a:r>
              <a:rPr lang="en-US" sz="2000" baseline="-25000" dirty="0" err="1" smtClean="0"/>
              <a:t>pn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Each of size MXN. </a:t>
            </a:r>
            <a:r>
              <a:rPr lang="en-US" sz="2000" b="1" dirty="0" smtClean="0"/>
              <a:t>(same size for all)</a:t>
            </a:r>
          </a:p>
          <a:p>
            <a:endParaRPr lang="en-US" sz="2000" b="1" dirty="0" smtClean="0"/>
          </a:p>
          <a:p>
            <a:r>
              <a:rPr lang="en-US" sz="2000" dirty="0" smtClean="0"/>
              <a:t>Each face must be centered. </a:t>
            </a:r>
          </a:p>
          <a:p>
            <a:endParaRPr lang="en-US" sz="2000" dirty="0" smtClean="0"/>
          </a:p>
          <a:p>
            <a:r>
              <a:rPr lang="en-US" sz="2000" dirty="0" smtClean="0"/>
              <a:t>p samples for size, intensity, shape variation etc.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43400" y="533400"/>
            <a:ext cx="4236720" cy="51511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accent1"/>
                </a:solidFill>
              </a:rPr>
              <a:t>Calculating Face space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dirty="0" smtClean="0"/>
              <a:t>Compute </a:t>
            </a:r>
            <a:r>
              <a:rPr lang="en-US" sz="2000" dirty="0"/>
              <a:t>the average face vector. </a:t>
            </a:r>
          </a:p>
          <a:p>
            <a:pPr>
              <a:buNone/>
            </a:pPr>
            <a:r>
              <a:rPr lang="en-US" sz="2000" dirty="0"/>
              <a:t>		</a:t>
            </a:r>
            <a:r>
              <a:rPr lang="el-GR" sz="2000" dirty="0"/>
              <a:t>ψ</a:t>
            </a:r>
            <a:r>
              <a:rPr lang="en-US" sz="2000" dirty="0"/>
              <a:t> =1/np*</a:t>
            </a:r>
            <a:r>
              <a:rPr lang="el-GR" sz="2000" dirty="0"/>
              <a:t>Σ</a:t>
            </a:r>
            <a:r>
              <a:rPr lang="en-US" sz="2000" baseline="30000" dirty="0"/>
              <a:t> </a:t>
            </a:r>
            <a:r>
              <a:rPr lang="en-US" sz="2000" dirty="0" err="1" smtClean="0"/>
              <a:t>I</a:t>
            </a:r>
            <a:r>
              <a:rPr lang="en-US" sz="2000" baseline="-25000" dirty="0" err="1" smtClean="0"/>
              <a:t>xy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1600" dirty="0" smtClean="0"/>
              <a:t>where x=1 to p, y=1 to 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subtract the mean face 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l-GR" sz="2000" dirty="0" smtClean="0"/>
              <a:t>Φ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</a:t>
            </a:r>
            <a:r>
              <a:rPr lang="az-Cyrl-AZ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baseline="-25000" dirty="0" err="1" smtClean="0"/>
              <a:t>xy</a:t>
            </a:r>
            <a:r>
              <a:rPr lang="en-US" sz="2000" dirty="0" smtClean="0"/>
              <a:t> – </a:t>
            </a:r>
            <a:r>
              <a:rPr lang="el-GR" sz="2000" dirty="0" smtClean="0"/>
              <a:t>ψ</a:t>
            </a:r>
            <a:endParaRPr lang="en-US" sz="2000" dirty="0" smtClean="0"/>
          </a:p>
          <a:p>
            <a:r>
              <a:rPr lang="en-US" sz="2000" dirty="0" smtClean="0"/>
              <a:t>Represent every face image </a:t>
            </a:r>
            <a:r>
              <a:rPr lang="el-GR" sz="2000" dirty="0" smtClean="0"/>
              <a:t>Φ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by a vector </a:t>
            </a:r>
            <a:r>
              <a:rPr lang="az-Cyrl-AZ" sz="2000" dirty="0" smtClean="0"/>
              <a:t>г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of size (MNX1) such that</a:t>
            </a:r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az-Cyrl-AZ" sz="2000" dirty="0" smtClean="0"/>
              <a:t>г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=[</a:t>
            </a:r>
            <a:r>
              <a:rPr lang="el-GR" sz="2000" dirty="0" smtClean="0"/>
              <a:t>Φ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(1,1), </a:t>
            </a:r>
            <a:r>
              <a:rPr lang="el-GR" sz="2000" dirty="0" smtClean="0"/>
              <a:t>Φ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(1,2),.. ……………</a:t>
            </a:r>
            <a:r>
              <a:rPr lang="el-GR" sz="2000" dirty="0" smtClean="0"/>
              <a:t>Φ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(M,N)]</a:t>
            </a:r>
            <a:r>
              <a:rPr lang="en-US" sz="2000" baseline="30000" dirty="0" smtClean="0"/>
              <a:t>T</a:t>
            </a:r>
            <a:r>
              <a:rPr lang="en-US" sz="2000" dirty="0" smtClean="0"/>
              <a:t> 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Form a matrix a such that</a:t>
            </a:r>
          </a:p>
          <a:p>
            <a:pPr>
              <a:buNone/>
            </a:pPr>
            <a:r>
              <a:rPr lang="en-US" sz="2000" dirty="0" smtClean="0"/>
              <a:t>	A=[</a:t>
            </a:r>
            <a:r>
              <a:rPr lang="az-Cyrl-AZ" sz="2000" dirty="0" smtClean="0"/>
              <a:t>г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</a:t>
            </a:r>
            <a:r>
              <a:rPr lang="az-Cyrl-AZ" sz="2000" dirty="0" smtClean="0"/>
              <a:t>г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az-Cyrl-AZ" sz="2000" dirty="0" smtClean="0"/>
              <a:t>г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... </a:t>
            </a:r>
            <a:r>
              <a:rPr lang="az-Cyrl-AZ" sz="2000" dirty="0" smtClean="0"/>
              <a:t>г</a:t>
            </a:r>
            <a:r>
              <a:rPr lang="en-US" sz="2000" baseline="-25000" dirty="0" err="1" smtClean="0"/>
              <a:t>pn</a:t>
            </a:r>
            <a:r>
              <a:rPr lang="en-US" sz="2000" dirty="0" smtClean="0"/>
              <a:t>] 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Form the covariance matrix C such that</a:t>
            </a:r>
          </a:p>
          <a:p>
            <a:pPr>
              <a:buNone/>
            </a:pPr>
            <a:r>
              <a:rPr lang="en-US" sz="2000" dirty="0" smtClean="0"/>
              <a:t>		C=AA</a:t>
            </a:r>
            <a:r>
              <a:rPr lang="en-US" sz="2000" baseline="30000" dirty="0" smtClean="0"/>
              <a:t>T</a:t>
            </a:r>
          </a:p>
          <a:p>
            <a:pPr>
              <a:buNone/>
            </a:pPr>
            <a:endParaRPr lang="en-US" sz="2000" baseline="30000" dirty="0" smtClean="0"/>
          </a:p>
          <a:p>
            <a:pPr>
              <a:buNone/>
            </a:pPr>
            <a:endParaRPr lang="en-US" sz="2000" baseline="30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8" name="Content Placeholder 4" descr="Cap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3810000"/>
            <a:ext cx="1481528" cy="1538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0768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Training Images and mean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020" y="1371600"/>
            <a:ext cx="8183880" cy="4648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82282"/>
            <a:ext cx="5638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0"/>
            <a:ext cx="21209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58000" y="4673125"/>
            <a:ext cx="1624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Mean Image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6040452"/>
            <a:ext cx="1924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Training Image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n-US" dirty="0"/>
              <a:t>Face </a:t>
            </a:r>
            <a:r>
              <a:rPr lang="en-US" dirty="0" smtClean="0"/>
              <a:t>space </a:t>
            </a:r>
            <a:r>
              <a:rPr lang="en-US" dirty="0" err="1" smtClean="0"/>
              <a:t>contd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83880" cy="4187952"/>
          </a:xfrm>
        </p:spPr>
        <p:txBody>
          <a:bodyPr>
            <a:noAutofit/>
          </a:bodyPr>
          <a:lstStyle/>
          <a:p>
            <a:r>
              <a:rPr lang="en-US" sz="1200" dirty="0" smtClean="0"/>
              <a:t>Compute </a:t>
            </a:r>
            <a:r>
              <a:rPr lang="en-US" sz="1200" dirty="0"/>
              <a:t>the </a:t>
            </a:r>
            <a:r>
              <a:rPr lang="en-US" sz="1200" dirty="0" smtClean="0"/>
              <a:t>eigenvectors </a:t>
            </a:r>
            <a:r>
              <a:rPr lang="en-US" sz="1200" i="1" dirty="0" err="1"/>
              <a:t>u</a:t>
            </a:r>
            <a:r>
              <a:rPr lang="en-US" sz="1200" i="1" baseline="-25000" dirty="0" err="1"/>
              <a:t>i</a:t>
            </a:r>
            <a:r>
              <a:rPr lang="en-US" sz="1200" i="1" dirty="0"/>
              <a:t> </a:t>
            </a:r>
            <a:r>
              <a:rPr lang="en-US" sz="1200" dirty="0"/>
              <a:t>of matrix C</a:t>
            </a:r>
            <a:r>
              <a:rPr lang="en-US" sz="1200" dirty="0" smtClean="0"/>
              <a:t>.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</a:t>
            </a:r>
            <a:r>
              <a:rPr lang="en-US" sz="1200" i="1" dirty="0" smtClean="0"/>
              <a:t>Cu</a:t>
            </a:r>
            <a:r>
              <a:rPr lang="en-US" sz="1200" i="1" baseline="-25000" dirty="0" smtClean="0"/>
              <a:t>i</a:t>
            </a:r>
            <a:r>
              <a:rPr lang="en-US" sz="1200" i="1" dirty="0" smtClean="0"/>
              <a:t>=</a:t>
            </a:r>
            <a:r>
              <a:rPr lang="el-GR" sz="1200" i="1" dirty="0" smtClean="0"/>
              <a:t>λ</a:t>
            </a:r>
            <a:r>
              <a:rPr lang="en-US" sz="1200" i="1" baseline="-25000" dirty="0" err="1" smtClean="0"/>
              <a:t>i</a:t>
            </a:r>
            <a:r>
              <a:rPr lang="en-US" sz="1200" i="1" dirty="0" err="1" smtClean="0"/>
              <a:t>u</a:t>
            </a:r>
            <a:r>
              <a:rPr lang="en-US" sz="1200" i="1" baseline="-25000" dirty="0" err="1" smtClean="0"/>
              <a:t>i</a:t>
            </a:r>
            <a:endParaRPr lang="en-US" sz="1200" i="1" baseline="-25000" dirty="0" smtClean="0"/>
          </a:p>
          <a:p>
            <a:pPr marL="0" indent="0">
              <a:buNone/>
            </a:pPr>
            <a:endParaRPr lang="en-US" sz="1200" dirty="0"/>
          </a:p>
          <a:p>
            <a:r>
              <a:rPr lang="en-US" sz="1200" u="sng" dirty="0"/>
              <a:t>The matrix C is very </a:t>
            </a:r>
            <a:r>
              <a:rPr lang="en-US" sz="1200" u="sng" dirty="0" smtClean="0"/>
              <a:t>large </a:t>
            </a:r>
            <a:r>
              <a:rPr lang="en-US" sz="1200" u="sng" dirty="0" smtClean="0">
                <a:sym typeface="Wingdings" panose="05000000000000000000" pitchFamily="2" charset="2"/>
              </a:rPr>
              <a:t> not </a:t>
            </a:r>
            <a:r>
              <a:rPr lang="en-US" sz="1200" u="sng" dirty="0">
                <a:sym typeface="Wingdings" panose="05000000000000000000" pitchFamily="2" charset="2"/>
              </a:rPr>
              <a:t>Practical!</a:t>
            </a:r>
          </a:p>
          <a:p>
            <a:endParaRPr lang="en-US" sz="1200" dirty="0" smtClean="0"/>
          </a:p>
          <a:p>
            <a:r>
              <a:rPr lang="en-US" sz="1200" dirty="0" smtClean="0"/>
              <a:t>Consider </a:t>
            </a:r>
            <a:r>
              <a:rPr lang="en-US" sz="1200" dirty="0"/>
              <a:t>the matrix </a:t>
            </a:r>
            <a:r>
              <a:rPr lang="en-US" sz="1200" i="1" dirty="0"/>
              <a:t>A</a:t>
            </a:r>
            <a:r>
              <a:rPr lang="en-US" sz="1200" i="1" baseline="30000" dirty="0"/>
              <a:t>T</a:t>
            </a:r>
            <a:r>
              <a:rPr lang="en-US" sz="1200" i="1" dirty="0"/>
              <a:t>A </a:t>
            </a:r>
            <a:r>
              <a:rPr lang="en-US" sz="1200" dirty="0"/>
              <a:t>(</a:t>
            </a:r>
            <a:r>
              <a:rPr lang="en-US" sz="1200" dirty="0" err="1"/>
              <a:t>npXnp</a:t>
            </a:r>
            <a:r>
              <a:rPr lang="en-US" sz="1200" dirty="0"/>
              <a:t> matrix) </a:t>
            </a:r>
          </a:p>
          <a:p>
            <a:endParaRPr lang="en-US" sz="1200" dirty="0" smtClean="0"/>
          </a:p>
          <a:p>
            <a:r>
              <a:rPr lang="en-US" sz="1200" dirty="0" smtClean="0"/>
              <a:t>Compute </a:t>
            </a:r>
            <a:r>
              <a:rPr lang="en-US" sz="1200" dirty="0"/>
              <a:t>the eigenvectors </a:t>
            </a:r>
            <a:r>
              <a:rPr lang="en-US" sz="1200" i="1" dirty="0"/>
              <a:t>v</a:t>
            </a:r>
            <a:r>
              <a:rPr lang="en-US" sz="1200" i="1" baseline="-25000" dirty="0"/>
              <a:t>i</a:t>
            </a:r>
            <a:r>
              <a:rPr lang="en-US" sz="1200" i="1" dirty="0"/>
              <a:t> </a:t>
            </a:r>
            <a:r>
              <a:rPr lang="en-US" sz="1200" dirty="0"/>
              <a:t>of matrix A</a:t>
            </a:r>
            <a:r>
              <a:rPr lang="en-US" sz="1200" baseline="30000" dirty="0"/>
              <a:t>T</a:t>
            </a:r>
            <a:r>
              <a:rPr lang="en-US" sz="1200" dirty="0"/>
              <a:t>A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      </a:t>
            </a:r>
            <a:r>
              <a:rPr lang="en-US" sz="1200" i="1" dirty="0" smtClean="0"/>
              <a:t>A</a:t>
            </a:r>
            <a:r>
              <a:rPr lang="en-US" sz="1200" i="1" baseline="30000" dirty="0" smtClean="0"/>
              <a:t>T</a:t>
            </a:r>
            <a:r>
              <a:rPr lang="en-US" sz="1200" i="1" dirty="0" smtClean="0"/>
              <a:t>A </a:t>
            </a:r>
            <a:r>
              <a:rPr lang="en-US" sz="1200" i="1" dirty="0"/>
              <a:t>v</a:t>
            </a:r>
            <a:r>
              <a:rPr lang="en-US" sz="1200" i="1" baseline="-25000" dirty="0"/>
              <a:t>i </a:t>
            </a:r>
            <a:r>
              <a:rPr lang="en-US" sz="1200" i="1" dirty="0"/>
              <a:t>=µ</a:t>
            </a:r>
            <a:r>
              <a:rPr lang="en-US" sz="1200" i="1" baseline="-25000" dirty="0" err="1"/>
              <a:t>i</a:t>
            </a:r>
            <a:r>
              <a:rPr lang="en-US" sz="1200" i="1" dirty="0"/>
              <a:t> </a:t>
            </a:r>
            <a:r>
              <a:rPr lang="en-US" sz="1200" i="1" dirty="0" smtClean="0"/>
              <a:t>v</a:t>
            </a:r>
            <a:r>
              <a:rPr lang="en-US" sz="1200" i="1" baseline="-25000" dirty="0" smtClean="0"/>
              <a:t>i  </a:t>
            </a:r>
          </a:p>
          <a:p>
            <a:r>
              <a:rPr lang="en-US" sz="1200" u="sng" dirty="0" smtClean="0"/>
              <a:t>Relation between </a:t>
            </a:r>
            <a:r>
              <a:rPr lang="en-US" sz="1200" u="sng" dirty="0" err="1" smtClean="0"/>
              <a:t>u</a:t>
            </a:r>
            <a:r>
              <a:rPr lang="en-US" sz="1200" u="sng" baseline="-25000" dirty="0" err="1" smtClean="0"/>
              <a:t>i</a:t>
            </a:r>
            <a:r>
              <a:rPr lang="en-US" sz="1200" u="sng" dirty="0" smtClean="0"/>
              <a:t> and v</a:t>
            </a:r>
            <a:r>
              <a:rPr lang="en-US" sz="1200" u="sng" baseline="-25000" dirty="0" smtClean="0"/>
              <a:t>i</a:t>
            </a:r>
            <a:r>
              <a:rPr lang="en-US" sz="1200" u="sng" dirty="0" smtClean="0"/>
              <a:t> </a:t>
            </a:r>
          </a:p>
          <a:p>
            <a:pPr marL="0" indent="0">
              <a:buNone/>
            </a:pPr>
            <a:r>
              <a:rPr lang="en-US" sz="1200" dirty="0" smtClean="0"/>
              <a:t>		</a:t>
            </a:r>
            <a:r>
              <a:rPr lang="en-US" sz="1200" i="1" dirty="0" smtClean="0"/>
              <a:t>       A</a:t>
            </a:r>
            <a:r>
              <a:rPr lang="en-US" sz="1200" i="1" baseline="30000" dirty="0" smtClean="0"/>
              <a:t>T</a:t>
            </a:r>
            <a:r>
              <a:rPr lang="en-US" sz="1200" i="1" dirty="0" smtClean="0"/>
              <a:t>A </a:t>
            </a:r>
            <a:r>
              <a:rPr lang="en-US" sz="1200" i="1" dirty="0"/>
              <a:t>v</a:t>
            </a:r>
            <a:r>
              <a:rPr lang="en-US" sz="1200" i="1" baseline="-25000" dirty="0"/>
              <a:t>i </a:t>
            </a:r>
            <a:r>
              <a:rPr lang="en-US" sz="1200" i="1" dirty="0"/>
              <a:t>=µ</a:t>
            </a:r>
            <a:r>
              <a:rPr lang="en-US" sz="1200" i="1" baseline="-25000" dirty="0" err="1"/>
              <a:t>i</a:t>
            </a:r>
            <a:r>
              <a:rPr lang="en-US" sz="1200" i="1" dirty="0"/>
              <a:t> </a:t>
            </a:r>
            <a:r>
              <a:rPr lang="en-US" sz="1200" i="1" dirty="0" smtClean="0"/>
              <a:t>v</a:t>
            </a:r>
            <a:r>
              <a:rPr lang="en-US" sz="1200" i="1" baseline="-25000" dirty="0" smtClean="0"/>
              <a:t>i</a:t>
            </a:r>
          </a:p>
          <a:p>
            <a:pPr marL="0" indent="0">
              <a:buNone/>
            </a:pPr>
            <a:r>
              <a:rPr lang="en-US" sz="1200" i="1" baseline="-25000" dirty="0"/>
              <a:t>	</a:t>
            </a:r>
            <a:r>
              <a:rPr lang="en-US" sz="1200" i="1" baseline="-25000" dirty="0" smtClean="0"/>
              <a:t>	</a:t>
            </a:r>
            <a:r>
              <a:rPr lang="en-US" sz="1200" i="1" dirty="0" smtClean="0"/>
              <a:t>     AA</a:t>
            </a:r>
            <a:r>
              <a:rPr lang="en-US" sz="1200" i="1" baseline="30000" dirty="0" smtClean="0"/>
              <a:t>T</a:t>
            </a:r>
            <a:r>
              <a:rPr lang="en-US" sz="1200" i="1" dirty="0" smtClean="0"/>
              <a:t>A </a:t>
            </a:r>
            <a:r>
              <a:rPr lang="en-US" sz="1200" i="1" dirty="0"/>
              <a:t>v</a:t>
            </a:r>
            <a:r>
              <a:rPr lang="en-US" sz="1200" i="1" baseline="-25000" dirty="0"/>
              <a:t>i </a:t>
            </a:r>
            <a:r>
              <a:rPr lang="en-US" sz="1200" i="1" dirty="0"/>
              <a:t>=µ</a:t>
            </a:r>
            <a:r>
              <a:rPr lang="en-US" sz="1200" i="1" baseline="-25000" dirty="0" err="1"/>
              <a:t>i</a:t>
            </a:r>
            <a:r>
              <a:rPr lang="en-US" sz="1200" i="1" dirty="0"/>
              <a:t> </a:t>
            </a:r>
            <a:r>
              <a:rPr lang="en-US" sz="1200" i="1" dirty="0" smtClean="0"/>
              <a:t>A v</a:t>
            </a:r>
            <a:r>
              <a:rPr lang="en-US" sz="1200" i="1" baseline="-25000" dirty="0" smtClean="0"/>
              <a:t>i</a:t>
            </a:r>
            <a:r>
              <a:rPr lang="en-US" sz="1200" i="1" baseline="30000" dirty="0" smtClean="0"/>
              <a:t> </a:t>
            </a:r>
            <a:r>
              <a:rPr lang="en-US" sz="1200" i="1" dirty="0" smtClean="0"/>
              <a:t>  </a:t>
            </a:r>
          </a:p>
          <a:p>
            <a:pPr marL="0" indent="0">
              <a:buNone/>
            </a:pPr>
            <a:r>
              <a:rPr lang="en-US" sz="1200" i="1" dirty="0" smtClean="0"/>
              <a:t>		    C(A </a:t>
            </a:r>
            <a:r>
              <a:rPr lang="en-US" sz="1200" i="1" dirty="0"/>
              <a:t>v</a:t>
            </a:r>
            <a:r>
              <a:rPr lang="en-US" sz="1200" i="1" baseline="-25000" dirty="0"/>
              <a:t>i</a:t>
            </a:r>
            <a:r>
              <a:rPr lang="en-US" sz="1200" i="1" dirty="0" smtClean="0"/>
              <a:t>)=</a:t>
            </a:r>
            <a:r>
              <a:rPr lang="en-US" sz="1200" i="1" dirty="0"/>
              <a:t> </a:t>
            </a:r>
            <a:r>
              <a:rPr lang="en-US" sz="1200" i="1" dirty="0" smtClean="0"/>
              <a:t>µ</a:t>
            </a:r>
            <a:r>
              <a:rPr lang="en-US" sz="1200" i="1" baseline="-25000" dirty="0" err="1" smtClean="0"/>
              <a:t>i</a:t>
            </a:r>
            <a:r>
              <a:rPr lang="en-US" sz="1200" i="1" dirty="0" smtClean="0"/>
              <a:t> (</a:t>
            </a:r>
            <a:r>
              <a:rPr lang="en-US" sz="1200" i="1" dirty="0"/>
              <a:t>A v</a:t>
            </a:r>
            <a:r>
              <a:rPr lang="en-US" sz="1200" i="1" baseline="-25000" dirty="0"/>
              <a:t>i</a:t>
            </a:r>
            <a:r>
              <a:rPr lang="en-US" sz="1200" i="1" dirty="0" smtClean="0"/>
              <a:t>)</a:t>
            </a:r>
            <a:r>
              <a:rPr lang="en-US" sz="1200" i="1" baseline="-25000" dirty="0" smtClean="0"/>
              <a:t> </a:t>
            </a:r>
            <a:endParaRPr lang="en-US" sz="1200" i="1" dirty="0"/>
          </a:p>
          <a:p>
            <a:pPr marL="0" indent="0">
              <a:buNone/>
            </a:pPr>
            <a:r>
              <a:rPr lang="en-US" sz="1200" i="1" dirty="0" smtClean="0"/>
              <a:t>		</a:t>
            </a:r>
            <a:r>
              <a:rPr lang="en-US" sz="1200" b="1" i="1" dirty="0" smtClean="0"/>
              <a:t>Hence:    </a:t>
            </a:r>
            <a:r>
              <a:rPr lang="en-US" sz="1200" b="1" i="1" dirty="0" err="1" smtClean="0"/>
              <a:t>u</a:t>
            </a:r>
            <a:r>
              <a:rPr lang="en-US" sz="1200" b="1" i="1" baseline="-25000" dirty="0" err="1" smtClean="0"/>
              <a:t>i</a:t>
            </a:r>
            <a:r>
              <a:rPr lang="en-US" sz="1200" b="1" i="1" dirty="0" smtClean="0"/>
              <a:t>=</a:t>
            </a:r>
            <a:r>
              <a:rPr lang="en-US" sz="1200" b="1" i="1" dirty="0" err="1" smtClean="0"/>
              <a:t>Av</a:t>
            </a:r>
            <a:r>
              <a:rPr lang="en-US" sz="1200" b="1" i="1" baseline="-25000" dirty="0" err="1" smtClean="0"/>
              <a:t>i</a:t>
            </a:r>
            <a:r>
              <a:rPr lang="en-US" sz="1200" b="1" i="1" dirty="0" smtClean="0"/>
              <a:t>   and   </a:t>
            </a:r>
            <a:r>
              <a:rPr lang="el-GR" sz="1200" b="1" i="1" dirty="0" smtClean="0"/>
              <a:t>λ</a:t>
            </a:r>
            <a:r>
              <a:rPr lang="en-US" sz="1200" b="1" i="1" baseline="-25000" dirty="0" err="1" smtClean="0"/>
              <a:t>i</a:t>
            </a:r>
            <a:r>
              <a:rPr lang="en-US" sz="1200" b="1" i="1" dirty="0" smtClean="0"/>
              <a:t> =µ</a:t>
            </a:r>
            <a:r>
              <a:rPr lang="en-US" sz="1200" b="1" i="1" baseline="-25000" dirty="0" err="1" smtClean="0"/>
              <a:t>i</a:t>
            </a:r>
            <a:r>
              <a:rPr lang="en-US" sz="1200" b="1" i="1" dirty="0" smtClean="0"/>
              <a:t> </a:t>
            </a:r>
          </a:p>
          <a:p>
            <a:endParaRPr lang="en-US" sz="1200" dirty="0" smtClean="0"/>
          </a:p>
          <a:p>
            <a:r>
              <a:rPr lang="en-US" sz="1200" dirty="0" smtClean="0"/>
              <a:t>Here, the </a:t>
            </a:r>
            <a:r>
              <a:rPr lang="en-US" sz="1200" dirty="0" err="1" smtClean="0"/>
              <a:t>np</a:t>
            </a:r>
            <a:r>
              <a:rPr lang="en-US" sz="1200" dirty="0" smtClean="0"/>
              <a:t> eigenvalues and eigenvector of small matrix corresponds to the np largest eigenvalues and  eigenvectors of the large matrix C</a:t>
            </a:r>
          </a:p>
          <a:p>
            <a:endParaRPr lang="en-US" sz="1200" dirty="0" smtClean="0"/>
          </a:p>
          <a:p>
            <a:r>
              <a:rPr lang="en-US" sz="1200" dirty="0" smtClean="0"/>
              <a:t>Keep </a:t>
            </a:r>
            <a:r>
              <a:rPr lang="en-US" sz="1200" dirty="0" smtClean="0"/>
              <a:t>only K eigenvectors corresponding to K largest eigenvalues. (</a:t>
            </a:r>
            <a:r>
              <a:rPr lang="en-US" sz="1200" b="1" dirty="0" smtClean="0"/>
              <a:t>Principal Component</a:t>
            </a:r>
            <a:r>
              <a:rPr lang="en-US" sz="1200" dirty="0" smtClean="0"/>
              <a:t>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3774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914400"/>
          </a:xfrm>
        </p:spPr>
        <p:txBody>
          <a:bodyPr/>
          <a:lstStyle/>
          <a:p>
            <a:r>
              <a:rPr lang="en-US" dirty="0" smtClean="0"/>
              <a:t>Eigenfaces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3880" cy="4572000"/>
          </a:xfrm>
        </p:spPr>
        <p:txBody>
          <a:bodyPr/>
          <a:lstStyle/>
          <a:p>
            <a:r>
              <a:rPr lang="en-US" sz="2400" dirty="0" smtClean="0"/>
              <a:t>Top K eigenvectors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435769"/>
            <a:ext cx="4147457" cy="458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7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dirty="0" smtClean="0"/>
              <a:t>Calculating Weight Coefficient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183880" cy="418795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600" dirty="0" smtClean="0"/>
                  <a:t>Each face image : linear combination of eigenvectors.</a:t>
                </a:r>
              </a:p>
              <a:p>
                <a:pPr marL="0" indent="0">
                  <a:buNone/>
                </a:pPr>
                <a:r>
                  <a:rPr lang="en-US" sz="2600" dirty="0" smtClean="0"/>
                  <a:t> 		</a:t>
                </a:r>
                <a:r>
                  <a:rPr lang="el-GR" sz="2600" dirty="0"/>
                  <a:t> Φ</a:t>
                </a:r>
                <a:r>
                  <a:rPr lang="en-US" sz="2600" baseline="-25000" dirty="0" err="1"/>
                  <a:t>i</a:t>
                </a:r>
                <a:r>
                  <a:rPr lang="en-US" sz="2600" dirty="0"/>
                  <a:t> </a:t>
                </a:r>
                <a:r>
                  <a:rPr lang="en-US" sz="2600" dirty="0" smtClean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6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6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600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600" b="0" i="1" smtClean="0">
                            <a:latin typeface="Cambria Math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sz="2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600" dirty="0" smtClean="0"/>
                  <a:t> </a:t>
                </a:r>
              </a:p>
              <a:p>
                <a:r>
                  <a:rPr lang="en-US" sz="2600" dirty="0" smtClean="0"/>
                  <a:t>Eigenvectors for symmetric matrix are orthogonal</a:t>
                </a:r>
              </a:p>
              <a:p>
                <a:pPr marL="0" indent="0">
                  <a:buNone/>
                </a:pPr>
                <a:r>
                  <a:rPr lang="en-US" sz="2600" dirty="0"/>
                  <a:t>	</a:t>
                </a:r>
                <a:r>
                  <a:rPr lang="en-US" sz="2600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sup>
                        <m:r>
                          <a:rPr lang="en-US" sz="2600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sz="260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600" dirty="0" smtClean="0"/>
                  <a:t>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b="0" i="1" dirty="0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600" b="0" i="1" dirty="0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600" b="0" i="1" dirty="0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sz="2600" dirty="0" smtClean="0"/>
                  <a:t>		</a:t>
                </a:r>
              </a:p>
              <a:p>
                <a:endParaRPr lang="en-US" sz="2600" dirty="0" smtClean="0"/>
              </a:p>
              <a:p>
                <a:r>
                  <a:rPr lang="en-US" sz="2600" dirty="0" smtClean="0"/>
                  <a:t>So, 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 sz="2600" dirty="0"/>
                              <m:t>Φ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e>
                      <m:sup>
                        <m:r>
                          <a:rPr lang="en-US" sz="2600" i="1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sz="2600" b="0" i="1" smtClean="0">
                        <a:latin typeface="Cambria Math"/>
                      </a:rPr>
                      <m:t>.</m:t>
                    </m:r>
                    <m:r>
                      <a:rPr lang="en-US" sz="260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6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600" dirty="0" smtClean="0"/>
                  <a:t>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6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600" i="1">
                            <a:latin typeface="Cambria Math"/>
                          </a:rPr>
                          <m:t>𝑖</m:t>
                        </m:r>
                        <m:r>
                          <a:rPr lang="en-US" sz="26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600" i="1">
                            <a:latin typeface="Cambria Math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600" b="0" i="1" smtClean="0">
                            <a:latin typeface="Cambria Math"/>
                          </a:rPr>
                          <m:t>).</m:t>
                        </m:r>
                      </m:e>
                    </m:nary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600" dirty="0" smtClean="0"/>
              </a:p>
              <a:p>
                <a:pPr marL="0" indent="0">
                  <a:buNone/>
                </a:pPr>
                <a:r>
                  <a:rPr lang="en-US" sz="2600" dirty="0" smtClean="0"/>
                  <a:t>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 sz="2600" dirty="0"/>
                              <m:t>Φ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e>
                      <m:sup>
                        <m:r>
                          <a:rPr lang="en-US" sz="2600" i="1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sz="2600" i="1">
                        <a:latin typeface="Cambria Math"/>
                      </a:rPr>
                      <m:t>. </m:t>
                    </m:r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6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600" dirty="0" smtClean="0"/>
              </a:p>
              <a:p>
                <a:pPr marL="0" indent="0">
                  <a:buNone/>
                </a:pPr>
                <a:r>
                  <a:rPr lang="en-US" sz="2600" dirty="0" smtClean="0"/>
                  <a:t>Thus, weights are calculated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6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l-GR" sz="2600" dirty="0"/>
                              <m:t>Φ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e>
                      <m:sup>
                        <m:r>
                          <a:rPr lang="en-US" sz="2600" i="1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sz="2600" i="1">
                        <a:latin typeface="Cambria Math"/>
                      </a:rPr>
                      <m:t>. </m:t>
                    </m:r>
                    <m:sSub>
                      <m:sSubPr>
                        <m:ctrlPr>
                          <a:rPr lang="en-US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6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183880" cy="4187952"/>
              </a:xfrm>
              <a:blipFill rotWithShape="1">
                <a:blip r:embed="rId2"/>
                <a:stretch>
                  <a:fillRect l="-149" t="-1164" b="-26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913" y="3352800"/>
            <a:ext cx="857370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2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1425</TotalTime>
  <Words>448</Words>
  <Application>Microsoft Office PowerPoint</Application>
  <PresentationFormat>On-screen Show (4:3)</PresentationFormat>
  <Paragraphs>138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Eigenfaces for Recognition</vt:lpstr>
      <vt:lpstr>Introduction</vt:lpstr>
      <vt:lpstr>Motivation</vt:lpstr>
      <vt:lpstr>Basic Approach</vt:lpstr>
      <vt:lpstr>     </vt:lpstr>
      <vt:lpstr>Training Images and mean Image</vt:lpstr>
      <vt:lpstr>Face space contd….</vt:lpstr>
      <vt:lpstr>Eigenfaces Example</vt:lpstr>
      <vt:lpstr>Calculating Weight Coefficient</vt:lpstr>
      <vt:lpstr>Recogition of face Image</vt:lpstr>
      <vt:lpstr>Contd…</vt:lpstr>
      <vt:lpstr>Location and Detection</vt:lpstr>
      <vt:lpstr>Other Issues</vt:lpstr>
      <vt:lpstr>Experiments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Santosh Bhusal</dc:creator>
  <cp:lastModifiedBy>oit</cp:lastModifiedBy>
  <cp:revision>97</cp:revision>
  <dcterms:created xsi:type="dcterms:W3CDTF">2006-08-16T00:00:00Z</dcterms:created>
  <dcterms:modified xsi:type="dcterms:W3CDTF">2014-04-16T00:26:29Z</dcterms:modified>
</cp:coreProperties>
</file>