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56" r:id="rId3"/>
    <p:sldId id="275" r:id="rId4"/>
    <p:sldId id="276" r:id="rId5"/>
    <p:sldId id="284" r:id="rId6"/>
    <p:sldId id="273" r:id="rId7"/>
    <p:sldId id="274" r:id="rId8"/>
    <p:sldId id="277" r:id="rId9"/>
    <p:sldId id="258" r:id="rId10"/>
    <p:sldId id="278" r:id="rId11"/>
    <p:sldId id="280" r:id="rId12"/>
    <p:sldId id="262" r:id="rId13"/>
    <p:sldId id="281" r:id="rId14"/>
    <p:sldId id="283" r:id="rId15"/>
    <p:sldId id="286" r:id="rId16"/>
    <p:sldId id="285" r:id="rId17"/>
    <p:sldId id="287" r:id="rId18"/>
    <p:sldId id="288" r:id="rId19"/>
    <p:sldId id="289" r:id="rId20"/>
    <p:sldId id="290" r:id="rId21"/>
    <p:sldId id="291" r:id="rId22"/>
    <p:sldId id="292" r:id="rId23"/>
    <p:sldId id="293" r:id="rId24"/>
    <p:sldId id="295" r:id="rId25"/>
    <p:sldId id="296" r:id="rId26"/>
    <p:sldId id="294" r:id="rId27"/>
    <p:sldId id="297" r:id="rId28"/>
    <p:sldId id="298" r:id="rId29"/>
    <p:sldId id="306" r:id="rId30"/>
    <p:sldId id="299" r:id="rId31"/>
    <p:sldId id="300" r:id="rId32"/>
    <p:sldId id="304" r:id="rId33"/>
    <p:sldId id="303" r:id="rId34"/>
    <p:sldId id="308" r:id="rId35"/>
    <p:sldId id="309" r:id="rId36"/>
    <p:sldId id="310" r:id="rId37"/>
    <p:sldId id="307" r:id="rId38"/>
    <p:sldId id="305" r:id="rId3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B9AF529F-0F38-4C1B-A32E-41F1291CEF77}">
          <p14:sldIdLst>
            <p14:sldId id="256"/>
            <p14:sldId id="275"/>
            <p14:sldId id="276"/>
          </p14:sldIdLst>
        </p14:section>
        <p14:section name="Previous and New Work" id="{B2AC5922-4F8A-4975-8560-ED4F5C6A1CC9}">
          <p14:sldIdLst>
            <p14:sldId id="284"/>
            <p14:sldId id="273"/>
            <p14:sldId id="274"/>
            <p14:sldId id="277"/>
          </p14:sldIdLst>
        </p14:section>
        <p14:section name="SIFT" id="{11F6F570-4219-4703-807D-A1E6A9424149}">
          <p14:sldIdLst>
            <p14:sldId id="258"/>
            <p14:sldId id="278"/>
            <p14:sldId id="280"/>
            <p14:sldId id="262"/>
            <p14:sldId id="281"/>
            <p14:sldId id="283"/>
          </p14:sldIdLst>
        </p14:section>
        <p14:section name="Ego-Motion Estimation" id="{33B7EF24-DB13-4937-AE93-2DA7A01F8182}">
          <p14:sldIdLst>
            <p14:sldId id="286"/>
            <p14:sldId id="285"/>
            <p14:sldId id="287"/>
            <p14:sldId id="288"/>
            <p14:sldId id="289"/>
            <p14:sldId id="290"/>
            <p14:sldId id="291"/>
            <p14:sldId id="292"/>
            <p14:sldId id="293"/>
          </p14:sldIdLst>
        </p14:section>
        <p14:section name="Results" id="{CD10BA0E-E19F-445D-9083-1121A3CF5E90}">
          <p14:sldIdLst>
            <p14:sldId id="295"/>
            <p14:sldId id="296"/>
            <p14:sldId id="294"/>
            <p14:sldId id="297"/>
            <p14:sldId id="298"/>
          </p14:sldIdLst>
        </p14:section>
        <p14:section name="Improvements" id="{A946754E-F2CF-41A4-8FF3-E25EE3368034}">
          <p14:sldIdLst>
            <p14:sldId id="306"/>
            <p14:sldId id="299"/>
            <p14:sldId id="300"/>
            <p14:sldId id="304"/>
            <p14:sldId id="303"/>
            <p14:sldId id="308"/>
            <p14:sldId id="309"/>
            <p14:sldId id="310"/>
          </p14:sldIdLst>
        </p14:section>
        <p14:section name="Conclusion" id="{37077E13-E509-4A0C-9204-04A05F7CF5D0}">
          <p14:sldIdLst>
            <p14:sldId id="307"/>
            <p14:sldId id="305"/>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howGuides="1">
      <p:cViewPr varScale="1">
        <p:scale>
          <a:sx n="103" d="100"/>
          <a:sy n="103" d="100"/>
        </p:scale>
        <p:origin x="126" y="18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10.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15031D9C-993C-4715-A26F-56D8831933EB}">
      <dgm:prSet phldrT="[Text]"/>
      <dgm:spPr/>
      <dgm:t>
        <a:bodyPr/>
        <a:lstStyle/>
        <a:p>
          <a:r>
            <a:rPr lang="en-US" dirty="0"/>
            <a:t>2</a:t>
          </a:r>
        </a:p>
      </dgm:t>
    </dgm:pt>
    <dgm:pt modelId="{77530735-8AD3-469C-AEC2-B5B17A08AF65}" type="parTrans" cxnId="{C8C2ADA0-316E-46E3-A4D5-49BD4A9A4B0B}">
      <dgm:prSet/>
      <dgm:spPr/>
      <dgm:t>
        <a:bodyPr/>
        <a:lstStyle/>
        <a:p>
          <a:endParaRPr lang="en-US"/>
        </a:p>
      </dgm:t>
    </dgm:pt>
    <dgm:pt modelId="{FB1D36D5-798A-40AA-91C3-3F3E5AF1A86F}" type="sibTrans" cxnId="{C8C2ADA0-316E-46E3-A4D5-49BD4A9A4B0B}">
      <dgm:prSet/>
      <dgm:spPr/>
      <dgm:t>
        <a:bodyPr/>
        <a:lstStyle/>
        <a:p>
          <a:endParaRPr lang="en-US"/>
        </a:p>
      </dgm:t>
    </dgm:pt>
    <dgm:pt modelId="{07B93839-AE15-473C-B47B-27FA5DBEE4E9}">
      <dgm:prSet phldrT="[Text]"/>
      <dgm:spPr/>
      <dgm:t>
        <a:bodyPr/>
        <a:lstStyle/>
        <a:p>
          <a:r>
            <a:rPr lang="en-US" dirty="0" err="1"/>
            <a:t>DoG</a:t>
          </a:r>
          <a:r>
            <a:rPr lang="en-US" dirty="0"/>
            <a:t> Image = Original Image - Smoothed Image</a:t>
          </a:r>
        </a:p>
      </dgm:t>
    </dgm:pt>
    <dgm:pt modelId="{2BEFC288-C4D1-45AF-B679-7A41333941DE}" type="parTrans" cxnId="{4D38D698-DC6D-4926-9520-43A255B536D4}">
      <dgm:prSet/>
      <dgm:spPr/>
      <dgm:t>
        <a:bodyPr/>
        <a:lstStyle/>
        <a:p>
          <a:endParaRPr lang="en-US"/>
        </a:p>
      </dgm:t>
    </dgm:pt>
    <dgm:pt modelId="{0468DBFC-CB2D-4B3A-AAE7-09352D12344E}" type="sibTrans" cxnId="{4D38D698-DC6D-4926-9520-43A255B536D4}">
      <dgm:prSet/>
      <dgm:spPr/>
      <dgm:t>
        <a:bodyPr/>
        <a:lstStyle/>
        <a:p>
          <a:endParaRPr lang="en-US"/>
        </a:p>
      </dgm:t>
    </dgm:pt>
    <dgm:pt modelId="{2936D842-720E-4365-AD39-F6EAEC441633}">
      <dgm:prSet phldrT="[Text]"/>
      <dgm:spPr/>
      <dgm:t>
        <a:bodyPr/>
        <a:lstStyle/>
        <a:p>
          <a:r>
            <a:rPr lang="en-US" dirty="0"/>
            <a:t>3</a:t>
          </a:r>
        </a:p>
      </dgm:t>
    </dgm:pt>
    <dgm:pt modelId="{13139645-28B0-41D9-8ED9-DA67D736E51B}" type="parTrans" cxnId="{3A8ECB28-E23B-45B6-8C84-8AF5114507DE}">
      <dgm:prSet/>
      <dgm:spPr/>
      <dgm:t>
        <a:bodyPr/>
        <a:lstStyle/>
        <a:p>
          <a:endParaRPr lang="en-US"/>
        </a:p>
      </dgm:t>
    </dgm:pt>
    <dgm:pt modelId="{96C19FF6-672B-4588-9D93-2A932D4ACF8D}" type="sibTrans" cxnId="{3A8ECB28-E23B-45B6-8C84-8AF5114507DE}">
      <dgm:prSet/>
      <dgm:spPr/>
      <dgm:t>
        <a:bodyPr/>
        <a:lstStyle/>
        <a:p>
          <a:endParaRPr lang="en-US"/>
        </a:p>
      </dgm:t>
    </dgm:pt>
    <dgm:pt modelId="{A05E8D05-15E6-4BEC-B725-D745A48258D3}">
      <dgm:prSet phldrT="[Text]"/>
      <dgm:spPr/>
      <dgm:t>
        <a:bodyPr/>
        <a:lstStyle/>
        <a:p>
          <a:r>
            <a:rPr lang="en-US" dirty="0" err="1"/>
            <a:t>DoG</a:t>
          </a:r>
          <a:r>
            <a:rPr lang="en-US" dirty="0"/>
            <a:t> image is resampled with 1.5 pixel spacing to produce next level in the pyramid</a:t>
          </a:r>
        </a:p>
      </dgm:t>
    </dgm:pt>
    <dgm:pt modelId="{29C49A6E-36B2-41D1-83D5-6B58713D5DAF}" type="parTrans" cxnId="{EFE22C42-C667-4B7A-8208-6758BAEC1445}">
      <dgm:prSet/>
      <dgm:spPr/>
      <dgm:t>
        <a:bodyPr/>
        <a:lstStyle/>
        <a:p>
          <a:endParaRPr lang="en-US"/>
        </a:p>
      </dgm:t>
    </dgm:pt>
    <dgm:pt modelId="{EA09E308-F440-47C6-8C86-B63BABC170D9}" type="sibTrans" cxnId="{EFE22C42-C667-4B7A-8208-6758BAEC1445}">
      <dgm:prSet/>
      <dgm:spPr/>
      <dgm:t>
        <a:bodyPr/>
        <a:lstStyle/>
        <a:p>
          <a:endParaRPr lang="en-US"/>
        </a:p>
      </dgm:t>
    </dgm:pt>
    <dgm:pt modelId="{BB073340-E1AC-4811-AC10-CA8FE1D46020}">
      <dgm:prSet phldrT="[Text]"/>
      <dgm:spPr/>
      <dgm:t>
        <a:bodyPr/>
        <a:lstStyle/>
        <a:p>
          <a:r>
            <a:rPr lang="en-US" dirty="0"/>
            <a:t>4</a:t>
          </a:r>
        </a:p>
      </dgm:t>
    </dgm:pt>
    <dgm:pt modelId="{C2033531-C18B-447A-AA40-D769F0E9E95A}" type="parTrans" cxnId="{1B443FB8-491C-4EE5-A488-66C2B13C2C7D}">
      <dgm:prSet/>
      <dgm:spPr/>
      <dgm:t>
        <a:bodyPr/>
        <a:lstStyle/>
        <a:p>
          <a:endParaRPr lang="en-US"/>
        </a:p>
      </dgm:t>
    </dgm:pt>
    <dgm:pt modelId="{675B5A36-67DE-46B1-B871-4B786910A3C1}" type="sibTrans" cxnId="{1B443FB8-491C-4EE5-A488-66C2B13C2C7D}">
      <dgm:prSet/>
      <dgm:spPr/>
      <dgm:t>
        <a:bodyPr/>
        <a:lstStyle/>
        <a:p>
          <a:endParaRPr lang="en-US"/>
        </a:p>
      </dgm:t>
    </dgm:pt>
    <dgm:pt modelId="{089FCEBA-8B0B-48C0-B293-419EF7C67FCA}">
      <dgm:prSet phldrT="[Text]"/>
      <dgm:spPr/>
      <dgm:t>
        <a:bodyPr/>
        <a:lstStyle/>
        <a:p>
          <a:r>
            <a:rPr lang="en-US" dirty="0"/>
            <a:t>Repeated until the pyramid is complete</a:t>
          </a:r>
        </a:p>
      </dgm:t>
    </dgm:pt>
    <dgm:pt modelId="{C695CC7A-7955-4CE0-AD73-3DD945856BA4}" type="parTrans" cxnId="{65116E9E-162C-4AD9-BCC4-E91C1139E7F2}">
      <dgm:prSet/>
      <dgm:spPr/>
      <dgm:t>
        <a:bodyPr/>
        <a:lstStyle/>
        <a:p>
          <a:endParaRPr lang="en-US"/>
        </a:p>
      </dgm:t>
    </dgm:pt>
    <dgm:pt modelId="{1CDB73C9-1CA9-418D-A950-953E2A1BE6EB}" type="sibTrans" cxnId="{65116E9E-162C-4AD9-BCC4-E91C1139E7F2}">
      <dgm:prSet/>
      <dgm:spPr/>
      <dgm:t>
        <a:bodyPr/>
        <a:lstStyle/>
        <a:p>
          <a:endParaRPr lang="en-US"/>
        </a:p>
      </dgm:t>
    </dgm:pt>
    <dgm:pt modelId="{758CBA3A-9936-4C67-965C-A8DD3074879B}">
      <dgm:prSet phldrT="[Text]"/>
      <dgm:spPr/>
      <dgm:t>
        <a:bodyPr/>
        <a:lstStyle/>
        <a:p>
          <a:r>
            <a:rPr lang="en-US" dirty="0"/>
            <a:t>1</a:t>
          </a:r>
        </a:p>
      </dgm:t>
    </dgm:pt>
    <dgm:pt modelId="{290E9CBE-1634-47AD-B973-508944073D35}" type="sibTrans" cxnId="{F717B596-7122-4C3F-9238-14763508386B}">
      <dgm:prSet/>
      <dgm:spPr/>
      <dgm:t>
        <a:bodyPr/>
        <a:lstStyle/>
        <a:p>
          <a:endParaRPr lang="en-US"/>
        </a:p>
      </dgm:t>
    </dgm:pt>
    <dgm:pt modelId="{39812E31-9C15-4A6C-B8B9-78CE6FB555B1}" type="parTrans" cxnId="{F717B596-7122-4C3F-9238-14763508386B}">
      <dgm:prSet/>
      <dgm:spPr/>
      <dgm:t>
        <a:bodyPr/>
        <a:lstStyle/>
        <a:p>
          <a:endParaRPr lang="en-US"/>
        </a:p>
      </dgm:t>
    </dgm:pt>
    <mc:AlternateContent xmlns:mc="http://schemas.openxmlformats.org/markup-compatibility/2006" xmlns:a14="http://schemas.microsoft.com/office/drawing/2010/main">
      <mc:Choice Requires="a14">
        <dgm:pt modelId="{CFD13D95-9925-440B-8945-E3887ED9E9CF}">
          <dgm:prSet/>
          <dgm:spPr/>
          <dgm:t>
            <a:bodyPr/>
            <a:lstStyle/>
            <a:p>
              <a:r>
                <a:rPr lang="en-US" dirty="0"/>
                <a:t>Smooth image with Gaussian Kernel (</a:t>
              </a:r>
              <a:r>
                <a:rPr lang="en-US" dirty="0">
                  <a:sym typeface="Symbol" panose="05050102010706020507" pitchFamily="18" charset="2"/>
                </a:rPr>
                <a:t></a:t>
              </a:r>
              <a:r>
                <a:rPr lang="en-US" dirty="0"/>
                <a:t> =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oMath>
              </a14:m>
              <a:r>
                <a:rPr lang="en-US" dirty="0"/>
                <a:t>)</a:t>
              </a:r>
            </a:p>
          </dgm:t>
        </dgm:pt>
      </mc:Choice>
      <mc:Fallback xmlns="">
        <dgm:pt modelId="{CFD13D95-9925-440B-8945-E3887ED9E9CF}">
          <dgm:prSet/>
          <dgm:spPr/>
          <dgm:t>
            <a:bodyPr/>
            <a:lstStyle/>
            <a:p>
              <a:r>
                <a:rPr lang="en-US" dirty="0"/>
                <a:t>Smooth image with Gaussian Kernel (</a:t>
              </a:r>
              <a:r>
                <a:rPr lang="en-US" dirty="0">
                  <a:sym typeface="Symbol" panose="05050102010706020507" pitchFamily="18" charset="2"/>
                </a:rPr>
                <a:t></a:t>
              </a:r>
              <a:r>
                <a:rPr lang="en-US" dirty="0"/>
                <a:t> = </a:t>
              </a:r>
              <a:r>
                <a:rPr lang="en-US" i="0">
                  <a:latin typeface="Cambria Math" panose="02040503050406030204" pitchFamily="18" charset="0"/>
                </a:rPr>
                <a:t>√</a:t>
              </a:r>
              <a:r>
                <a:rPr lang="en-US" b="0" i="0">
                  <a:latin typeface="Cambria Math" panose="02040503050406030204" pitchFamily="18" charset="0"/>
                </a:rPr>
                <a:t>2</a:t>
              </a:r>
              <a:r>
                <a:rPr lang="en-US" dirty="0"/>
                <a:t>)</a:t>
              </a:r>
            </a:p>
          </dgm:t>
        </dgm:pt>
      </mc:Fallback>
    </mc:AlternateContent>
    <dgm:pt modelId="{2C4AC0F2-3148-4E97-B214-169762FE2922}" type="parTrans" cxnId="{106F7C07-9FA1-413F-AC5A-C03BD1084EAC}">
      <dgm:prSet/>
      <dgm:spPr/>
      <dgm:t>
        <a:bodyPr/>
        <a:lstStyle/>
        <a:p>
          <a:endParaRPr lang="en-US"/>
        </a:p>
      </dgm:t>
    </dgm:pt>
    <dgm:pt modelId="{2D156E86-F8A6-46B9-9F34-11736620A46B}" type="sibTrans" cxnId="{106F7C07-9FA1-413F-AC5A-C03BD1084EAC}">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t>
        <a:bodyPr/>
        <a:lstStyle/>
        <a:p>
          <a:endParaRPr lang="en-US"/>
        </a:p>
      </dgm:t>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4">
        <dgm:presLayoutVars>
          <dgm:chMax val="1"/>
          <dgm:bulletEnabled val="1"/>
        </dgm:presLayoutVars>
      </dgm:prSet>
      <dgm:spPr/>
      <dgm:t>
        <a:bodyPr/>
        <a:lstStyle/>
        <a:p>
          <a:endParaRPr lang="en-US"/>
        </a:p>
      </dgm:t>
    </dgm:pt>
    <dgm:pt modelId="{0E09DE89-66C0-478D-8170-8F0BC920F1EB}" type="pres">
      <dgm:prSet presAssocID="{758CBA3A-9936-4C67-965C-A8DD3074879B}" presName="descendantText" presStyleLbl="alignAcc1" presStyleIdx="0" presStyleCnt="4" custLinFactNeighborY="0">
        <dgm:presLayoutVars>
          <dgm:bulletEnabled val="1"/>
        </dgm:presLayoutVars>
      </dgm:prSet>
      <dgm:spPr/>
      <dgm:t>
        <a:bodyPr/>
        <a:lstStyle/>
        <a:p>
          <a:endParaRPr lang="en-US"/>
        </a:p>
      </dgm:t>
    </dgm:pt>
    <dgm:pt modelId="{52E78D13-8FB5-4AEC-B5C0-881B683FCF22}" type="pres">
      <dgm:prSet presAssocID="{290E9CBE-1634-47AD-B973-508944073D35}" presName="sp" presStyleCnt="0"/>
      <dgm:spPr/>
    </dgm:pt>
    <dgm:pt modelId="{E529DD28-A6C8-4185-BA28-3A73741EACF4}" type="pres">
      <dgm:prSet presAssocID="{15031D9C-993C-4715-A26F-56D8831933EB}" presName="composite" presStyleCnt="0"/>
      <dgm:spPr/>
    </dgm:pt>
    <dgm:pt modelId="{29EA1718-F619-46D8-B505-CF1DDA71B8BF}" type="pres">
      <dgm:prSet presAssocID="{15031D9C-993C-4715-A26F-56D8831933EB}" presName="parentText" presStyleLbl="alignNode1" presStyleIdx="1" presStyleCnt="4">
        <dgm:presLayoutVars>
          <dgm:chMax val="1"/>
          <dgm:bulletEnabled val="1"/>
        </dgm:presLayoutVars>
      </dgm:prSet>
      <dgm:spPr/>
      <dgm:t>
        <a:bodyPr/>
        <a:lstStyle/>
        <a:p>
          <a:endParaRPr lang="en-US"/>
        </a:p>
      </dgm:t>
    </dgm:pt>
    <dgm:pt modelId="{C96267EA-EF01-411B-8D37-95F44BBB68D3}" type="pres">
      <dgm:prSet presAssocID="{15031D9C-993C-4715-A26F-56D8831933EB}" presName="descendantText" presStyleLbl="alignAcc1" presStyleIdx="1" presStyleCnt="4" custLinFactNeighborY="0">
        <dgm:presLayoutVars>
          <dgm:bulletEnabled val="1"/>
        </dgm:presLayoutVars>
      </dgm:prSet>
      <dgm:spPr/>
      <dgm:t>
        <a:bodyPr/>
        <a:lstStyle/>
        <a:p>
          <a:endParaRPr lang="en-US"/>
        </a:p>
      </dgm:t>
    </dgm:pt>
    <dgm:pt modelId="{4CCED8E1-297A-4834-9FC1-39D8E59A67B1}" type="pres">
      <dgm:prSet presAssocID="{FB1D36D5-798A-40AA-91C3-3F3E5AF1A86F}" presName="sp" presStyleCnt="0"/>
      <dgm:spPr/>
    </dgm:pt>
    <dgm:pt modelId="{95036E43-6C97-4BF5-8CB3-7871077B6900}" type="pres">
      <dgm:prSet presAssocID="{2936D842-720E-4365-AD39-F6EAEC441633}" presName="composite" presStyleCnt="0"/>
      <dgm:spPr/>
    </dgm:pt>
    <dgm:pt modelId="{E7C44091-B50A-4CB0-98F0-E70A01DD36F4}" type="pres">
      <dgm:prSet presAssocID="{2936D842-720E-4365-AD39-F6EAEC441633}" presName="parentText" presStyleLbl="alignNode1" presStyleIdx="2" presStyleCnt="4">
        <dgm:presLayoutVars>
          <dgm:chMax val="1"/>
          <dgm:bulletEnabled val="1"/>
        </dgm:presLayoutVars>
      </dgm:prSet>
      <dgm:spPr/>
      <dgm:t>
        <a:bodyPr/>
        <a:lstStyle/>
        <a:p>
          <a:endParaRPr lang="en-US"/>
        </a:p>
      </dgm:t>
    </dgm:pt>
    <dgm:pt modelId="{68EF0610-07B4-40C7-AD99-F2285099C2E4}" type="pres">
      <dgm:prSet presAssocID="{2936D842-720E-4365-AD39-F6EAEC441633}" presName="descendantText" presStyleLbl="alignAcc1" presStyleIdx="2" presStyleCnt="4" custLinFactNeighborY="0">
        <dgm:presLayoutVars>
          <dgm:bulletEnabled val="1"/>
        </dgm:presLayoutVars>
      </dgm:prSet>
      <dgm:spPr/>
      <dgm:t>
        <a:bodyPr/>
        <a:lstStyle/>
        <a:p>
          <a:endParaRPr lang="en-US"/>
        </a:p>
      </dgm:t>
    </dgm:pt>
    <dgm:pt modelId="{3998DFE6-6811-4169-A667-B7ECAF848EE8}" type="pres">
      <dgm:prSet presAssocID="{96C19FF6-672B-4588-9D93-2A932D4ACF8D}" presName="sp" presStyleCnt="0"/>
      <dgm:spPr/>
    </dgm:pt>
    <dgm:pt modelId="{CD6DA819-7D35-40CC-BC7F-C871C7805A46}" type="pres">
      <dgm:prSet presAssocID="{BB073340-E1AC-4811-AC10-CA8FE1D46020}" presName="composite" presStyleCnt="0"/>
      <dgm:spPr/>
    </dgm:pt>
    <dgm:pt modelId="{E46DCE3D-96D6-4D2E-BEAA-0C8A4DB01C83}" type="pres">
      <dgm:prSet presAssocID="{BB073340-E1AC-4811-AC10-CA8FE1D46020}" presName="parentText" presStyleLbl="alignNode1" presStyleIdx="3" presStyleCnt="4">
        <dgm:presLayoutVars>
          <dgm:chMax val="1"/>
          <dgm:bulletEnabled val="1"/>
        </dgm:presLayoutVars>
      </dgm:prSet>
      <dgm:spPr/>
      <dgm:t>
        <a:bodyPr/>
        <a:lstStyle/>
        <a:p>
          <a:endParaRPr lang="en-US"/>
        </a:p>
      </dgm:t>
    </dgm:pt>
    <dgm:pt modelId="{0ED20B41-9839-4C32-BBA5-7D5A3E9E575B}" type="pres">
      <dgm:prSet presAssocID="{BB073340-E1AC-4811-AC10-CA8FE1D46020}" presName="descendantText" presStyleLbl="alignAcc1" presStyleIdx="3" presStyleCnt="4">
        <dgm:presLayoutVars>
          <dgm:bulletEnabled val="1"/>
        </dgm:presLayoutVars>
      </dgm:prSet>
      <dgm:spPr/>
      <dgm:t>
        <a:bodyPr/>
        <a:lstStyle/>
        <a:p>
          <a:endParaRPr lang="en-US"/>
        </a:p>
      </dgm:t>
    </dgm:pt>
  </dgm:ptLst>
  <dgm:cxnLst>
    <dgm:cxn modelId="{2CAE55AB-AD91-4AD3-8253-9E9C886A5FB9}" type="presOf" srcId="{BB073340-E1AC-4811-AC10-CA8FE1D46020}" destId="{E46DCE3D-96D6-4D2E-BEAA-0C8A4DB01C83}" srcOrd="0" destOrd="0" presId="urn:microsoft.com/office/officeart/2005/8/layout/chevron2"/>
    <dgm:cxn modelId="{4684350B-06FE-48D5-B3C1-163A56F1155A}" type="presOf" srcId="{07B93839-AE15-473C-B47B-27FA5DBEE4E9}" destId="{C96267EA-EF01-411B-8D37-95F44BBB68D3}" srcOrd="0" destOrd="0" presId="urn:microsoft.com/office/officeart/2005/8/layout/chevron2"/>
    <dgm:cxn modelId="{EFE22C42-C667-4B7A-8208-6758BAEC1445}" srcId="{2936D842-720E-4365-AD39-F6EAEC441633}" destId="{A05E8D05-15E6-4BEC-B725-D745A48258D3}" srcOrd="0" destOrd="0" parTransId="{29C49A6E-36B2-41D1-83D5-6B58713D5DAF}" sibTransId="{EA09E308-F440-47C6-8C86-B63BABC170D9}"/>
    <dgm:cxn modelId="{F717B596-7122-4C3F-9238-14763508386B}" srcId="{3183185A-2A53-4D8C-8F32-C845F2F70CBF}" destId="{758CBA3A-9936-4C67-965C-A8DD3074879B}" srcOrd="0" destOrd="0" parTransId="{39812E31-9C15-4A6C-B8B9-78CE6FB555B1}" sibTransId="{290E9CBE-1634-47AD-B973-508944073D35}"/>
    <dgm:cxn modelId="{71B43602-5819-468F-A340-DA5A96BA033E}" type="presOf" srcId="{758CBA3A-9936-4C67-965C-A8DD3074879B}" destId="{C0AF5CB7-6C4F-49BC-8738-E4DE0AC00B72}" srcOrd="0" destOrd="0" presId="urn:microsoft.com/office/officeart/2005/8/layout/chevron2"/>
    <dgm:cxn modelId="{4333FB74-FEDF-4697-9A39-612F6D8B9AB6}" type="presOf" srcId="{2936D842-720E-4365-AD39-F6EAEC441633}" destId="{E7C44091-B50A-4CB0-98F0-E70A01DD36F4}" srcOrd="0" destOrd="0" presId="urn:microsoft.com/office/officeart/2005/8/layout/chevron2"/>
    <dgm:cxn modelId="{B16F9628-8397-4FE5-BC4D-5FC1A248AC83}" type="presOf" srcId="{15031D9C-993C-4715-A26F-56D8831933EB}" destId="{29EA1718-F619-46D8-B505-CF1DDA71B8BF}" srcOrd="0" destOrd="0" presId="urn:microsoft.com/office/officeart/2005/8/layout/chevron2"/>
    <dgm:cxn modelId="{65116E9E-162C-4AD9-BCC4-E91C1139E7F2}" srcId="{BB073340-E1AC-4811-AC10-CA8FE1D46020}" destId="{089FCEBA-8B0B-48C0-B293-419EF7C67FCA}" srcOrd="0" destOrd="0" parTransId="{C695CC7A-7955-4CE0-AD73-3DD945856BA4}" sibTransId="{1CDB73C9-1CA9-418D-A950-953E2A1BE6EB}"/>
    <dgm:cxn modelId="{CC2F2B2A-04B7-4809-A4A4-4104809974E6}" type="presOf" srcId="{A05E8D05-15E6-4BEC-B725-D745A48258D3}" destId="{68EF0610-07B4-40C7-AD99-F2285099C2E4}" srcOrd="0" destOrd="0" presId="urn:microsoft.com/office/officeart/2005/8/layout/chevron2"/>
    <dgm:cxn modelId="{5F92077A-D266-43D8-B1E4-282FB69A0EF5}" type="presOf" srcId="{3183185A-2A53-4D8C-8F32-C845F2F70CBF}" destId="{E80E23AD-ECAE-46D2-92A5-71CA9074EED7}" srcOrd="0" destOrd="0" presId="urn:microsoft.com/office/officeart/2005/8/layout/chevron2"/>
    <dgm:cxn modelId="{4D38D698-DC6D-4926-9520-43A255B536D4}" srcId="{15031D9C-993C-4715-A26F-56D8831933EB}" destId="{07B93839-AE15-473C-B47B-27FA5DBEE4E9}" srcOrd="0" destOrd="0" parTransId="{2BEFC288-C4D1-45AF-B679-7A41333941DE}" sibTransId="{0468DBFC-CB2D-4B3A-AAE7-09352D12344E}"/>
    <dgm:cxn modelId="{C8C2ADA0-316E-46E3-A4D5-49BD4A9A4B0B}" srcId="{3183185A-2A53-4D8C-8F32-C845F2F70CBF}" destId="{15031D9C-993C-4715-A26F-56D8831933EB}" srcOrd="1" destOrd="0" parTransId="{77530735-8AD3-469C-AEC2-B5B17A08AF65}" sibTransId="{FB1D36D5-798A-40AA-91C3-3F3E5AF1A86F}"/>
    <dgm:cxn modelId="{B4916BF2-A1E3-4176-A4FF-7988F7303A64}" type="presOf" srcId="{CFD13D95-9925-440B-8945-E3887ED9E9CF}" destId="{0E09DE89-66C0-478D-8170-8F0BC920F1EB}" srcOrd="0" destOrd="0" presId="urn:microsoft.com/office/officeart/2005/8/layout/chevron2"/>
    <dgm:cxn modelId="{1B443FB8-491C-4EE5-A488-66C2B13C2C7D}" srcId="{3183185A-2A53-4D8C-8F32-C845F2F70CBF}" destId="{BB073340-E1AC-4811-AC10-CA8FE1D46020}" srcOrd="3" destOrd="0" parTransId="{C2033531-C18B-447A-AA40-D769F0E9E95A}" sibTransId="{675B5A36-67DE-46B1-B871-4B786910A3C1}"/>
    <dgm:cxn modelId="{106F7C07-9FA1-413F-AC5A-C03BD1084EAC}" srcId="{758CBA3A-9936-4C67-965C-A8DD3074879B}" destId="{CFD13D95-9925-440B-8945-E3887ED9E9CF}" srcOrd="0" destOrd="0" parTransId="{2C4AC0F2-3148-4E97-B214-169762FE2922}" sibTransId="{2D156E86-F8A6-46B9-9F34-11736620A46B}"/>
    <dgm:cxn modelId="{519D0872-A082-4924-859A-FB772DF59C39}" type="presOf" srcId="{089FCEBA-8B0B-48C0-B293-419EF7C67FCA}" destId="{0ED20B41-9839-4C32-BBA5-7D5A3E9E575B}" srcOrd="0" destOrd="0" presId="urn:microsoft.com/office/officeart/2005/8/layout/chevron2"/>
    <dgm:cxn modelId="{3A8ECB28-E23B-45B6-8C84-8AF5114507DE}" srcId="{3183185A-2A53-4D8C-8F32-C845F2F70CBF}" destId="{2936D842-720E-4365-AD39-F6EAEC441633}" srcOrd="2" destOrd="0" parTransId="{13139645-28B0-41D9-8ED9-DA67D736E51B}" sibTransId="{96C19FF6-672B-4588-9D93-2A932D4ACF8D}"/>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 modelId="{2E2E534E-4D39-4D42-98E3-8E839879F75B}" type="presParOf" srcId="{E80E23AD-ECAE-46D2-92A5-71CA9074EED7}" destId="{52E78D13-8FB5-4AEC-B5C0-881B683FCF22}" srcOrd="1" destOrd="0" presId="urn:microsoft.com/office/officeart/2005/8/layout/chevron2"/>
    <dgm:cxn modelId="{E68FD358-61E9-4B14-947B-E013AD32E758}" type="presParOf" srcId="{E80E23AD-ECAE-46D2-92A5-71CA9074EED7}" destId="{E529DD28-A6C8-4185-BA28-3A73741EACF4}" srcOrd="2" destOrd="0" presId="urn:microsoft.com/office/officeart/2005/8/layout/chevron2"/>
    <dgm:cxn modelId="{ADDEDC8D-E08F-431C-8144-0F1630B4A0CB}" type="presParOf" srcId="{E529DD28-A6C8-4185-BA28-3A73741EACF4}" destId="{29EA1718-F619-46D8-B505-CF1DDA71B8BF}" srcOrd="0" destOrd="0" presId="urn:microsoft.com/office/officeart/2005/8/layout/chevron2"/>
    <dgm:cxn modelId="{D8DF5C2A-E654-4638-8D6A-DD69C6F02065}" type="presParOf" srcId="{E529DD28-A6C8-4185-BA28-3A73741EACF4}" destId="{C96267EA-EF01-411B-8D37-95F44BBB68D3}" srcOrd="1" destOrd="0" presId="urn:microsoft.com/office/officeart/2005/8/layout/chevron2"/>
    <dgm:cxn modelId="{8CA69AEF-3F6A-4CF3-AA93-E24960786D06}" type="presParOf" srcId="{E80E23AD-ECAE-46D2-92A5-71CA9074EED7}" destId="{4CCED8E1-297A-4834-9FC1-39D8E59A67B1}" srcOrd="3" destOrd="0" presId="urn:microsoft.com/office/officeart/2005/8/layout/chevron2"/>
    <dgm:cxn modelId="{23553970-4502-4F21-A038-1A6EF7082C03}" type="presParOf" srcId="{E80E23AD-ECAE-46D2-92A5-71CA9074EED7}" destId="{95036E43-6C97-4BF5-8CB3-7871077B6900}" srcOrd="4" destOrd="0" presId="urn:microsoft.com/office/officeart/2005/8/layout/chevron2"/>
    <dgm:cxn modelId="{2BCE6584-740F-4DE0-9BB4-2B4E6DC85A9E}" type="presParOf" srcId="{95036E43-6C97-4BF5-8CB3-7871077B6900}" destId="{E7C44091-B50A-4CB0-98F0-E70A01DD36F4}" srcOrd="0" destOrd="0" presId="urn:microsoft.com/office/officeart/2005/8/layout/chevron2"/>
    <dgm:cxn modelId="{EEBB7F6E-84DC-4C03-95AA-EA05A012B25A}" type="presParOf" srcId="{95036E43-6C97-4BF5-8CB3-7871077B6900}" destId="{68EF0610-07B4-40C7-AD99-F2285099C2E4}" srcOrd="1" destOrd="0" presId="urn:microsoft.com/office/officeart/2005/8/layout/chevron2"/>
    <dgm:cxn modelId="{F95C82F5-E051-42FB-8876-F70C99768478}" type="presParOf" srcId="{E80E23AD-ECAE-46D2-92A5-71CA9074EED7}" destId="{3998DFE6-6811-4169-A667-B7ECAF848EE8}" srcOrd="5" destOrd="0" presId="urn:microsoft.com/office/officeart/2005/8/layout/chevron2"/>
    <dgm:cxn modelId="{C5D67C1B-A079-4E47-AD77-8432C2D43EDC}" type="presParOf" srcId="{E80E23AD-ECAE-46D2-92A5-71CA9074EED7}" destId="{CD6DA819-7D35-40CC-BC7F-C871C7805A46}" srcOrd="6" destOrd="0" presId="urn:microsoft.com/office/officeart/2005/8/layout/chevron2"/>
    <dgm:cxn modelId="{7E1F0979-7DCE-4FDF-A191-6C63A601812D}" type="presParOf" srcId="{CD6DA819-7D35-40CC-BC7F-C871C7805A46}" destId="{E46DCE3D-96D6-4D2E-BEAA-0C8A4DB01C83}" srcOrd="0" destOrd="0" presId="urn:microsoft.com/office/officeart/2005/8/layout/chevron2"/>
    <dgm:cxn modelId="{A66B3A0C-5CA8-426A-9C0F-239E72FAAB3F}" type="presParOf" srcId="{CD6DA819-7D35-40CC-BC7F-C871C7805A46}" destId="{0ED20B41-9839-4C32-BBA5-7D5A3E9E57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3185A-2A53-4D8C-8F32-C845F2F70CBF}"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15031D9C-993C-4715-A26F-56D8831933EB}">
      <dgm:prSet phldrT="[Text]"/>
      <dgm:spPr/>
      <dgm:t>
        <a:bodyPr/>
        <a:lstStyle/>
        <a:p>
          <a:r>
            <a:rPr lang="en-US" dirty="0"/>
            <a:t>2</a:t>
          </a:r>
        </a:p>
      </dgm:t>
    </dgm:pt>
    <dgm:pt modelId="{77530735-8AD3-469C-AEC2-B5B17A08AF65}" type="parTrans" cxnId="{C8C2ADA0-316E-46E3-A4D5-49BD4A9A4B0B}">
      <dgm:prSet/>
      <dgm:spPr/>
      <dgm:t>
        <a:bodyPr/>
        <a:lstStyle/>
        <a:p>
          <a:endParaRPr lang="en-US"/>
        </a:p>
      </dgm:t>
    </dgm:pt>
    <dgm:pt modelId="{FB1D36D5-798A-40AA-91C3-3F3E5AF1A86F}" type="sibTrans" cxnId="{C8C2ADA0-316E-46E3-A4D5-49BD4A9A4B0B}">
      <dgm:prSet/>
      <dgm:spPr/>
      <dgm:t>
        <a:bodyPr/>
        <a:lstStyle/>
        <a:p>
          <a:endParaRPr lang="en-US"/>
        </a:p>
      </dgm:t>
    </dgm:pt>
    <dgm:pt modelId="{07B93839-AE15-473C-B47B-27FA5DBEE4E9}">
      <dgm:prSet phldrT="[Text]"/>
      <dgm:spPr/>
      <dgm:t>
        <a:bodyPr/>
        <a:lstStyle/>
        <a:p>
          <a:r>
            <a:rPr lang="en-US" dirty="0" err="1"/>
            <a:t>DoG</a:t>
          </a:r>
          <a:r>
            <a:rPr lang="en-US" dirty="0"/>
            <a:t> Image = Original Image - Smoothed Image</a:t>
          </a:r>
        </a:p>
      </dgm:t>
    </dgm:pt>
    <dgm:pt modelId="{2BEFC288-C4D1-45AF-B679-7A41333941DE}" type="parTrans" cxnId="{4D38D698-DC6D-4926-9520-43A255B536D4}">
      <dgm:prSet/>
      <dgm:spPr/>
      <dgm:t>
        <a:bodyPr/>
        <a:lstStyle/>
        <a:p>
          <a:endParaRPr lang="en-US"/>
        </a:p>
      </dgm:t>
    </dgm:pt>
    <dgm:pt modelId="{0468DBFC-CB2D-4B3A-AAE7-09352D12344E}" type="sibTrans" cxnId="{4D38D698-DC6D-4926-9520-43A255B536D4}">
      <dgm:prSet/>
      <dgm:spPr/>
      <dgm:t>
        <a:bodyPr/>
        <a:lstStyle/>
        <a:p>
          <a:endParaRPr lang="en-US"/>
        </a:p>
      </dgm:t>
    </dgm:pt>
    <dgm:pt modelId="{2936D842-720E-4365-AD39-F6EAEC441633}">
      <dgm:prSet phldrT="[Text]"/>
      <dgm:spPr/>
      <dgm:t>
        <a:bodyPr/>
        <a:lstStyle/>
        <a:p>
          <a:r>
            <a:rPr lang="en-US" dirty="0"/>
            <a:t>3</a:t>
          </a:r>
        </a:p>
      </dgm:t>
    </dgm:pt>
    <dgm:pt modelId="{13139645-28B0-41D9-8ED9-DA67D736E51B}" type="parTrans" cxnId="{3A8ECB28-E23B-45B6-8C84-8AF5114507DE}">
      <dgm:prSet/>
      <dgm:spPr/>
      <dgm:t>
        <a:bodyPr/>
        <a:lstStyle/>
        <a:p>
          <a:endParaRPr lang="en-US"/>
        </a:p>
      </dgm:t>
    </dgm:pt>
    <dgm:pt modelId="{96C19FF6-672B-4588-9D93-2A932D4ACF8D}" type="sibTrans" cxnId="{3A8ECB28-E23B-45B6-8C84-8AF5114507DE}">
      <dgm:prSet/>
      <dgm:spPr/>
      <dgm:t>
        <a:bodyPr/>
        <a:lstStyle/>
        <a:p>
          <a:endParaRPr lang="en-US"/>
        </a:p>
      </dgm:t>
    </dgm:pt>
    <dgm:pt modelId="{A05E8D05-15E6-4BEC-B725-D745A48258D3}">
      <dgm:prSet phldrT="[Text]"/>
      <dgm:spPr/>
      <dgm:t>
        <a:bodyPr/>
        <a:lstStyle/>
        <a:p>
          <a:r>
            <a:rPr lang="en-US" dirty="0" err="1"/>
            <a:t>DoG</a:t>
          </a:r>
          <a:r>
            <a:rPr lang="en-US" dirty="0"/>
            <a:t> image is resampled with 1.5 pixel spacing to produce next level in the pyramid</a:t>
          </a:r>
        </a:p>
      </dgm:t>
    </dgm:pt>
    <dgm:pt modelId="{29C49A6E-36B2-41D1-83D5-6B58713D5DAF}" type="parTrans" cxnId="{EFE22C42-C667-4B7A-8208-6758BAEC1445}">
      <dgm:prSet/>
      <dgm:spPr/>
      <dgm:t>
        <a:bodyPr/>
        <a:lstStyle/>
        <a:p>
          <a:endParaRPr lang="en-US"/>
        </a:p>
      </dgm:t>
    </dgm:pt>
    <dgm:pt modelId="{EA09E308-F440-47C6-8C86-B63BABC170D9}" type="sibTrans" cxnId="{EFE22C42-C667-4B7A-8208-6758BAEC1445}">
      <dgm:prSet/>
      <dgm:spPr/>
      <dgm:t>
        <a:bodyPr/>
        <a:lstStyle/>
        <a:p>
          <a:endParaRPr lang="en-US"/>
        </a:p>
      </dgm:t>
    </dgm:pt>
    <dgm:pt modelId="{BB073340-E1AC-4811-AC10-CA8FE1D46020}">
      <dgm:prSet phldrT="[Text]"/>
      <dgm:spPr/>
      <dgm:t>
        <a:bodyPr/>
        <a:lstStyle/>
        <a:p>
          <a:r>
            <a:rPr lang="en-US" dirty="0"/>
            <a:t>4</a:t>
          </a:r>
        </a:p>
      </dgm:t>
    </dgm:pt>
    <dgm:pt modelId="{C2033531-C18B-447A-AA40-D769F0E9E95A}" type="parTrans" cxnId="{1B443FB8-491C-4EE5-A488-66C2B13C2C7D}">
      <dgm:prSet/>
      <dgm:spPr/>
      <dgm:t>
        <a:bodyPr/>
        <a:lstStyle/>
        <a:p>
          <a:endParaRPr lang="en-US"/>
        </a:p>
      </dgm:t>
    </dgm:pt>
    <dgm:pt modelId="{675B5A36-67DE-46B1-B871-4B786910A3C1}" type="sibTrans" cxnId="{1B443FB8-491C-4EE5-A488-66C2B13C2C7D}">
      <dgm:prSet/>
      <dgm:spPr/>
      <dgm:t>
        <a:bodyPr/>
        <a:lstStyle/>
        <a:p>
          <a:endParaRPr lang="en-US"/>
        </a:p>
      </dgm:t>
    </dgm:pt>
    <dgm:pt modelId="{089FCEBA-8B0B-48C0-B293-419EF7C67FCA}">
      <dgm:prSet phldrT="[Text]"/>
      <dgm:spPr/>
      <dgm:t>
        <a:bodyPr/>
        <a:lstStyle/>
        <a:p>
          <a:r>
            <a:rPr lang="en-US" dirty="0"/>
            <a:t>Repeated until the pyramid is complete</a:t>
          </a:r>
        </a:p>
      </dgm:t>
    </dgm:pt>
    <dgm:pt modelId="{C695CC7A-7955-4CE0-AD73-3DD945856BA4}" type="parTrans" cxnId="{65116E9E-162C-4AD9-BCC4-E91C1139E7F2}">
      <dgm:prSet/>
      <dgm:spPr/>
      <dgm:t>
        <a:bodyPr/>
        <a:lstStyle/>
        <a:p>
          <a:endParaRPr lang="en-US"/>
        </a:p>
      </dgm:t>
    </dgm:pt>
    <dgm:pt modelId="{1CDB73C9-1CA9-418D-A950-953E2A1BE6EB}" type="sibTrans" cxnId="{65116E9E-162C-4AD9-BCC4-E91C1139E7F2}">
      <dgm:prSet/>
      <dgm:spPr/>
      <dgm:t>
        <a:bodyPr/>
        <a:lstStyle/>
        <a:p>
          <a:endParaRPr lang="en-US"/>
        </a:p>
      </dgm:t>
    </dgm:pt>
    <dgm:pt modelId="{758CBA3A-9936-4C67-965C-A8DD3074879B}">
      <dgm:prSet phldrT="[Text]"/>
      <dgm:spPr/>
      <dgm:t>
        <a:bodyPr/>
        <a:lstStyle/>
        <a:p>
          <a:r>
            <a:rPr lang="en-US" dirty="0"/>
            <a:t>1</a:t>
          </a:r>
        </a:p>
      </dgm:t>
    </dgm:pt>
    <dgm:pt modelId="{290E9CBE-1634-47AD-B973-508944073D35}" type="sibTrans" cxnId="{F717B596-7122-4C3F-9238-14763508386B}">
      <dgm:prSet/>
      <dgm:spPr/>
      <dgm:t>
        <a:bodyPr/>
        <a:lstStyle/>
        <a:p>
          <a:endParaRPr lang="en-US"/>
        </a:p>
      </dgm:t>
    </dgm:pt>
    <dgm:pt modelId="{39812E31-9C15-4A6C-B8B9-78CE6FB555B1}" type="parTrans" cxnId="{F717B596-7122-4C3F-9238-14763508386B}">
      <dgm:prSet/>
      <dgm:spPr/>
      <dgm:t>
        <a:bodyPr/>
        <a:lstStyle/>
        <a:p>
          <a:endParaRPr lang="en-US"/>
        </a:p>
      </dgm:t>
    </dgm:pt>
    <dgm:pt modelId="{CFD13D95-9925-440B-8945-E3887ED9E9CF}">
      <dgm:prSet/>
      <dgm:spPr>
        <a:blipFill>
          <a:blip xmlns:r="http://schemas.openxmlformats.org/officeDocument/2006/relationships" r:embed="rId1"/>
          <a:stretch>
            <a:fillRect/>
          </a:stretch>
        </a:blipFill>
      </dgm:spPr>
      <dgm:t>
        <a:bodyPr/>
        <a:lstStyle/>
        <a:p>
          <a:r>
            <a:rPr lang="en-US">
              <a:noFill/>
            </a:rPr>
            <a:t> </a:t>
          </a:r>
        </a:p>
      </dgm:t>
    </dgm:pt>
    <dgm:pt modelId="{2C4AC0F2-3148-4E97-B214-169762FE2922}" type="parTrans" cxnId="{106F7C07-9FA1-413F-AC5A-C03BD1084EAC}">
      <dgm:prSet/>
      <dgm:spPr/>
      <dgm:t>
        <a:bodyPr/>
        <a:lstStyle/>
        <a:p>
          <a:endParaRPr lang="en-US"/>
        </a:p>
      </dgm:t>
    </dgm:pt>
    <dgm:pt modelId="{2D156E86-F8A6-46B9-9F34-11736620A46B}" type="sibTrans" cxnId="{106F7C07-9FA1-413F-AC5A-C03BD1084EAC}">
      <dgm:prSet/>
      <dgm:spPr/>
      <dgm:t>
        <a:bodyPr/>
        <a:lstStyle/>
        <a:p>
          <a:endParaRPr lang="en-US"/>
        </a:p>
      </dgm:t>
    </dgm:pt>
    <dgm:pt modelId="{E80E23AD-ECAE-46D2-92A5-71CA9074EED7}" type="pres">
      <dgm:prSet presAssocID="{3183185A-2A53-4D8C-8F32-C845F2F70CBF}" presName="linearFlow" presStyleCnt="0">
        <dgm:presLayoutVars>
          <dgm:dir/>
          <dgm:animLvl val="lvl"/>
          <dgm:resizeHandles val="exact"/>
        </dgm:presLayoutVars>
      </dgm:prSet>
      <dgm:spPr/>
    </dgm:pt>
    <dgm:pt modelId="{63DDCCD6-3F31-4095-8E42-5BBFC31B83BE}" type="pres">
      <dgm:prSet presAssocID="{758CBA3A-9936-4C67-965C-A8DD3074879B}" presName="composite" presStyleCnt="0"/>
      <dgm:spPr/>
    </dgm:pt>
    <dgm:pt modelId="{C0AF5CB7-6C4F-49BC-8738-E4DE0AC00B72}" type="pres">
      <dgm:prSet presAssocID="{758CBA3A-9936-4C67-965C-A8DD3074879B}" presName="parentText" presStyleLbl="alignNode1" presStyleIdx="0" presStyleCnt="4">
        <dgm:presLayoutVars>
          <dgm:chMax val="1"/>
          <dgm:bulletEnabled val="1"/>
        </dgm:presLayoutVars>
      </dgm:prSet>
      <dgm:spPr/>
    </dgm:pt>
    <dgm:pt modelId="{0E09DE89-66C0-478D-8170-8F0BC920F1EB}" type="pres">
      <dgm:prSet presAssocID="{758CBA3A-9936-4C67-965C-A8DD3074879B}" presName="descendantText" presStyleLbl="alignAcc1" presStyleIdx="0" presStyleCnt="4" custLinFactNeighborY="0">
        <dgm:presLayoutVars>
          <dgm:bulletEnabled val="1"/>
        </dgm:presLayoutVars>
      </dgm:prSet>
      <dgm:spPr/>
    </dgm:pt>
    <dgm:pt modelId="{52E78D13-8FB5-4AEC-B5C0-881B683FCF22}" type="pres">
      <dgm:prSet presAssocID="{290E9CBE-1634-47AD-B973-508944073D35}" presName="sp" presStyleCnt="0"/>
      <dgm:spPr/>
    </dgm:pt>
    <dgm:pt modelId="{E529DD28-A6C8-4185-BA28-3A73741EACF4}" type="pres">
      <dgm:prSet presAssocID="{15031D9C-993C-4715-A26F-56D8831933EB}" presName="composite" presStyleCnt="0"/>
      <dgm:spPr/>
    </dgm:pt>
    <dgm:pt modelId="{29EA1718-F619-46D8-B505-CF1DDA71B8BF}" type="pres">
      <dgm:prSet presAssocID="{15031D9C-993C-4715-A26F-56D8831933EB}" presName="parentText" presStyleLbl="alignNode1" presStyleIdx="1" presStyleCnt="4">
        <dgm:presLayoutVars>
          <dgm:chMax val="1"/>
          <dgm:bulletEnabled val="1"/>
        </dgm:presLayoutVars>
      </dgm:prSet>
      <dgm:spPr/>
    </dgm:pt>
    <dgm:pt modelId="{C96267EA-EF01-411B-8D37-95F44BBB68D3}" type="pres">
      <dgm:prSet presAssocID="{15031D9C-993C-4715-A26F-56D8831933EB}" presName="descendantText" presStyleLbl="alignAcc1" presStyleIdx="1" presStyleCnt="4" custLinFactNeighborY="0">
        <dgm:presLayoutVars>
          <dgm:bulletEnabled val="1"/>
        </dgm:presLayoutVars>
      </dgm:prSet>
      <dgm:spPr/>
    </dgm:pt>
    <dgm:pt modelId="{4CCED8E1-297A-4834-9FC1-39D8E59A67B1}" type="pres">
      <dgm:prSet presAssocID="{FB1D36D5-798A-40AA-91C3-3F3E5AF1A86F}" presName="sp" presStyleCnt="0"/>
      <dgm:spPr/>
    </dgm:pt>
    <dgm:pt modelId="{95036E43-6C97-4BF5-8CB3-7871077B6900}" type="pres">
      <dgm:prSet presAssocID="{2936D842-720E-4365-AD39-F6EAEC441633}" presName="composite" presStyleCnt="0"/>
      <dgm:spPr/>
    </dgm:pt>
    <dgm:pt modelId="{E7C44091-B50A-4CB0-98F0-E70A01DD36F4}" type="pres">
      <dgm:prSet presAssocID="{2936D842-720E-4365-AD39-F6EAEC441633}" presName="parentText" presStyleLbl="alignNode1" presStyleIdx="2" presStyleCnt="4">
        <dgm:presLayoutVars>
          <dgm:chMax val="1"/>
          <dgm:bulletEnabled val="1"/>
        </dgm:presLayoutVars>
      </dgm:prSet>
      <dgm:spPr/>
    </dgm:pt>
    <dgm:pt modelId="{68EF0610-07B4-40C7-AD99-F2285099C2E4}" type="pres">
      <dgm:prSet presAssocID="{2936D842-720E-4365-AD39-F6EAEC441633}" presName="descendantText" presStyleLbl="alignAcc1" presStyleIdx="2" presStyleCnt="4" custLinFactNeighborY="0">
        <dgm:presLayoutVars>
          <dgm:bulletEnabled val="1"/>
        </dgm:presLayoutVars>
      </dgm:prSet>
      <dgm:spPr/>
    </dgm:pt>
    <dgm:pt modelId="{3998DFE6-6811-4169-A667-B7ECAF848EE8}" type="pres">
      <dgm:prSet presAssocID="{96C19FF6-672B-4588-9D93-2A932D4ACF8D}" presName="sp" presStyleCnt="0"/>
      <dgm:spPr/>
    </dgm:pt>
    <dgm:pt modelId="{CD6DA819-7D35-40CC-BC7F-C871C7805A46}" type="pres">
      <dgm:prSet presAssocID="{BB073340-E1AC-4811-AC10-CA8FE1D46020}" presName="composite" presStyleCnt="0"/>
      <dgm:spPr/>
    </dgm:pt>
    <dgm:pt modelId="{E46DCE3D-96D6-4D2E-BEAA-0C8A4DB01C83}" type="pres">
      <dgm:prSet presAssocID="{BB073340-E1AC-4811-AC10-CA8FE1D46020}" presName="parentText" presStyleLbl="alignNode1" presStyleIdx="3" presStyleCnt="4">
        <dgm:presLayoutVars>
          <dgm:chMax val="1"/>
          <dgm:bulletEnabled val="1"/>
        </dgm:presLayoutVars>
      </dgm:prSet>
      <dgm:spPr/>
    </dgm:pt>
    <dgm:pt modelId="{0ED20B41-9839-4C32-BBA5-7D5A3E9E575B}" type="pres">
      <dgm:prSet presAssocID="{BB073340-E1AC-4811-AC10-CA8FE1D46020}" presName="descendantText" presStyleLbl="alignAcc1" presStyleIdx="3" presStyleCnt="4">
        <dgm:presLayoutVars>
          <dgm:bulletEnabled val="1"/>
        </dgm:presLayoutVars>
      </dgm:prSet>
      <dgm:spPr/>
    </dgm:pt>
  </dgm:ptLst>
  <dgm:cxnLst>
    <dgm:cxn modelId="{2CAE55AB-AD91-4AD3-8253-9E9C886A5FB9}" type="presOf" srcId="{BB073340-E1AC-4811-AC10-CA8FE1D46020}" destId="{E46DCE3D-96D6-4D2E-BEAA-0C8A4DB01C83}" srcOrd="0" destOrd="0" presId="urn:microsoft.com/office/officeart/2005/8/layout/chevron2"/>
    <dgm:cxn modelId="{4684350B-06FE-48D5-B3C1-163A56F1155A}" type="presOf" srcId="{07B93839-AE15-473C-B47B-27FA5DBEE4E9}" destId="{C96267EA-EF01-411B-8D37-95F44BBB68D3}" srcOrd="0" destOrd="0" presId="urn:microsoft.com/office/officeart/2005/8/layout/chevron2"/>
    <dgm:cxn modelId="{EFE22C42-C667-4B7A-8208-6758BAEC1445}" srcId="{2936D842-720E-4365-AD39-F6EAEC441633}" destId="{A05E8D05-15E6-4BEC-B725-D745A48258D3}" srcOrd="0" destOrd="0" parTransId="{29C49A6E-36B2-41D1-83D5-6B58713D5DAF}" sibTransId="{EA09E308-F440-47C6-8C86-B63BABC170D9}"/>
    <dgm:cxn modelId="{F717B596-7122-4C3F-9238-14763508386B}" srcId="{3183185A-2A53-4D8C-8F32-C845F2F70CBF}" destId="{758CBA3A-9936-4C67-965C-A8DD3074879B}" srcOrd="0" destOrd="0" parTransId="{39812E31-9C15-4A6C-B8B9-78CE6FB555B1}" sibTransId="{290E9CBE-1634-47AD-B973-508944073D35}"/>
    <dgm:cxn modelId="{71B43602-5819-468F-A340-DA5A96BA033E}" type="presOf" srcId="{758CBA3A-9936-4C67-965C-A8DD3074879B}" destId="{C0AF5CB7-6C4F-49BC-8738-E4DE0AC00B72}" srcOrd="0" destOrd="0" presId="urn:microsoft.com/office/officeart/2005/8/layout/chevron2"/>
    <dgm:cxn modelId="{4333FB74-FEDF-4697-9A39-612F6D8B9AB6}" type="presOf" srcId="{2936D842-720E-4365-AD39-F6EAEC441633}" destId="{E7C44091-B50A-4CB0-98F0-E70A01DD36F4}" srcOrd="0" destOrd="0" presId="urn:microsoft.com/office/officeart/2005/8/layout/chevron2"/>
    <dgm:cxn modelId="{B16F9628-8397-4FE5-BC4D-5FC1A248AC83}" type="presOf" srcId="{15031D9C-993C-4715-A26F-56D8831933EB}" destId="{29EA1718-F619-46D8-B505-CF1DDA71B8BF}" srcOrd="0" destOrd="0" presId="urn:microsoft.com/office/officeart/2005/8/layout/chevron2"/>
    <dgm:cxn modelId="{65116E9E-162C-4AD9-BCC4-E91C1139E7F2}" srcId="{BB073340-E1AC-4811-AC10-CA8FE1D46020}" destId="{089FCEBA-8B0B-48C0-B293-419EF7C67FCA}" srcOrd="0" destOrd="0" parTransId="{C695CC7A-7955-4CE0-AD73-3DD945856BA4}" sibTransId="{1CDB73C9-1CA9-418D-A950-953E2A1BE6EB}"/>
    <dgm:cxn modelId="{CC2F2B2A-04B7-4809-A4A4-4104809974E6}" type="presOf" srcId="{A05E8D05-15E6-4BEC-B725-D745A48258D3}" destId="{68EF0610-07B4-40C7-AD99-F2285099C2E4}" srcOrd="0" destOrd="0" presId="urn:microsoft.com/office/officeart/2005/8/layout/chevron2"/>
    <dgm:cxn modelId="{5F92077A-D266-43D8-B1E4-282FB69A0EF5}" type="presOf" srcId="{3183185A-2A53-4D8C-8F32-C845F2F70CBF}" destId="{E80E23AD-ECAE-46D2-92A5-71CA9074EED7}" srcOrd="0" destOrd="0" presId="urn:microsoft.com/office/officeart/2005/8/layout/chevron2"/>
    <dgm:cxn modelId="{4D38D698-DC6D-4926-9520-43A255B536D4}" srcId="{15031D9C-993C-4715-A26F-56D8831933EB}" destId="{07B93839-AE15-473C-B47B-27FA5DBEE4E9}" srcOrd="0" destOrd="0" parTransId="{2BEFC288-C4D1-45AF-B679-7A41333941DE}" sibTransId="{0468DBFC-CB2D-4B3A-AAE7-09352D12344E}"/>
    <dgm:cxn modelId="{C8C2ADA0-316E-46E3-A4D5-49BD4A9A4B0B}" srcId="{3183185A-2A53-4D8C-8F32-C845F2F70CBF}" destId="{15031D9C-993C-4715-A26F-56D8831933EB}" srcOrd="1" destOrd="0" parTransId="{77530735-8AD3-469C-AEC2-B5B17A08AF65}" sibTransId="{FB1D36D5-798A-40AA-91C3-3F3E5AF1A86F}"/>
    <dgm:cxn modelId="{B4916BF2-A1E3-4176-A4FF-7988F7303A64}" type="presOf" srcId="{CFD13D95-9925-440B-8945-E3887ED9E9CF}" destId="{0E09DE89-66C0-478D-8170-8F0BC920F1EB}" srcOrd="0" destOrd="0" presId="urn:microsoft.com/office/officeart/2005/8/layout/chevron2"/>
    <dgm:cxn modelId="{1B443FB8-491C-4EE5-A488-66C2B13C2C7D}" srcId="{3183185A-2A53-4D8C-8F32-C845F2F70CBF}" destId="{BB073340-E1AC-4811-AC10-CA8FE1D46020}" srcOrd="3" destOrd="0" parTransId="{C2033531-C18B-447A-AA40-D769F0E9E95A}" sibTransId="{675B5A36-67DE-46B1-B871-4B786910A3C1}"/>
    <dgm:cxn modelId="{106F7C07-9FA1-413F-AC5A-C03BD1084EAC}" srcId="{758CBA3A-9936-4C67-965C-A8DD3074879B}" destId="{CFD13D95-9925-440B-8945-E3887ED9E9CF}" srcOrd="0" destOrd="0" parTransId="{2C4AC0F2-3148-4E97-B214-169762FE2922}" sibTransId="{2D156E86-F8A6-46B9-9F34-11736620A46B}"/>
    <dgm:cxn modelId="{519D0872-A082-4924-859A-FB772DF59C39}" type="presOf" srcId="{089FCEBA-8B0B-48C0-B293-419EF7C67FCA}" destId="{0ED20B41-9839-4C32-BBA5-7D5A3E9E575B}" srcOrd="0" destOrd="0" presId="urn:microsoft.com/office/officeart/2005/8/layout/chevron2"/>
    <dgm:cxn modelId="{3A8ECB28-E23B-45B6-8C84-8AF5114507DE}" srcId="{3183185A-2A53-4D8C-8F32-C845F2F70CBF}" destId="{2936D842-720E-4365-AD39-F6EAEC441633}" srcOrd="2" destOrd="0" parTransId="{13139645-28B0-41D9-8ED9-DA67D736E51B}" sibTransId="{96C19FF6-672B-4588-9D93-2A932D4ACF8D}"/>
    <dgm:cxn modelId="{135E7873-A46E-4154-8EE3-52AAA60564FD}" type="presParOf" srcId="{E80E23AD-ECAE-46D2-92A5-71CA9074EED7}" destId="{63DDCCD6-3F31-4095-8E42-5BBFC31B83BE}" srcOrd="0" destOrd="0" presId="urn:microsoft.com/office/officeart/2005/8/layout/chevron2"/>
    <dgm:cxn modelId="{A9FAD751-EA16-40A5-97AE-3F69AE5C1837}" type="presParOf" srcId="{63DDCCD6-3F31-4095-8E42-5BBFC31B83BE}" destId="{C0AF5CB7-6C4F-49BC-8738-E4DE0AC00B72}" srcOrd="0" destOrd="0" presId="urn:microsoft.com/office/officeart/2005/8/layout/chevron2"/>
    <dgm:cxn modelId="{D4F1CFD9-FAA1-4448-ABAA-E3FEFCB6CAF1}" type="presParOf" srcId="{63DDCCD6-3F31-4095-8E42-5BBFC31B83BE}" destId="{0E09DE89-66C0-478D-8170-8F0BC920F1EB}" srcOrd="1" destOrd="0" presId="urn:microsoft.com/office/officeart/2005/8/layout/chevron2"/>
    <dgm:cxn modelId="{2E2E534E-4D39-4D42-98E3-8E839879F75B}" type="presParOf" srcId="{E80E23AD-ECAE-46D2-92A5-71CA9074EED7}" destId="{52E78D13-8FB5-4AEC-B5C0-881B683FCF22}" srcOrd="1" destOrd="0" presId="urn:microsoft.com/office/officeart/2005/8/layout/chevron2"/>
    <dgm:cxn modelId="{E68FD358-61E9-4B14-947B-E013AD32E758}" type="presParOf" srcId="{E80E23AD-ECAE-46D2-92A5-71CA9074EED7}" destId="{E529DD28-A6C8-4185-BA28-3A73741EACF4}" srcOrd="2" destOrd="0" presId="urn:microsoft.com/office/officeart/2005/8/layout/chevron2"/>
    <dgm:cxn modelId="{ADDEDC8D-E08F-431C-8144-0F1630B4A0CB}" type="presParOf" srcId="{E529DD28-A6C8-4185-BA28-3A73741EACF4}" destId="{29EA1718-F619-46D8-B505-CF1DDA71B8BF}" srcOrd="0" destOrd="0" presId="urn:microsoft.com/office/officeart/2005/8/layout/chevron2"/>
    <dgm:cxn modelId="{D8DF5C2A-E654-4638-8D6A-DD69C6F02065}" type="presParOf" srcId="{E529DD28-A6C8-4185-BA28-3A73741EACF4}" destId="{C96267EA-EF01-411B-8D37-95F44BBB68D3}" srcOrd="1" destOrd="0" presId="urn:microsoft.com/office/officeart/2005/8/layout/chevron2"/>
    <dgm:cxn modelId="{8CA69AEF-3F6A-4CF3-AA93-E24960786D06}" type="presParOf" srcId="{E80E23AD-ECAE-46D2-92A5-71CA9074EED7}" destId="{4CCED8E1-297A-4834-9FC1-39D8E59A67B1}" srcOrd="3" destOrd="0" presId="urn:microsoft.com/office/officeart/2005/8/layout/chevron2"/>
    <dgm:cxn modelId="{23553970-4502-4F21-A038-1A6EF7082C03}" type="presParOf" srcId="{E80E23AD-ECAE-46D2-92A5-71CA9074EED7}" destId="{95036E43-6C97-4BF5-8CB3-7871077B6900}" srcOrd="4" destOrd="0" presId="urn:microsoft.com/office/officeart/2005/8/layout/chevron2"/>
    <dgm:cxn modelId="{2BCE6584-740F-4DE0-9BB4-2B4E6DC85A9E}" type="presParOf" srcId="{95036E43-6C97-4BF5-8CB3-7871077B6900}" destId="{E7C44091-B50A-4CB0-98F0-E70A01DD36F4}" srcOrd="0" destOrd="0" presId="urn:microsoft.com/office/officeart/2005/8/layout/chevron2"/>
    <dgm:cxn modelId="{EEBB7F6E-84DC-4C03-95AA-EA05A012B25A}" type="presParOf" srcId="{95036E43-6C97-4BF5-8CB3-7871077B6900}" destId="{68EF0610-07B4-40C7-AD99-F2285099C2E4}" srcOrd="1" destOrd="0" presId="urn:microsoft.com/office/officeart/2005/8/layout/chevron2"/>
    <dgm:cxn modelId="{F95C82F5-E051-42FB-8876-F70C99768478}" type="presParOf" srcId="{E80E23AD-ECAE-46D2-92A5-71CA9074EED7}" destId="{3998DFE6-6811-4169-A667-B7ECAF848EE8}" srcOrd="5" destOrd="0" presId="urn:microsoft.com/office/officeart/2005/8/layout/chevron2"/>
    <dgm:cxn modelId="{C5D67C1B-A079-4E47-AD77-8432C2D43EDC}" type="presParOf" srcId="{E80E23AD-ECAE-46D2-92A5-71CA9074EED7}" destId="{CD6DA819-7D35-40CC-BC7F-C871C7805A46}" srcOrd="6" destOrd="0" presId="urn:microsoft.com/office/officeart/2005/8/layout/chevron2"/>
    <dgm:cxn modelId="{7E1F0979-7DCE-4FDF-A191-6C63A601812D}" type="presParOf" srcId="{CD6DA819-7D35-40CC-BC7F-C871C7805A46}" destId="{E46DCE3D-96D6-4D2E-BEAA-0C8A4DB01C83}" srcOrd="0" destOrd="0" presId="urn:microsoft.com/office/officeart/2005/8/layout/chevron2"/>
    <dgm:cxn modelId="{A66B3A0C-5CA8-426A-9C0F-239E72FAAB3F}" type="presParOf" srcId="{CD6DA819-7D35-40CC-BC7F-C871C7805A46}" destId="{0ED20B41-9839-4C32-BBA5-7D5A3E9E575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5CB7-6C4F-49BC-8738-E4DE0AC00B72}">
      <dsp:nvSpPr>
        <dsp:cNvPr id="0" name=""/>
        <dsp:cNvSpPr/>
      </dsp:nvSpPr>
      <dsp:spPr>
        <a:xfrm rot="5400000">
          <a:off x="-187858" y="189185"/>
          <a:ext cx="1252388" cy="876672"/>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1</a:t>
          </a:r>
        </a:p>
      </dsp:txBody>
      <dsp:txXfrm rot="-5400000">
        <a:off x="0" y="439663"/>
        <a:ext cx="876672" cy="375716"/>
      </dsp:txXfrm>
    </dsp:sp>
    <dsp:sp modelId="{0E09DE89-66C0-478D-8170-8F0BC920F1EB}">
      <dsp:nvSpPr>
        <dsp:cNvPr id="0" name=""/>
        <dsp:cNvSpPr/>
      </dsp:nvSpPr>
      <dsp:spPr>
        <a:xfrm rot="5400000">
          <a:off x="2438753" y="-1560754"/>
          <a:ext cx="814052" cy="3938215"/>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Smooth image with Gaussian Kernel (</a:t>
          </a:r>
          <a:r>
            <a:rPr lang="en-US" sz="1800" kern="1200" dirty="0">
              <a:sym typeface="Symbol" panose="05050102010706020507" pitchFamily="18" charset="2"/>
            </a:rPr>
            <a:t></a:t>
          </a:r>
          <a:r>
            <a:rPr lang="en-US" sz="1800" kern="1200" dirty="0"/>
            <a:t> = </a:t>
          </a:r>
          <a14:m xmlns:a14="http://schemas.microsoft.com/office/drawing/2010/main">
            <m:oMath xmlns:m="http://schemas.openxmlformats.org/officeDocument/2006/math">
              <m:rad>
                <m:radPr>
                  <m:degHide m:val="on"/>
                  <m:ctrlPr>
                    <a:rPr lang="en-US" sz="1800" i="1" kern="1200" smtClean="0">
                      <a:latin typeface="Cambria Math" panose="02040503050406030204" pitchFamily="18" charset="0"/>
                    </a:rPr>
                  </m:ctrlPr>
                </m:radPr>
                <m:deg/>
                <m:e>
                  <m:r>
                    <a:rPr lang="en-US" sz="1800" b="0" i="1" kern="1200" smtClean="0">
                      <a:latin typeface="Cambria Math" panose="02040503050406030204" pitchFamily="18" charset="0"/>
                    </a:rPr>
                    <m:t>2</m:t>
                  </m:r>
                </m:e>
              </m:rad>
            </m:oMath>
          </a14:m>
          <a:r>
            <a:rPr lang="en-US" sz="1800" kern="1200" dirty="0"/>
            <a:t>)</a:t>
          </a:r>
        </a:p>
      </dsp:txBody>
      <dsp:txXfrm rot="-5400000">
        <a:off x="876672" y="41066"/>
        <a:ext cx="3898476" cy="734574"/>
      </dsp:txXfrm>
    </dsp:sp>
    <dsp:sp modelId="{29EA1718-F619-46D8-B505-CF1DDA71B8BF}">
      <dsp:nvSpPr>
        <dsp:cNvPr id="0" name=""/>
        <dsp:cNvSpPr/>
      </dsp:nvSpPr>
      <dsp:spPr>
        <a:xfrm rot="5400000">
          <a:off x="-187858" y="1294837"/>
          <a:ext cx="1252388" cy="876672"/>
        </a:xfrm>
        <a:prstGeom prst="chevron">
          <a:avLst/>
        </a:prstGeom>
        <a:solidFill>
          <a:schemeClr val="accent1">
            <a:shade val="80000"/>
            <a:hueOff val="16552"/>
            <a:satOff val="627"/>
            <a:lumOff val="6208"/>
            <a:alphaOff val="0"/>
          </a:schemeClr>
        </a:solidFill>
        <a:ln w="12700" cap="flat" cmpd="sng" algn="ctr">
          <a:solidFill>
            <a:schemeClr val="accent1">
              <a:shade val="80000"/>
              <a:hueOff val="16552"/>
              <a:satOff val="627"/>
              <a:lumOff val="62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2</a:t>
          </a:r>
        </a:p>
      </dsp:txBody>
      <dsp:txXfrm rot="-5400000">
        <a:off x="0" y="1545315"/>
        <a:ext cx="876672" cy="375716"/>
      </dsp:txXfrm>
    </dsp:sp>
    <dsp:sp modelId="{C96267EA-EF01-411B-8D37-95F44BBB68D3}">
      <dsp:nvSpPr>
        <dsp:cNvPr id="0" name=""/>
        <dsp:cNvSpPr/>
      </dsp:nvSpPr>
      <dsp:spPr>
        <a:xfrm rot="5400000">
          <a:off x="2438753" y="-455102"/>
          <a:ext cx="814052" cy="3938215"/>
        </a:xfrm>
        <a:prstGeom prst="round2SameRect">
          <a:avLst/>
        </a:prstGeom>
        <a:solidFill>
          <a:schemeClr val="lt1">
            <a:alpha val="90000"/>
            <a:hueOff val="0"/>
            <a:satOff val="0"/>
            <a:lumOff val="0"/>
            <a:alphaOff val="0"/>
          </a:schemeClr>
        </a:solidFill>
        <a:ln w="12700" cap="flat" cmpd="sng" algn="ctr">
          <a:solidFill>
            <a:schemeClr val="accent1">
              <a:shade val="80000"/>
              <a:hueOff val="16552"/>
              <a:satOff val="627"/>
              <a:lumOff val="62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t>DoG</a:t>
          </a:r>
          <a:r>
            <a:rPr lang="en-US" sz="1800" kern="1200" dirty="0"/>
            <a:t> Image = Original Image - Smoothed Image</a:t>
          </a:r>
        </a:p>
      </dsp:txBody>
      <dsp:txXfrm rot="-5400000">
        <a:off x="876672" y="1146718"/>
        <a:ext cx="3898476" cy="734574"/>
      </dsp:txXfrm>
    </dsp:sp>
    <dsp:sp modelId="{E7C44091-B50A-4CB0-98F0-E70A01DD36F4}">
      <dsp:nvSpPr>
        <dsp:cNvPr id="0" name=""/>
        <dsp:cNvSpPr/>
      </dsp:nvSpPr>
      <dsp:spPr>
        <a:xfrm rot="5400000">
          <a:off x="-187858" y="2400490"/>
          <a:ext cx="1252388" cy="876672"/>
        </a:xfrm>
        <a:prstGeom prst="chevron">
          <a:avLst/>
        </a:prstGeom>
        <a:solidFill>
          <a:schemeClr val="accent1">
            <a:shade val="80000"/>
            <a:hueOff val="33105"/>
            <a:satOff val="1255"/>
            <a:lumOff val="12416"/>
            <a:alphaOff val="0"/>
          </a:schemeClr>
        </a:solidFill>
        <a:ln w="12700" cap="flat" cmpd="sng" algn="ctr">
          <a:solidFill>
            <a:schemeClr val="accent1">
              <a:shade val="80000"/>
              <a:hueOff val="33105"/>
              <a:satOff val="1255"/>
              <a:lumOff val="12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3</a:t>
          </a:r>
        </a:p>
      </dsp:txBody>
      <dsp:txXfrm rot="-5400000">
        <a:off x="0" y="2650968"/>
        <a:ext cx="876672" cy="375716"/>
      </dsp:txXfrm>
    </dsp:sp>
    <dsp:sp modelId="{68EF0610-07B4-40C7-AD99-F2285099C2E4}">
      <dsp:nvSpPr>
        <dsp:cNvPr id="0" name=""/>
        <dsp:cNvSpPr/>
      </dsp:nvSpPr>
      <dsp:spPr>
        <a:xfrm rot="5400000">
          <a:off x="2438753" y="650550"/>
          <a:ext cx="814052" cy="3938215"/>
        </a:xfrm>
        <a:prstGeom prst="round2SameRect">
          <a:avLst/>
        </a:prstGeom>
        <a:solidFill>
          <a:schemeClr val="lt1">
            <a:alpha val="90000"/>
            <a:hueOff val="0"/>
            <a:satOff val="0"/>
            <a:lumOff val="0"/>
            <a:alphaOff val="0"/>
          </a:schemeClr>
        </a:solidFill>
        <a:ln w="12700" cap="flat" cmpd="sng" algn="ctr">
          <a:solidFill>
            <a:schemeClr val="accent1">
              <a:shade val="80000"/>
              <a:hueOff val="33105"/>
              <a:satOff val="1255"/>
              <a:lumOff val="12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a:t>DoG</a:t>
          </a:r>
          <a:r>
            <a:rPr lang="en-US" sz="1800" kern="1200" dirty="0"/>
            <a:t> image is resampled with 1.5 pixel spacing to produce next level in the pyramid</a:t>
          </a:r>
        </a:p>
      </dsp:txBody>
      <dsp:txXfrm rot="-5400000">
        <a:off x="876672" y="2252371"/>
        <a:ext cx="3898476" cy="734574"/>
      </dsp:txXfrm>
    </dsp:sp>
    <dsp:sp modelId="{E46DCE3D-96D6-4D2E-BEAA-0C8A4DB01C83}">
      <dsp:nvSpPr>
        <dsp:cNvPr id="0" name=""/>
        <dsp:cNvSpPr/>
      </dsp:nvSpPr>
      <dsp:spPr>
        <a:xfrm rot="5400000">
          <a:off x="-187858" y="3506142"/>
          <a:ext cx="1252388" cy="876672"/>
        </a:xfrm>
        <a:prstGeom prst="chevron">
          <a:avLst/>
        </a:prstGeom>
        <a:solidFill>
          <a:schemeClr val="accent1">
            <a:shade val="80000"/>
            <a:hueOff val="49657"/>
            <a:satOff val="1882"/>
            <a:lumOff val="18624"/>
            <a:alphaOff val="0"/>
          </a:schemeClr>
        </a:solidFill>
        <a:ln w="12700" cap="flat" cmpd="sng" algn="ctr">
          <a:solidFill>
            <a:schemeClr val="accent1">
              <a:shade val="80000"/>
              <a:hueOff val="49657"/>
              <a:satOff val="1882"/>
              <a:lumOff val="186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4</a:t>
          </a:r>
        </a:p>
      </dsp:txBody>
      <dsp:txXfrm rot="-5400000">
        <a:off x="0" y="3756620"/>
        <a:ext cx="876672" cy="375716"/>
      </dsp:txXfrm>
    </dsp:sp>
    <dsp:sp modelId="{0ED20B41-9839-4C32-BBA5-7D5A3E9E575B}">
      <dsp:nvSpPr>
        <dsp:cNvPr id="0" name=""/>
        <dsp:cNvSpPr/>
      </dsp:nvSpPr>
      <dsp:spPr>
        <a:xfrm rot="5400000">
          <a:off x="2438753" y="1756202"/>
          <a:ext cx="814052" cy="3938215"/>
        </a:xfrm>
        <a:prstGeom prst="round2SameRect">
          <a:avLst/>
        </a:prstGeom>
        <a:solidFill>
          <a:schemeClr val="lt1">
            <a:alpha val="90000"/>
            <a:hueOff val="0"/>
            <a:satOff val="0"/>
            <a:lumOff val="0"/>
            <a:alphaOff val="0"/>
          </a:schemeClr>
        </a:solidFill>
        <a:ln w="12700" cap="flat" cmpd="sng" algn="ctr">
          <a:solidFill>
            <a:schemeClr val="accent1">
              <a:shade val="80000"/>
              <a:hueOff val="49657"/>
              <a:satOff val="1882"/>
              <a:lumOff val="186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Repeated until the pyramid is complete</a:t>
          </a:r>
        </a:p>
      </dsp:txBody>
      <dsp:txXfrm rot="-5400000">
        <a:off x="876672" y="3358023"/>
        <a:ext cx="3898476" cy="7345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11/29/2016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330012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65793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94091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4CB1CFEB-8054-4327-A5D4-03FAA184C724}" type="datetime1">
              <a:rPr lang="en-US" smtClean="0"/>
              <a:t>11/29/2016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03A45A-2394-408F-BC78-20E8AA46CB00}" type="datetime1">
              <a:rPr lang="en-US" smtClean="0"/>
              <a:t>11/29/2016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1021467-1D7C-47A5-A21E-585644FA0CE3}" type="datetime1">
              <a:rPr lang="en-US" smtClean="0"/>
              <a:t>11/29/2016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1"/>
            <a:ext cx="9782801" cy="660400"/>
          </a:xfrm>
        </p:spPr>
        <p:txBody>
          <a:bodyPr/>
          <a:lstStyle/>
          <a:p>
            <a:r>
              <a:rPr lang="en-US" dirty="0"/>
              <a:t>Click to edit Master title style</a:t>
            </a:r>
            <a:endParaRPr dirty="0"/>
          </a:p>
        </p:txBody>
      </p:sp>
      <p:sp>
        <p:nvSpPr>
          <p:cNvPr id="3" name="Content Placeholder 2"/>
          <p:cNvSpPr>
            <a:spLocks noGrp="1"/>
          </p:cNvSpPr>
          <p:nvPr>
            <p:ph idx="1"/>
          </p:nvPr>
        </p:nvSpPr>
        <p:spPr>
          <a:xfrm>
            <a:off x="1593436" y="914400"/>
            <a:ext cx="9782801" cy="5368637"/>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021ECDE-E79A-4E9A-B01E-EDF6AE939243}" type="datetime1">
              <a:rPr lang="en-US" smtClean="0"/>
              <a:t>11/29/2016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762E2F75-03AE-44FF-87A5-2F87104C367B}" type="datetime1">
              <a:rPr lang="en-US" smtClean="0"/>
              <a:t>11/29/2016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4C8A09C-D907-447E-A38D-2C7121DAE646}" type="datetime1">
              <a:rPr lang="en-US" smtClean="0"/>
              <a:t>11/29/2016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9F5A3F3-6D9B-48A5-8095-A536EB8B13B1}" type="datetime1">
              <a:rPr lang="en-US" smtClean="0"/>
              <a:t>11/29/2016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254C89F-E2E4-4EA6-96E5-712946A2F6EF}" type="datetime1">
              <a:rPr lang="en-US" smtClean="0"/>
              <a:t>11/29/2016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1C79FD2B-1A6A-4815-85D1-F47ABB9315BD}" type="datetime1">
              <a:rPr lang="en-US" smtClean="0"/>
              <a:t>11/29/2016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9011B1B-54DE-4EC7-B505-4720801EDB11}" type="datetime1">
              <a:rPr lang="en-US" smtClean="0"/>
              <a:t>11/29/2016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2D18FD-566B-417A-BDB9-E8B6C359773A}" type="datetime1">
              <a:rPr lang="en-US" smtClean="0"/>
              <a:t>11/29/2016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ECF83C57-595C-4923-B517-C8F499C76D9C}" type="datetime1">
              <a:rPr lang="en-US" smtClean="0"/>
              <a:t>11/29/2016</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Mobile Robot Localization and Mapping with Uncertainty using Scale-Invariant Visual Landmarks</a:t>
            </a:r>
          </a:p>
        </p:txBody>
      </p:sp>
      <p:sp>
        <p:nvSpPr>
          <p:cNvPr id="3" name="Subtitle 2"/>
          <p:cNvSpPr>
            <a:spLocks noGrp="1"/>
          </p:cNvSpPr>
          <p:nvPr>
            <p:ph type="subTitle" idx="1"/>
          </p:nvPr>
        </p:nvSpPr>
        <p:spPr>
          <a:xfrm>
            <a:off x="2428668" y="4344915"/>
            <a:ext cx="7856743" cy="1116085"/>
          </a:xfrm>
        </p:spPr>
        <p:txBody>
          <a:bodyPr>
            <a:normAutofit fontScale="92500"/>
          </a:bodyPr>
          <a:lstStyle/>
          <a:p>
            <a:r>
              <a:rPr lang="en-US" dirty="0"/>
              <a:t>Paper – Stephen Se, David Lowe, Jim Little</a:t>
            </a:r>
          </a:p>
          <a:p>
            <a:r>
              <a:rPr lang="en-US" dirty="0"/>
              <a:t>Presentation – Nicholas Moya</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pPr/>
              <a:t>1</a:t>
            </a:fld>
            <a:endParaRPr lang="en-US"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SIFT Features</a:t>
            </a:r>
          </a:p>
        </p:txBody>
      </p:sp>
      <p:sp>
        <p:nvSpPr>
          <p:cNvPr id="7" name="Content Placeholder 6"/>
          <p:cNvSpPr>
            <a:spLocks noGrp="1"/>
          </p:cNvSpPr>
          <p:nvPr>
            <p:ph sz="half" idx="2"/>
          </p:nvPr>
        </p:nvSpPr>
        <p:spPr/>
        <p:txBody>
          <a:bodyPr/>
          <a:lstStyle/>
          <a:p>
            <a:r>
              <a:rPr lang="en-US" dirty="0"/>
              <a:t>SIFT feature locations are determined by identifying repeatable points in a pyramid of scaled images</a:t>
            </a:r>
          </a:p>
          <a:p>
            <a:r>
              <a:rPr lang="en-US" dirty="0" err="1"/>
              <a:t>DoG</a:t>
            </a:r>
            <a:r>
              <a:rPr lang="en-US" dirty="0"/>
              <a:t>: Difference of Gaussians</a:t>
            </a:r>
          </a:p>
          <a:p>
            <a:r>
              <a:rPr lang="en-US" dirty="0"/>
              <a:t>Features are identified by detecting maxima and minima in the </a:t>
            </a:r>
            <a:r>
              <a:rPr lang="en-US" dirty="0" err="1"/>
              <a:t>DoG</a:t>
            </a:r>
            <a:r>
              <a:rPr lang="en-US" dirty="0"/>
              <a:t> pyramid.</a:t>
            </a:r>
          </a:p>
          <a:p>
            <a:endParaRPr lang="en-US" dirty="0"/>
          </a:p>
        </p:txBody>
      </p:sp>
      <mc:AlternateContent xmlns:mc="http://schemas.openxmlformats.org/markup-compatibility/2006" xmlns:a14="http://schemas.microsoft.com/office/drawing/2010/main">
        <mc:Choice Requires="a14">
          <p:graphicFrame>
            <p:nvGraphicFramePr>
              <p:cNvPr id="6" name="Content Placeholder 5" descr="Vertical Chevron List" title="SmartArt"/>
              <p:cNvGraphicFramePr>
                <a:graphicFrameLocks noGrp="1"/>
              </p:cNvGraphicFramePr>
              <p:nvPr>
                <p:ph sz="half" idx="1"/>
                <p:extLst>
                  <p:ext uri="{D42A27DB-BD31-4B8C-83A1-F6EECF244321}">
                    <p14:modId xmlns:p14="http://schemas.microsoft.com/office/powerpoint/2010/main" val="3631636636"/>
                  </p:ext>
                </p:extLst>
              </p:nvPr>
            </p:nvGraphicFramePr>
            <p:xfrm>
              <a:off x="1593850" y="1600200"/>
              <a:ext cx="48148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Content Placeholder 5" descr="Vertical Chevron List" title="SmartArt"/>
              <p:cNvGraphicFramePr>
                <a:graphicFrameLocks noGrp="1"/>
              </p:cNvGraphicFramePr>
              <p:nvPr>
                <p:ph sz="half" idx="1"/>
                <p:extLst>
                  <p:ext uri="{D42A27DB-BD31-4B8C-83A1-F6EECF244321}">
                    <p14:modId xmlns:p14="http://schemas.microsoft.com/office/powerpoint/2010/main" val="3631636636"/>
                  </p:ext>
                </p:extLst>
              </p:nvPr>
            </p:nvGraphicFramePr>
            <p:xfrm>
              <a:off x="1593850" y="1600200"/>
              <a:ext cx="4814888"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4" name="Slide Number Placeholder 3"/>
          <p:cNvSpPr>
            <a:spLocks noGrp="1"/>
          </p:cNvSpPr>
          <p:nvPr>
            <p:ph type="sldNum" sz="quarter" idx="12"/>
          </p:nvPr>
        </p:nvSpPr>
        <p:spPr/>
        <p:txBody>
          <a:bodyPr/>
          <a:lstStyle/>
          <a:p>
            <a:fld id="{7DC1BBB0-96F0-4077-A278-0F3FB5C104D3}" type="slidenum">
              <a:rPr lang="en-US" sz="2400" smtClean="0"/>
              <a:t>10</a:t>
            </a:fld>
            <a:endParaRPr lang="en-US" sz="2400" dirty="0"/>
          </a:p>
        </p:txBody>
      </p:sp>
    </p:spTree>
    <p:extLst>
      <p:ext uri="{BB962C8B-B14F-4D97-AF65-F5344CB8AC3E}">
        <p14:creationId xmlns:p14="http://schemas.microsoft.com/office/powerpoint/2010/main" val="282091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0012" y="126299"/>
            <a:ext cx="8853487" cy="6638172"/>
          </a:xfrm>
          <a:prstGeom prst="rect">
            <a:avLst/>
          </a:prstGeom>
        </p:spPr>
      </p:pic>
      <p:sp>
        <p:nvSpPr>
          <p:cNvPr id="3" name="Slide Number Placeholder 2"/>
          <p:cNvSpPr>
            <a:spLocks noGrp="1"/>
          </p:cNvSpPr>
          <p:nvPr>
            <p:ph type="sldNum" sz="quarter" idx="12"/>
          </p:nvPr>
        </p:nvSpPr>
        <p:spPr/>
        <p:txBody>
          <a:bodyPr/>
          <a:lstStyle/>
          <a:p>
            <a:fld id="{7DC1BBB0-96F0-4077-A278-0F3FB5C104D3}" type="slidenum">
              <a:rPr lang="en-US" sz="2400" smtClean="0"/>
              <a:pPr/>
              <a:t>11</a:t>
            </a:fld>
            <a:endParaRPr lang="en-US" dirty="0"/>
          </a:p>
        </p:txBody>
      </p:sp>
    </p:spTree>
    <p:extLst>
      <p:ext uri="{BB962C8B-B14F-4D97-AF65-F5344CB8AC3E}">
        <p14:creationId xmlns:p14="http://schemas.microsoft.com/office/powerpoint/2010/main" val="40228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using the </a:t>
            </a:r>
            <a:r>
              <a:rPr lang="en-US" dirty="0" err="1"/>
              <a:t>Triclops</a:t>
            </a:r>
            <a:r>
              <a:rPr lang="en-US" dirty="0"/>
              <a:t> system</a:t>
            </a:r>
          </a:p>
        </p:txBody>
      </p:sp>
      <p:sp>
        <p:nvSpPr>
          <p:cNvPr id="3" name="Content Placeholder 2"/>
          <p:cNvSpPr>
            <a:spLocks noGrp="1"/>
          </p:cNvSpPr>
          <p:nvPr>
            <p:ph idx="1"/>
          </p:nvPr>
        </p:nvSpPr>
        <p:spPr/>
        <p:txBody>
          <a:bodyPr/>
          <a:lstStyle/>
          <a:p>
            <a:r>
              <a:rPr lang="en-US" dirty="0"/>
              <a:t>Three cameras are arranged in an ‘L’ shape</a:t>
            </a:r>
          </a:p>
          <a:p>
            <a:r>
              <a:rPr lang="en-US" dirty="0"/>
              <a:t>SIFT features are matched by passing several constraints</a:t>
            </a:r>
          </a:p>
          <a:p>
            <a:pPr lvl="1"/>
            <a:r>
              <a:rPr lang="en-US" dirty="0"/>
              <a:t>Vertically: within 1 pixel of each other</a:t>
            </a:r>
          </a:p>
          <a:p>
            <a:pPr lvl="1"/>
            <a:r>
              <a:rPr lang="en-US" dirty="0"/>
              <a:t>Horizontally: within 20 pixels of each other</a:t>
            </a:r>
          </a:p>
          <a:p>
            <a:pPr lvl="1"/>
            <a:r>
              <a:rPr lang="en-US" dirty="0"/>
              <a:t>Must be within 20</a:t>
            </a:r>
            <a:r>
              <a:rPr lang="en-US" dirty="0">
                <a:sym typeface="Symbol" panose="05050102010706020507" pitchFamily="18" charset="2"/>
              </a:rPr>
              <a:t></a:t>
            </a:r>
            <a:r>
              <a:rPr lang="en-US" dirty="0"/>
              <a:t> orientation</a:t>
            </a:r>
          </a:p>
          <a:p>
            <a:pPr lvl="1"/>
            <a:r>
              <a:rPr lang="en-US" dirty="0"/>
              <a:t>Must be found one scale higher and/or lower than the other</a:t>
            </a:r>
          </a:p>
          <a:p>
            <a:r>
              <a:rPr lang="en-US" dirty="0"/>
              <a:t>The features that pass are kept as landmarks.</a:t>
            </a:r>
          </a:p>
          <a:p>
            <a:r>
              <a:rPr lang="en-US" dirty="0"/>
              <a:t>Using the (</a:t>
            </a:r>
            <a:r>
              <a:rPr lang="en-US" dirty="0" err="1"/>
              <a:t>x,y,z</a:t>
            </a:r>
            <a:r>
              <a:rPr lang="en-US" dirty="0"/>
              <a:t>) coordinates of the landmarks </a:t>
            </a:r>
            <a:r>
              <a:rPr lang="en-US" dirty="0" smtClean="0"/>
              <a:t>gives </a:t>
            </a:r>
            <a:r>
              <a:rPr lang="en-US" dirty="0"/>
              <a:t>the position of the robot relative to its environment </a:t>
            </a:r>
          </a:p>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z="2400" smtClean="0"/>
              <a:t>12</a:t>
            </a:fld>
            <a:endParaRPr lang="en-US" dirty="0"/>
          </a:p>
        </p:txBody>
      </p:sp>
    </p:spTree>
    <p:extLst>
      <p:ext uri="{BB962C8B-B14F-4D97-AF65-F5344CB8AC3E}">
        <p14:creationId xmlns:p14="http://schemas.microsoft.com/office/powerpoint/2010/main" val="11433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13</a:t>
            </a:fld>
            <a:endParaRPr lang="en-US" dirty="0"/>
          </a:p>
        </p:txBody>
      </p:sp>
      <p:pic>
        <p:nvPicPr>
          <p:cNvPr id="3" name="Picture 2"/>
          <p:cNvPicPr>
            <a:picLocks noChangeAspect="1"/>
          </p:cNvPicPr>
          <p:nvPr/>
        </p:nvPicPr>
        <p:blipFill>
          <a:blip r:embed="rId2"/>
          <a:stretch>
            <a:fillRect/>
          </a:stretch>
        </p:blipFill>
        <p:spPr>
          <a:xfrm>
            <a:off x="2817812" y="125359"/>
            <a:ext cx="5919787" cy="6596117"/>
          </a:xfrm>
          <a:prstGeom prst="rect">
            <a:avLst/>
          </a:prstGeom>
        </p:spPr>
      </p:pic>
    </p:spTree>
    <p:extLst>
      <p:ext uri="{BB962C8B-B14F-4D97-AF65-F5344CB8AC3E}">
        <p14:creationId xmlns:p14="http://schemas.microsoft.com/office/powerpoint/2010/main" val="3258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14</a:t>
            </a:fld>
            <a:endParaRPr lang="en-US" dirty="0"/>
          </a:p>
        </p:txBody>
      </p:sp>
      <p:sp>
        <p:nvSpPr>
          <p:cNvPr id="3" name="Title 2"/>
          <p:cNvSpPr>
            <a:spLocks noGrp="1"/>
          </p:cNvSpPr>
          <p:nvPr>
            <p:ph type="title"/>
          </p:nvPr>
        </p:nvSpPr>
        <p:spPr/>
        <p:txBody>
          <a:bodyPr/>
          <a:lstStyle/>
          <a:p>
            <a:r>
              <a:rPr lang="en-US" dirty="0"/>
              <a:t>Ego-Motion Estimation</a:t>
            </a:r>
          </a:p>
        </p:txBody>
      </p:sp>
    </p:spTree>
    <p:extLst>
      <p:ext uri="{BB962C8B-B14F-4D97-AF65-F5344CB8AC3E}">
        <p14:creationId xmlns:p14="http://schemas.microsoft.com/office/powerpoint/2010/main" val="8171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Ego-Motion Estimation</a:t>
            </a:r>
          </a:p>
        </p:txBody>
      </p:sp>
      <p:sp>
        <p:nvSpPr>
          <p:cNvPr id="3" name="Content Placeholder 2"/>
          <p:cNvSpPr>
            <a:spLocks noGrp="1"/>
          </p:cNvSpPr>
          <p:nvPr>
            <p:ph idx="1"/>
          </p:nvPr>
        </p:nvSpPr>
        <p:spPr/>
        <p:txBody>
          <a:bodyPr>
            <a:normAutofit/>
          </a:bodyPr>
          <a:lstStyle/>
          <a:p>
            <a:r>
              <a:rPr lang="en-US" dirty="0"/>
              <a:t>After SIFT stereo matching, some information for each SIFT feature</a:t>
            </a:r>
          </a:p>
          <a:p>
            <a:endParaRPr lang="en-US" dirty="0"/>
          </a:p>
          <a:p>
            <a:endParaRPr lang="en-US" dirty="0"/>
          </a:p>
          <a:p>
            <a:pPr lvl="1"/>
            <a:r>
              <a:rPr lang="en-US" dirty="0"/>
              <a:t>(</a:t>
            </a:r>
            <a:r>
              <a:rPr lang="en-US" dirty="0" err="1"/>
              <a:t>r</a:t>
            </a:r>
            <a:r>
              <a:rPr lang="en-US" baseline="-25000" dirty="0" err="1"/>
              <a:t>m</a:t>
            </a:r>
            <a:r>
              <a:rPr lang="en-US" dirty="0"/>
              <a:t>, c</a:t>
            </a:r>
            <a:r>
              <a:rPr lang="en-US" baseline="-25000" dirty="0"/>
              <a:t>m</a:t>
            </a:r>
            <a:r>
              <a:rPr lang="en-US" dirty="0"/>
              <a:t>) Measured image coordinates of the reference camera</a:t>
            </a:r>
          </a:p>
          <a:p>
            <a:pPr lvl="1"/>
            <a:r>
              <a:rPr lang="en-US" dirty="0"/>
              <a:t>(</a:t>
            </a:r>
            <a:r>
              <a:rPr lang="en-US" dirty="0" err="1"/>
              <a:t>s,o,d</a:t>
            </a:r>
            <a:r>
              <a:rPr lang="en-US" dirty="0"/>
              <a:t>) Scale, Orientation, Disparity of the feature</a:t>
            </a:r>
          </a:p>
          <a:p>
            <a:pPr lvl="2"/>
            <a:r>
              <a:rPr lang="en-US" dirty="0"/>
              <a:t>Disparity: Think of parallax</a:t>
            </a:r>
          </a:p>
          <a:p>
            <a:pPr lvl="1"/>
            <a:r>
              <a:rPr lang="en-US" dirty="0"/>
              <a:t>(X,Y,Z) 3D coordinates of landmark relative to camera</a:t>
            </a:r>
          </a:p>
          <a:p>
            <a:r>
              <a:rPr lang="en-US" dirty="0"/>
              <a:t>Must match SIFT features between frames to estimate motion</a:t>
            </a:r>
          </a:p>
          <a:p>
            <a:r>
              <a:rPr lang="en-US" dirty="0"/>
              <a:t>But how to match SIFT features between frames?</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15</a:t>
            </a:fld>
            <a:endParaRPr lang="en-US" dirty="0"/>
          </a:p>
        </p:txBody>
      </p:sp>
      <p:pic>
        <p:nvPicPr>
          <p:cNvPr id="5" name="Picture 4"/>
          <p:cNvPicPr>
            <a:picLocks noChangeAspect="1"/>
          </p:cNvPicPr>
          <p:nvPr/>
        </p:nvPicPr>
        <p:blipFill>
          <a:blip r:embed="rId2"/>
          <a:stretch>
            <a:fillRect/>
          </a:stretch>
        </p:blipFill>
        <p:spPr>
          <a:xfrm>
            <a:off x="3603523" y="1905000"/>
            <a:ext cx="5762625" cy="736400"/>
          </a:xfrm>
          <a:prstGeom prst="rect">
            <a:avLst/>
          </a:prstGeom>
        </p:spPr>
      </p:pic>
    </p:spTree>
    <p:extLst>
      <p:ext uri="{BB962C8B-B14F-4D97-AF65-F5344CB8AC3E}">
        <p14:creationId xmlns:p14="http://schemas.microsoft.com/office/powerpoint/2010/main" val="413284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Matching SIFT Features</a:t>
            </a:r>
          </a:p>
        </p:txBody>
      </p:sp>
      <p:sp>
        <p:nvSpPr>
          <p:cNvPr id="3" name="Content Placeholder 2"/>
          <p:cNvSpPr>
            <a:spLocks noGrp="1"/>
          </p:cNvSpPr>
          <p:nvPr>
            <p:ph idx="1"/>
          </p:nvPr>
        </p:nvSpPr>
        <p:spPr/>
        <p:txBody>
          <a:bodyPr>
            <a:normAutofit fontScale="92500" lnSpcReduction="20000"/>
          </a:bodyPr>
          <a:lstStyle/>
          <a:p>
            <a:r>
              <a:rPr lang="en-US" dirty="0"/>
              <a:t>Predicting relative 3D position</a:t>
            </a:r>
          </a:p>
          <a:p>
            <a:pPr lvl="1"/>
            <a:r>
              <a:rPr lang="en-US" dirty="0"/>
              <a:t>(u</a:t>
            </a:r>
            <a:r>
              <a:rPr lang="en-US" baseline="-25000" dirty="0"/>
              <a:t>0</a:t>
            </a:r>
            <a:r>
              <a:rPr lang="en-US" dirty="0"/>
              <a:t>,v</a:t>
            </a:r>
            <a:r>
              <a:rPr lang="en-US" baseline="-25000" dirty="0"/>
              <a:t>0</a:t>
            </a:r>
            <a:r>
              <a:rPr lang="en-US" dirty="0"/>
              <a:t>) image center coordinates</a:t>
            </a:r>
          </a:p>
          <a:p>
            <a:endParaRPr lang="en-US" dirty="0"/>
          </a:p>
          <a:p>
            <a:r>
              <a:rPr lang="en-US" dirty="0"/>
              <a:t>Predicting expected disparity</a:t>
            </a:r>
          </a:p>
          <a:p>
            <a:pPr lvl="1"/>
            <a:r>
              <a:rPr lang="en-US" dirty="0"/>
              <a:t>I </a:t>
            </a:r>
            <a:r>
              <a:rPr lang="en-US" dirty="0" err="1"/>
              <a:t>interocular</a:t>
            </a:r>
            <a:r>
              <a:rPr lang="en-US" dirty="0"/>
              <a:t> distance</a:t>
            </a:r>
          </a:p>
          <a:p>
            <a:pPr lvl="1"/>
            <a:r>
              <a:rPr lang="en-US" dirty="0"/>
              <a:t>f focal length</a:t>
            </a:r>
          </a:p>
          <a:p>
            <a:endParaRPr lang="en-US" dirty="0"/>
          </a:p>
          <a:p>
            <a:r>
              <a:rPr lang="en-US" dirty="0"/>
              <a:t>Predicting expected scale</a:t>
            </a:r>
          </a:p>
          <a:p>
            <a:endParaRPr lang="en-US" dirty="0"/>
          </a:p>
          <a:p>
            <a:r>
              <a:rPr lang="en-US" dirty="0"/>
              <a:t>Search for SIFT landmarks match based on criteria</a:t>
            </a:r>
          </a:p>
          <a:p>
            <a:pPr lvl="1"/>
            <a:r>
              <a:rPr lang="en-US" dirty="0"/>
              <a:t>Within 10x10 pixel region</a:t>
            </a:r>
          </a:p>
          <a:p>
            <a:pPr lvl="1"/>
            <a:r>
              <a:rPr lang="en-US" dirty="0"/>
              <a:t>Scale S and S’ must be within 20% of each other</a:t>
            </a:r>
          </a:p>
          <a:p>
            <a:pPr lvl="1"/>
            <a:r>
              <a:rPr lang="en-US" dirty="0"/>
              <a:t>Orientation within 20 degrees</a:t>
            </a:r>
          </a:p>
          <a:p>
            <a:pPr lvl="1"/>
            <a:r>
              <a:rPr lang="en-US" dirty="0"/>
              <a:t>Disparity d and d’ must be within 20%</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16</a:t>
            </a:fld>
            <a:endParaRPr lang="en-US" dirty="0"/>
          </a:p>
        </p:txBody>
      </p:sp>
      <p:pic>
        <p:nvPicPr>
          <p:cNvPr id="5" name="Picture 4"/>
          <p:cNvPicPr>
            <a:picLocks noChangeAspect="1"/>
          </p:cNvPicPr>
          <p:nvPr/>
        </p:nvPicPr>
        <p:blipFill>
          <a:blip r:embed="rId2"/>
          <a:stretch>
            <a:fillRect/>
          </a:stretch>
        </p:blipFill>
        <p:spPr>
          <a:xfrm>
            <a:off x="6913453" y="915526"/>
            <a:ext cx="4462784" cy="988678"/>
          </a:xfrm>
          <a:prstGeom prst="rect">
            <a:avLst/>
          </a:prstGeom>
        </p:spPr>
      </p:pic>
      <p:pic>
        <p:nvPicPr>
          <p:cNvPr id="6" name="Picture 5"/>
          <p:cNvPicPr>
            <a:picLocks noChangeAspect="1"/>
          </p:cNvPicPr>
          <p:nvPr/>
        </p:nvPicPr>
        <p:blipFill>
          <a:blip r:embed="rId3"/>
          <a:stretch>
            <a:fillRect/>
          </a:stretch>
        </p:blipFill>
        <p:spPr>
          <a:xfrm>
            <a:off x="6913453" y="1977518"/>
            <a:ext cx="3381375" cy="1137860"/>
          </a:xfrm>
          <a:prstGeom prst="rect">
            <a:avLst/>
          </a:prstGeom>
        </p:spPr>
      </p:pic>
      <p:pic>
        <p:nvPicPr>
          <p:cNvPr id="7" name="Picture 6"/>
          <p:cNvPicPr>
            <a:picLocks noChangeAspect="1"/>
          </p:cNvPicPr>
          <p:nvPr/>
        </p:nvPicPr>
        <p:blipFill>
          <a:blip r:embed="rId4"/>
          <a:stretch>
            <a:fillRect/>
          </a:stretch>
        </p:blipFill>
        <p:spPr>
          <a:xfrm>
            <a:off x="6913453" y="3188692"/>
            <a:ext cx="1447678" cy="828121"/>
          </a:xfrm>
          <a:prstGeom prst="rect">
            <a:avLst/>
          </a:prstGeom>
        </p:spPr>
      </p:pic>
      <p:pic>
        <p:nvPicPr>
          <p:cNvPr id="8" name="Picture 7"/>
          <p:cNvPicPr>
            <a:picLocks noChangeAspect="1"/>
          </p:cNvPicPr>
          <p:nvPr/>
        </p:nvPicPr>
        <p:blipFill>
          <a:blip r:embed="rId5"/>
          <a:stretch>
            <a:fillRect/>
          </a:stretch>
        </p:blipFill>
        <p:spPr>
          <a:xfrm>
            <a:off x="9447212" y="3115378"/>
            <a:ext cx="1929025" cy="3204031"/>
          </a:xfrm>
          <a:prstGeom prst="rect">
            <a:avLst/>
          </a:prstGeom>
        </p:spPr>
      </p:pic>
    </p:spTree>
    <p:extLst>
      <p:ext uri="{BB962C8B-B14F-4D97-AF65-F5344CB8AC3E}">
        <p14:creationId xmlns:p14="http://schemas.microsoft.com/office/powerpoint/2010/main" val="385164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17</a:t>
            </a:fld>
            <a:endParaRPr lang="en-US" dirty="0"/>
          </a:p>
        </p:txBody>
      </p:sp>
      <p:pic>
        <p:nvPicPr>
          <p:cNvPr id="5" name="Picture 4"/>
          <p:cNvPicPr>
            <a:picLocks noChangeAspect="1"/>
          </p:cNvPicPr>
          <p:nvPr/>
        </p:nvPicPr>
        <p:blipFill>
          <a:blip r:embed="rId2"/>
          <a:stretch>
            <a:fillRect/>
          </a:stretch>
        </p:blipFill>
        <p:spPr>
          <a:xfrm>
            <a:off x="2055812" y="479258"/>
            <a:ext cx="7924799" cy="6197418"/>
          </a:xfrm>
          <a:prstGeom prst="rect">
            <a:avLst/>
          </a:prstGeom>
        </p:spPr>
      </p:pic>
    </p:spTree>
    <p:extLst>
      <p:ext uri="{BB962C8B-B14F-4D97-AF65-F5344CB8AC3E}">
        <p14:creationId xmlns:p14="http://schemas.microsoft.com/office/powerpoint/2010/main" val="372701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18</a:t>
            </a:fld>
            <a:endParaRPr lang="en-US" dirty="0"/>
          </a:p>
        </p:txBody>
      </p:sp>
      <p:pic>
        <p:nvPicPr>
          <p:cNvPr id="3" name="Picture 2"/>
          <p:cNvPicPr>
            <a:picLocks noChangeAspect="1"/>
          </p:cNvPicPr>
          <p:nvPr/>
        </p:nvPicPr>
        <p:blipFill>
          <a:blip r:embed="rId2"/>
          <a:stretch>
            <a:fillRect/>
          </a:stretch>
        </p:blipFill>
        <p:spPr>
          <a:xfrm>
            <a:off x="2970212" y="381000"/>
            <a:ext cx="6235666" cy="3048000"/>
          </a:xfrm>
          <a:prstGeom prst="rect">
            <a:avLst/>
          </a:prstGeom>
        </p:spPr>
      </p:pic>
      <p:pic>
        <p:nvPicPr>
          <p:cNvPr id="4" name="Picture 3"/>
          <p:cNvPicPr>
            <a:picLocks noChangeAspect="1"/>
          </p:cNvPicPr>
          <p:nvPr/>
        </p:nvPicPr>
        <p:blipFill>
          <a:blip r:embed="rId3"/>
          <a:stretch>
            <a:fillRect/>
          </a:stretch>
        </p:blipFill>
        <p:spPr>
          <a:xfrm>
            <a:off x="3034602" y="3948113"/>
            <a:ext cx="6106886" cy="2590800"/>
          </a:xfrm>
          <a:prstGeom prst="rect">
            <a:avLst/>
          </a:prstGeom>
        </p:spPr>
      </p:pic>
    </p:spTree>
    <p:extLst>
      <p:ext uri="{BB962C8B-B14F-4D97-AF65-F5344CB8AC3E}">
        <p14:creationId xmlns:p14="http://schemas.microsoft.com/office/powerpoint/2010/main" val="5761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Least-Squares Minimization</a:t>
            </a:r>
          </a:p>
        </p:txBody>
      </p:sp>
      <p:sp>
        <p:nvSpPr>
          <p:cNvPr id="3" name="Content Placeholder 2"/>
          <p:cNvSpPr>
            <a:spLocks noGrp="1"/>
          </p:cNvSpPr>
          <p:nvPr>
            <p:ph idx="1"/>
          </p:nvPr>
        </p:nvSpPr>
        <p:spPr/>
        <p:txBody>
          <a:bodyPr/>
          <a:lstStyle/>
          <a:p>
            <a:r>
              <a:rPr lang="en-US" dirty="0"/>
              <a:t>Least Squares is used to determine camera movement</a:t>
            </a:r>
          </a:p>
          <a:p>
            <a:r>
              <a:rPr lang="en-US" dirty="0"/>
              <a:t>Tells us the x, y, z, yaw, pitch, roll that would bring the best alignment between the matched SIFT features.</a:t>
            </a:r>
          </a:p>
          <a:p>
            <a:pPr marL="0" indent="0">
              <a:buNone/>
            </a:pPr>
            <a:r>
              <a:rPr lang="en-US" dirty="0"/>
              <a:t>			       P = </a:t>
            </a:r>
          </a:p>
          <a:p>
            <a:pPr marL="0" indent="0">
              <a:buNone/>
            </a:pPr>
            <a:r>
              <a:rPr lang="en-US" dirty="0" err="1"/>
              <a:t>e</a:t>
            </a:r>
            <a:r>
              <a:rPr lang="en-US" baseline="-25000" dirty="0" err="1"/>
              <a:t>ri</a:t>
            </a:r>
            <a:r>
              <a:rPr lang="en-US" dirty="0"/>
              <a:t> = row and column</a:t>
            </a:r>
          </a:p>
          <a:p>
            <a:pPr marL="0" indent="0">
              <a:buNone/>
            </a:pPr>
            <a:r>
              <a:rPr lang="en-US" dirty="0"/>
              <a:t>        errors of the</a:t>
            </a:r>
          </a:p>
          <a:p>
            <a:pPr marL="0" indent="0">
              <a:buNone/>
            </a:pPr>
            <a:r>
              <a:rPr lang="en-US" dirty="0"/>
              <a:t>	</a:t>
            </a:r>
            <a:r>
              <a:rPr lang="en-US" dirty="0" err="1"/>
              <a:t>i</a:t>
            </a:r>
            <a:r>
              <a:rPr lang="en-US" baseline="30000" dirty="0" err="1"/>
              <a:t>th</a:t>
            </a:r>
            <a:r>
              <a:rPr lang="en-US" dirty="0"/>
              <a:t> match					hat represents least</a:t>
            </a:r>
          </a:p>
          <a:p>
            <a:pPr marL="0" indent="0">
              <a:buNone/>
            </a:pPr>
            <a:r>
              <a:rPr lang="en-US" dirty="0" err="1"/>
              <a:t>E</a:t>
            </a:r>
            <a:r>
              <a:rPr lang="en-US" baseline="-25000" dirty="0" err="1"/>
              <a:t>i</a:t>
            </a:r>
            <a:r>
              <a:rPr lang="en-US" dirty="0"/>
              <a:t> = residual error.					squares</a:t>
            </a:r>
          </a:p>
          <a:p>
            <a:pPr marL="0" indent="0">
              <a:buNone/>
            </a:pPr>
            <a:r>
              <a:rPr lang="en-US" dirty="0"/>
              <a:t>       Features with big</a:t>
            </a:r>
          </a:p>
          <a:p>
            <a:pPr marL="0" indent="0">
              <a:buNone/>
            </a:pPr>
            <a:r>
              <a:rPr lang="en-US" dirty="0"/>
              <a:t>       </a:t>
            </a:r>
            <a:r>
              <a:rPr lang="en-US" dirty="0" err="1"/>
              <a:t>E</a:t>
            </a:r>
            <a:r>
              <a:rPr lang="en-US" baseline="-25000" dirty="0" err="1"/>
              <a:t>i</a:t>
            </a:r>
            <a:r>
              <a:rPr lang="en-US" dirty="0"/>
              <a:t> are eliminated</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19</a:t>
            </a:fld>
            <a:endParaRPr lang="en-US" dirty="0"/>
          </a:p>
        </p:txBody>
      </p:sp>
      <p:pic>
        <p:nvPicPr>
          <p:cNvPr id="5" name="Picture 4"/>
          <p:cNvPicPr>
            <a:picLocks noChangeAspect="1"/>
          </p:cNvPicPr>
          <p:nvPr/>
        </p:nvPicPr>
        <p:blipFill>
          <a:blip r:embed="rId2"/>
          <a:stretch>
            <a:fillRect/>
          </a:stretch>
        </p:blipFill>
        <p:spPr>
          <a:xfrm>
            <a:off x="5737123" y="2952749"/>
            <a:ext cx="1495425" cy="457200"/>
          </a:xfrm>
          <a:prstGeom prst="rect">
            <a:avLst/>
          </a:prstGeom>
        </p:spPr>
      </p:pic>
      <p:pic>
        <p:nvPicPr>
          <p:cNvPr id="6" name="Picture 5"/>
          <p:cNvPicPr>
            <a:picLocks noChangeAspect="1"/>
          </p:cNvPicPr>
          <p:nvPr/>
        </p:nvPicPr>
        <p:blipFill>
          <a:blip r:embed="rId3"/>
          <a:stretch>
            <a:fillRect/>
          </a:stretch>
        </p:blipFill>
        <p:spPr>
          <a:xfrm>
            <a:off x="5960960" y="3486148"/>
            <a:ext cx="1047750" cy="428625"/>
          </a:xfrm>
          <a:prstGeom prst="rect">
            <a:avLst/>
          </a:prstGeom>
        </p:spPr>
      </p:pic>
      <p:pic>
        <p:nvPicPr>
          <p:cNvPr id="7" name="Picture 6"/>
          <p:cNvPicPr>
            <a:picLocks noChangeAspect="1"/>
          </p:cNvPicPr>
          <p:nvPr/>
        </p:nvPicPr>
        <p:blipFill>
          <a:blip r:embed="rId4"/>
          <a:stretch>
            <a:fillRect/>
          </a:stretch>
        </p:blipFill>
        <p:spPr>
          <a:xfrm>
            <a:off x="5356820" y="4486271"/>
            <a:ext cx="2295525" cy="971550"/>
          </a:xfrm>
          <a:prstGeom prst="rect">
            <a:avLst/>
          </a:prstGeom>
        </p:spPr>
      </p:pic>
      <p:pic>
        <p:nvPicPr>
          <p:cNvPr id="8" name="Picture 7"/>
          <p:cNvPicPr>
            <a:picLocks noChangeAspect="1"/>
          </p:cNvPicPr>
          <p:nvPr/>
        </p:nvPicPr>
        <p:blipFill>
          <a:blip r:embed="rId5"/>
          <a:stretch>
            <a:fillRect/>
          </a:stretch>
        </p:blipFill>
        <p:spPr>
          <a:xfrm>
            <a:off x="5485407" y="5524494"/>
            <a:ext cx="2038350" cy="676275"/>
          </a:xfrm>
          <a:prstGeom prst="rect">
            <a:avLst/>
          </a:prstGeom>
        </p:spPr>
      </p:pic>
      <p:pic>
        <p:nvPicPr>
          <p:cNvPr id="9" name="Picture 8"/>
          <p:cNvPicPr>
            <a:picLocks noChangeAspect="1"/>
          </p:cNvPicPr>
          <p:nvPr/>
        </p:nvPicPr>
        <p:blipFill>
          <a:blip r:embed="rId6"/>
          <a:stretch>
            <a:fillRect/>
          </a:stretch>
        </p:blipFill>
        <p:spPr>
          <a:xfrm>
            <a:off x="5980708" y="3990972"/>
            <a:ext cx="1047750" cy="419100"/>
          </a:xfrm>
          <a:prstGeom prst="rect">
            <a:avLst/>
          </a:prstGeom>
        </p:spPr>
      </p:pic>
      <p:pic>
        <p:nvPicPr>
          <p:cNvPr id="10" name="Picture 9"/>
          <p:cNvPicPr>
            <a:picLocks noChangeAspect="1"/>
          </p:cNvPicPr>
          <p:nvPr/>
        </p:nvPicPr>
        <p:blipFill>
          <a:blip r:embed="rId7"/>
          <a:stretch>
            <a:fillRect/>
          </a:stretch>
        </p:blipFill>
        <p:spPr>
          <a:xfrm>
            <a:off x="5608536" y="2438400"/>
            <a:ext cx="1752600" cy="438150"/>
          </a:xfrm>
          <a:prstGeom prst="rect">
            <a:avLst/>
          </a:prstGeom>
        </p:spPr>
      </p:pic>
    </p:spTree>
    <p:extLst>
      <p:ext uri="{BB962C8B-B14F-4D97-AF65-F5344CB8AC3E}">
        <p14:creationId xmlns:p14="http://schemas.microsoft.com/office/powerpoint/2010/main" val="20739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Decoding the Title</a:t>
            </a:r>
          </a:p>
        </p:txBody>
      </p:sp>
      <p:sp>
        <p:nvSpPr>
          <p:cNvPr id="3" name="Content Placeholder 2"/>
          <p:cNvSpPr>
            <a:spLocks noGrp="1"/>
          </p:cNvSpPr>
          <p:nvPr>
            <p:ph idx="1"/>
          </p:nvPr>
        </p:nvSpPr>
        <p:spPr/>
        <p:txBody>
          <a:bodyPr/>
          <a:lstStyle/>
          <a:p>
            <a:r>
              <a:rPr lang="en-US" dirty="0"/>
              <a:t>Visual SLAM using SIFT features as landmarks</a:t>
            </a:r>
          </a:p>
          <a:p>
            <a:pPr lvl="1"/>
            <a:r>
              <a:rPr lang="en-US" dirty="0"/>
              <a:t>SLAM: Simultaneous Localization and Mapping</a:t>
            </a:r>
          </a:p>
          <a:p>
            <a:pPr lvl="1"/>
            <a:r>
              <a:rPr lang="en-US" dirty="0"/>
              <a:t>SIFT: Scale-Invariant Feature transform</a:t>
            </a:r>
          </a:p>
          <a:p>
            <a:r>
              <a:rPr lang="en-US" dirty="0"/>
              <a:t>The robot finds SIFT features in </a:t>
            </a:r>
            <a:r>
              <a:rPr lang="en-US" dirty="0" smtClean="0"/>
              <a:t>its </a:t>
            </a:r>
            <a:r>
              <a:rPr lang="en-US" dirty="0"/>
              <a:t>environment, and uses them as landmarks to build a map and localize itself within that map.</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2</a:t>
            </a:fld>
            <a:endParaRPr lang="en-US" sz="2400" dirty="0"/>
          </a:p>
        </p:txBody>
      </p:sp>
    </p:spTree>
    <p:extLst>
      <p:ext uri="{BB962C8B-B14F-4D97-AF65-F5344CB8AC3E}">
        <p14:creationId xmlns:p14="http://schemas.microsoft.com/office/powerpoint/2010/main" val="390859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20</a:t>
            </a:fld>
            <a:endParaRPr lang="en-US" dirty="0"/>
          </a:p>
        </p:txBody>
      </p:sp>
      <p:pic>
        <p:nvPicPr>
          <p:cNvPr id="3" name="Picture 2"/>
          <p:cNvPicPr>
            <a:picLocks noChangeAspect="1"/>
          </p:cNvPicPr>
          <p:nvPr/>
        </p:nvPicPr>
        <p:blipFill>
          <a:blip r:embed="rId2"/>
          <a:stretch>
            <a:fillRect/>
          </a:stretch>
        </p:blipFill>
        <p:spPr>
          <a:xfrm>
            <a:off x="1293812" y="1981200"/>
            <a:ext cx="9347070" cy="2866191"/>
          </a:xfrm>
          <a:prstGeom prst="rect">
            <a:avLst/>
          </a:prstGeom>
        </p:spPr>
      </p:pic>
    </p:spTree>
    <p:extLst>
      <p:ext uri="{BB962C8B-B14F-4D97-AF65-F5344CB8AC3E}">
        <p14:creationId xmlns:p14="http://schemas.microsoft.com/office/powerpoint/2010/main" val="255388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21</a:t>
            </a:fld>
            <a:endParaRPr lang="en-US" dirty="0"/>
          </a:p>
        </p:txBody>
      </p:sp>
      <p:pic>
        <p:nvPicPr>
          <p:cNvPr id="3" name="Picture 2"/>
          <p:cNvPicPr>
            <a:picLocks noChangeAspect="1"/>
          </p:cNvPicPr>
          <p:nvPr/>
        </p:nvPicPr>
        <p:blipFill>
          <a:blip r:embed="rId2"/>
          <a:stretch>
            <a:fillRect/>
          </a:stretch>
        </p:blipFill>
        <p:spPr>
          <a:xfrm>
            <a:off x="1293812" y="228600"/>
            <a:ext cx="9320584" cy="5393234"/>
          </a:xfrm>
          <a:prstGeom prst="rect">
            <a:avLst/>
          </a:prstGeom>
        </p:spPr>
      </p:pic>
      <p:sp>
        <p:nvSpPr>
          <p:cNvPr id="4" name="Content Placeholder 2"/>
          <p:cNvSpPr txBox="1">
            <a:spLocks/>
          </p:cNvSpPr>
          <p:nvPr/>
        </p:nvSpPr>
        <p:spPr>
          <a:xfrm>
            <a:off x="1293813" y="5621834"/>
            <a:ext cx="9472984" cy="1099642"/>
          </a:xfrm>
          <a:prstGeom prst="rect">
            <a:avLst/>
          </a:prstGeom>
        </p:spPr>
        <p:txBody>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en-US" sz="2000" dirty="0"/>
              <a:t>b – original position, a – 10</a:t>
            </a:r>
            <a:r>
              <a:rPr lang="en-US" sz="2000" baseline="30000" dirty="0"/>
              <a:t>o</a:t>
            </a:r>
            <a:r>
              <a:rPr lang="en-US" sz="2000" dirty="0"/>
              <a:t> left, c - 10</a:t>
            </a:r>
            <a:r>
              <a:rPr lang="en-US" sz="2000" baseline="30000" dirty="0"/>
              <a:t>o</a:t>
            </a:r>
            <a:r>
              <a:rPr lang="en-US" sz="2000" dirty="0"/>
              <a:t> right</a:t>
            </a:r>
          </a:p>
          <a:p>
            <a:pPr marL="0" indent="0">
              <a:buNone/>
            </a:pPr>
            <a:r>
              <a:rPr lang="en-US" sz="2000" dirty="0"/>
              <a:t>e – 60 cm in front, d – 60 cm in front and 10</a:t>
            </a:r>
            <a:r>
              <a:rPr lang="en-US" sz="2000" baseline="30000" dirty="0"/>
              <a:t>o</a:t>
            </a:r>
            <a:r>
              <a:rPr lang="en-US" sz="2000" dirty="0"/>
              <a:t> left, e – 60 cm in front and 10</a:t>
            </a:r>
            <a:r>
              <a:rPr lang="en-US" sz="2000" baseline="30000" dirty="0"/>
              <a:t>o</a:t>
            </a:r>
            <a:r>
              <a:rPr lang="en-US" sz="2000" dirty="0"/>
              <a:t> right</a:t>
            </a:r>
          </a:p>
        </p:txBody>
      </p:sp>
    </p:spTree>
    <p:extLst>
      <p:ext uri="{BB962C8B-B14F-4D97-AF65-F5344CB8AC3E}">
        <p14:creationId xmlns:p14="http://schemas.microsoft.com/office/powerpoint/2010/main" val="252733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a:t>
            </a:r>
          </a:p>
        </p:txBody>
      </p:sp>
      <p:sp>
        <p:nvSpPr>
          <p:cNvPr id="3" name="Content Placeholder 2"/>
          <p:cNvSpPr>
            <a:spLocks noGrp="1"/>
          </p:cNvSpPr>
          <p:nvPr>
            <p:ph idx="1"/>
          </p:nvPr>
        </p:nvSpPr>
        <p:spPr/>
        <p:txBody>
          <a:bodyPr/>
          <a:lstStyle/>
          <a:p>
            <a:r>
              <a:rPr lang="en-US" dirty="0"/>
              <a:t>Each matched SIFT feature is logged in a database of landmarks to match features in future views.</a:t>
            </a:r>
          </a:p>
          <a:p>
            <a:r>
              <a:rPr lang="en-US" dirty="0"/>
              <a:t>Specifically, the [</a:t>
            </a:r>
            <a:r>
              <a:rPr lang="en-US" dirty="0" err="1"/>
              <a:t>x,y,z,s,o,l</a:t>
            </a:r>
            <a:r>
              <a:rPr lang="en-US" dirty="0"/>
              <a:t>] are logged for each landmark</a:t>
            </a:r>
          </a:p>
          <a:p>
            <a:r>
              <a:rPr lang="en-US" dirty="0"/>
              <a:t>Each landmark has a miss count – number of times they are expected to be matched but aren’t. If the miss count is reaches a threshold N, the landmark is pruned from the database.</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22</a:t>
            </a:fld>
            <a:endParaRPr lang="en-US" dirty="0"/>
          </a:p>
        </p:txBody>
      </p:sp>
    </p:spTree>
    <p:extLst>
      <p:ext uri="{BB962C8B-B14F-4D97-AF65-F5344CB8AC3E}">
        <p14:creationId xmlns:p14="http://schemas.microsoft.com/office/powerpoint/2010/main" val="7766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23</a:t>
            </a:fld>
            <a:endParaRPr lang="en-US" dirty="0"/>
          </a:p>
        </p:txBody>
      </p:sp>
      <p:sp>
        <p:nvSpPr>
          <p:cNvPr id="3" name="Title 2"/>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33109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24</a:t>
            </a:fld>
            <a:endParaRPr lang="en-US" dirty="0"/>
          </a:p>
        </p:txBody>
      </p:sp>
      <p:pic>
        <p:nvPicPr>
          <p:cNvPr id="3" name="Picture 2"/>
          <p:cNvPicPr>
            <a:picLocks noChangeAspect="1"/>
          </p:cNvPicPr>
          <p:nvPr/>
        </p:nvPicPr>
        <p:blipFill>
          <a:blip r:embed="rId2"/>
          <a:stretch>
            <a:fillRect/>
          </a:stretch>
        </p:blipFill>
        <p:spPr>
          <a:xfrm>
            <a:off x="3046412" y="202418"/>
            <a:ext cx="5829300" cy="6344516"/>
          </a:xfrm>
          <a:prstGeom prst="rect">
            <a:avLst/>
          </a:prstGeom>
        </p:spPr>
      </p:pic>
    </p:spTree>
    <p:extLst>
      <p:ext uri="{BB962C8B-B14F-4D97-AF65-F5344CB8AC3E}">
        <p14:creationId xmlns:p14="http://schemas.microsoft.com/office/powerpoint/2010/main" val="379124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lstStyle/>
          <a:p>
            <a:r>
              <a:rPr lang="en-US" dirty="0"/>
              <a:t>Set height change parameter to 0 (not ascending or descending in elevation)</a:t>
            </a:r>
          </a:p>
          <a:p>
            <a:r>
              <a:rPr lang="en-US" dirty="0"/>
              <a:t>Manually drive robot one loop around a chair and back</a:t>
            </a:r>
          </a:p>
          <a:p>
            <a:pPr lvl="1"/>
            <a:r>
              <a:rPr lang="en-US" dirty="0"/>
              <a:t>Just testing SIFT features and ego-motion, not navigation</a:t>
            </a:r>
          </a:p>
          <a:p>
            <a:r>
              <a:rPr lang="en-US" dirty="0"/>
              <a:t>At end, 249 320x240 frames were taken with 3590 SIFT landmarks logged.</a:t>
            </a:r>
          </a:p>
          <a:p>
            <a:r>
              <a:rPr lang="en-US" dirty="0"/>
              <a:t>Each iteration taking 0.5 seconds</a:t>
            </a:r>
          </a:p>
          <a:p>
            <a:r>
              <a:rPr lang="en-US" dirty="0"/>
              <a:t>40~60 matches each frame</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25</a:t>
            </a:fld>
            <a:endParaRPr lang="en-US" dirty="0"/>
          </a:p>
        </p:txBody>
      </p:sp>
    </p:spTree>
    <p:extLst>
      <p:ext uri="{BB962C8B-B14F-4D97-AF65-F5344CB8AC3E}">
        <p14:creationId xmlns:p14="http://schemas.microsoft.com/office/powerpoint/2010/main" val="25713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26</a:t>
            </a:fld>
            <a:endParaRPr lang="en-US" sz="2000" dirty="0"/>
          </a:p>
        </p:txBody>
      </p:sp>
      <p:pic>
        <p:nvPicPr>
          <p:cNvPr id="3" name="Picture 2"/>
          <p:cNvPicPr>
            <a:picLocks noChangeAspect="1"/>
          </p:cNvPicPr>
          <p:nvPr/>
        </p:nvPicPr>
        <p:blipFill>
          <a:blip r:embed="rId2"/>
          <a:stretch>
            <a:fillRect/>
          </a:stretch>
        </p:blipFill>
        <p:spPr>
          <a:xfrm>
            <a:off x="2741612" y="381367"/>
            <a:ext cx="6372225" cy="6185620"/>
          </a:xfrm>
          <a:prstGeom prst="rect">
            <a:avLst/>
          </a:prstGeom>
        </p:spPr>
      </p:pic>
    </p:spTree>
    <p:extLst>
      <p:ext uri="{BB962C8B-B14F-4D97-AF65-F5344CB8AC3E}">
        <p14:creationId xmlns:p14="http://schemas.microsoft.com/office/powerpoint/2010/main" val="14644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27</a:t>
            </a:fld>
            <a:endParaRPr lang="en-US" dirty="0"/>
          </a:p>
        </p:txBody>
      </p:sp>
      <p:pic>
        <p:nvPicPr>
          <p:cNvPr id="3" name="Picture 2"/>
          <p:cNvPicPr>
            <a:picLocks noChangeAspect="1"/>
          </p:cNvPicPr>
          <p:nvPr/>
        </p:nvPicPr>
        <p:blipFill>
          <a:blip r:embed="rId2"/>
          <a:stretch>
            <a:fillRect/>
          </a:stretch>
        </p:blipFill>
        <p:spPr>
          <a:xfrm>
            <a:off x="1217612" y="381709"/>
            <a:ext cx="9467850" cy="5974642"/>
          </a:xfrm>
          <a:prstGeom prst="rect">
            <a:avLst/>
          </a:prstGeom>
        </p:spPr>
      </p:pic>
    </p:spTree>
    <p:extLst>
      <p:ext uri="{BB962C8B-B14F-4D97-AF65-F5344CB8AC3E}">
        <p14:creationId xmlns:p14="http://schemas.microsoft.com/office/powerpoint/2010/main" val="83916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28</a:t>
            </a:fld>
            <a:endParaRPr lang="en-US" dirty="0"/>
          </a:p>
        </p:txBody>
      </p:sp>
      <p:sp>
        <p:nvSpPr>
          <p:cNvPr id="3" name="Title 2"/>
          <p:cNvSpPr>
            <a:spLocks noGrp="1"/>
          </p:cNvSpPr>
          <p:nvPr>
            <p:ph type="title"/>
          </p:nvPr>
        </p:nvSpPr>
        <p:spPr/>
        <p:txBody>
          <a:bodyPr/>
          <a:lstStyle/>
          <a:p>
            <a:r>
              <a:rPr lang="en-US" dirty="0"/>
              <a:t>Improvements</a:t>
            </a:r>
          </a:p>
        </p:txBody>
      </p:sp>
    </p:spTree>
    <p:extLst>
      <p:ext uri="{BB962C8B-B14F-4D97-AF65-F5344CB8AC3E}">
        <p14:creationId xmlns:p14="http://schemas.microsoft.com/office/powerpoint/2010/main" val="11965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 – SIFT Database</a:t>
            </a:r>
          </a:p>
        </p:txBody>
      </p:sp>
      <p:sp>
        <p:nvSpPr>
          <p:cNvPr id="3" name="Content Placeholder 2"/>
          <p:cNvSpPr>
            <a:spLocks noGrp="1"/>
          </p:cNvSpPr>
          <p:nvPr>
            <p:ph idx="1"/>
          </p:nvPr>
        </p:nvSpPr>
        <p:spPr/>
        <p:txBody>
          <a:bodyPr>
            <a:normAutofit lnSpcReduction="10000"/>
          </a:bodyPr>
          <a:lstStyle/>
          <a:p>
            <a:r>
              <a:rPr lang="en-US" dirty="0"/>
              <a:t>Include </a:t>
            </a:r>
            <a:r>
              <a:rPr lang="en-US" dirty="0" smtClean="0"/>
              <a:t>consecutive miss count, l, general miss count m in data for each SIFT landmark, and n the number of times it has been seen.</a:t>
            </a:r>
            <a:endParaRPr lang="en-US" dirty="0"/>
          </a:p>
          <a:p>
            <a:pPr marL="0" indent="0">
              <a:buNone/>
            </a:pPr>
            <a:endParaRPr lang="en-US" dirty="0"/>
          </a:p>
          <a:p>
            <a:pPr lvl="1"/>
            <a:r>
              <a:rPr lang="en-US" dirty="0" smtClean="0"/>
              <a:t>Only </a:t>
            </a:r>
            <a:r>
              <a:rPr lang="en-US" dirty="0"/>
              <a:t>include SIFT features which have n&gt;=3 (must be seen 3 or more times to be logged)</a:t>
            </a:r>
          </a:p>
          <a:p>
            <a:pPr lvl="2"/>
            <a:r>
              <a:rPr lang="en-US" dirty="0"/>
              <a:t>Used to discard false positives due to noise</a:t>
            </a:r>
          </a:p>
          <a:p>
            <a:r>
              <a:rPr lang="en-US" dirty="0"/>
              <a:t>SIFT features are not invariant to changes in </a:t>
            </a:r>
            <a:r>
              <a:rPr lang="en-US" dirty="0" err="1"/>
              <a:t>PoV</a:t>
            </a:r>
            <a:r>
              <a:rPr lang="en-US" dirty="0"/>
              <a:t> or multiple viewpoints (if orientation is for than 20 degrees for example)</a:t>
            </a:r>
          </a:p>
          <a:p>
            <a:pPr lvl="1"/>
            <a:r>
              <a:rPr lang="en-US" dirty="0"/>
              <a:t>The same object could be not counted because it looks different from a different viewpoint</a:t>
            </a:r>
          </a:p>
          <a:p>
            <a:pPr lvl="1"/>
            <a:r>
              <a:rPr lang="en-US" dirty="0"/>
              <a:t>Add a view vector, v, to hold the scale and orientation for a SIFT feature for each viewed direction with its each s and o.</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29</a:t>
            </a:fld>
            <a:endParaRPr lang="en-US" dirty="0"/>
          </a:p>
        </p:txBody>
      </p:sp>
      <p:pic>
        <p:nvPicPr>
          <p:cNvPr id="5" name="Picture 4"/>
          <p:cNvPicPr>
            <a:picLocks noChangeAspect="1"/>
          </p:cNvPicPr>
          <p:nvPr/>
        </p:nvPicPr>
        <p:blipFill>
          <a:blip r:embed="rId2"/>
          <a:stretch>
            <a:fillRect/>
          </a:stretch>
        </p:blipFill>
        <p:spPr>
          <a:xfrm>
            <a:off x="4541736" y="1828800"/>
            <a:ext cx="3886200" cy="575260"/>
          </a:xfrm>
          <a:prstGeom prst="rect">
            <a:avLst/>
          </a:prstGeom>
        </p:spPr>
      </p:pic>
    </p:spTree>
    <p:extLst>
      <p:ext uri="{BB962C8B-B14F-4D97-AF65-F5344CB8AC3E}">
        <p14:creationId xmlns:p14="http://schemas.microsoft.com/office/powerpoint/2010/main" val="33136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Previous Work</a:t>
            </a:r>
          </a:p>
          <a:p>
            <a:r>
              <a:rPr lang="en-US" dirty="0"/>
              <a:t>SIFT</a:t>
            </a:r>
          </a:p>
          <a:p>
            <a:r>
              <a:rPr lang="en-US" dirty="0"/>
              <a:t>Estimating Motion</a:t>
            </a:r>
          </a:p>
          <a:p>
            <a:r>
              <a:rPr lang="en-US" dirty="0"/>
              <a:t>Results</a:t>
            </a:r>
          </a:p>
          <a:p>
            <a:r>
              <a:rPr lang="en-US" dirty="0"/>
              <a:t>Improvements</a:t>
            </a:r>
          </a:p>
          <a:p>
            <a:r>
              <a:rPr lang="en-US" dirty="0"/>
              <a:t>Conclusion</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3</a:t>
            </a:fld>
            <a:endParaRPr lang="en-US" sz="2400" dirty="0"/>
          </a:p>
        </p:txBody>
      </p:sp>
    </p:spTree>
    <p:extLst>
      <p:ext uri="{BB962C8B-B14F-4D97-AF65-F5344CB8AC3E}">
        <p14:creationId xmlns:p14="http://schemas.microsoft.com/office/powerpoint/2010/main" val="8486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Improvements – Error Modeling</a:t>
            </a:r>
          </a:p>
        </p:txBody>
      </p:sp>
      <p:sp>
        <p:nvSpPr>
          <p:cNvPr id="3" name="Content Placeholder 2"/>
          <p:cNvSpPr>
            <a:spLocks noGrp="1"/>
          </p:cNvSpPr>
          <p:nvPr>
            <p:ph idx="1"/>
          </p:nvPr>
        </p:nvSpPr>
        <p:spPr/>
        <p:txBody>
          <a:bodyPr/>
          <a:lstStyle/>
          <a:p>
            <a:r>
              <a:rPr lang="en-US" dirty="0"/>
              <a:t>Quantify the reliability of estimations</a:t>
            </a:r>
          </a:p>
          <a:p>
            <a:pPr lvl="1"/>
            <a:r>
              <a:rPr lang="en-US" dirty="0"/>
              <a:t>Incorporating a covariance matrix into each SIFT landmark in the database</a:t>
            </a:r>
          </a:p>
          <a:p>
            <a:pPr lvl="1"/>
            <a:r>
              <a:rPr lang="en-US" dirty="0"/>
              <a:t>Employ a Kalman Filter for each landmark to update state info</a:t>
            </a:r>
          </a:p>
          <a:p>
            <a:pPr lvl="1"/>
            <a:r>
              <a:rPr lang="en-US" dirty="0"/>
              <a:t>Use a covariance matrix for the robot position</a:t>
            </a:r>
          </a:p>
          <a:p>
            <a:pPr lvl="2"/>
            <a:r>
              <a:rPr lang="en-US" dirty="0"/>
              <a:t>Gathered from the odometry data of the robot</a:t>
            </a:r>
          </a:p>
          <a:p>
            <a:pPr lvl="3"/>
            <a:r>
              <a:rPr lang="en-US" dirty="0"/>
              <a:t>Odometry: using data from motion sensors to estimate change in position over time</a:t>
            </a:r>
          </a:p>
          <a:p>
            <a:r>
              <a:rPr lang="en-US" dirty="0"/>
              <a:t>When a match is found between frames, the covariance matrix for the landmark will be augmented using the robot pose covariance matrix and then combined with the existing covariance matrix in the database.</a:t>
            </a:r>
          </a:p>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z="2400" smtClean="0"/>
              <a:t>30</a:t>
            </a:fld>
            <a:endParaRPr lang="en-US" dirty="0"/>
          </a:p>
        </p:txBody>
      </p:sp>
    </p:spTree>
    <p:extLst>
      <p:ext uri="{BB962C8B-B14F-4D97-AF65-F5344CB8AC3E}">
        <p14:creationId xmlns:p14="http://schemas.microsoft.com/office/powerpoint/2010/main" val="365289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31</a:t>
            </a:fld>
            <a:endParaRPr lang="en-US" dirty="0"/>
          </a:p>
        </p:txBody>
      </p:sp>
      <p:pic>
        <p:nvPicPr>
          <p:cNvPr id="3" name="Picture 2"/>
          <p:cNvPicPr>
            <a:picLocks noChangeAspect="1"/>
          </p:cNvPicPr>
          <p:nvPr/>
        </p:nvPicPr>
        <p:blipFill>
          <a:blip r:embed="rId2"/>
          <a:stretch>
            <a:fillRect/>
          </a:stretch>
        </p:blipFill>
        <p:spPr>
          <a:xfrm>
            <a:off x="1522412" y="567353"/>
            <a:ext cx="8710612" cy="5788998"/>
          </a:xfrm>
          <a:prstGeom prst="rect">
            <a:avLst/>
          </a:prstGeom>
        </p:spPr>
      </p:pic>
    </p:spTree>
    <p:extLst>
      <p:ext uri="{BB962C8B-B14F-4D97-AF65-F5344CB8AC3E}">
        <p14:creationId xmlns:p14="http://schemas.microsoft.com/office/powerpoint/2010/main" val="317747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32</a:t>
            </a:fld>
            <a:endParaRPr lang="en-US" dirty="0"/>
          </a:p>
        </p:txBody>
      </p:sp>
      <p:pic>
        <p:nvPicPr>
          <p:cNvPr id="3" name="Picture 2"/>
          <p:cNvPicPr>
            <a:picLocks noChangeAspect="1"/>
          </p:cNvPicPr>
          <p:nvPr/>
        </p:nvPicPr>
        <p:blipFill>
          <a:blip r:embed="rId2"/>
          <a:stretch>
            <a:fillRect/>
          </a:stretch>
        </p:blipFill>
        <p:spPr>
          <a:xfrm>
            <a:off x="1203696" y="465859"/>
            <a:ext cx="9563100" cy="6255617"/>
          </a:xfrm>
          <a:prstGeom prst="rect">
            <a:avLst/>
          </a:prstGeom>
        </p:spPr>
      </p:pic>
    </p:spTree>
    <p:extLst>
      <p:ext uri="{BB962C8B-B14F-4D97-AF65-F5344CB8AC3E}">
        <p14:creationId xmlns:p14="http://schemas.microsoft.com/office/powerpoint/2010/main" val="17782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mtClean="0"/>
              <a:pPr/>
              <a:t>33</a:t>
            </a:fld>
            <a:endParaRPr lang="en-US"/>
          </a:p>
        </p:txBody>
      </p:sp>
      <p:pic>
        <p:nvPicPr>
          <p:cNvPr id="3" name="Picture 2"/>
          <p:cNvPicPr>
            <a:picLocks noChangeAspect="1"/>
          </p:cNvPicPr>
          <p:nvPr/>
        </p:nvPicPr>
        <p:blipFill>
          <a:blip r:embed="rId2"/>
          <a:stretch>
            <a:fillRect/>
          </a:stretch>
        </p:blipFill>
        <p:spPr>
          <a:xfrm>
            <a:off x="1446212" y="571501"/>
            <a:ext cx="8962942" cy="5967412"/>
          </a:xfrm>
          <a:prstGeom prst="rect">
            <a:avLst/>
          </a:prstGeom>
        </p:spPr>
      </p:pic>
    </p:spTree>
    <p:extLst>
      <p:ext uri="{BB962C8B-B14F-4D97-AF65-F5344CB8AC3E}">
        <p14:creationId xmlns:p14="http://schemas.microsoft.com/office/powerpoint/2010/main" val="304041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mtClean="0"/>
              <a:pPr/>
              <a:t>34</a:t>
            </a:fld>
            <a:endParaRPr lang="en-US"/>
          </a:p>
        </p:txBody>
      </p:sp>
      <p:pic>
        <p:nvPicPr>
          <p:cNvPr id="3" name="Picture 2"/>
          <p:cNvPicPr>
            <a:picLocks noChangeAspect="1"/>
          </p:cNvPicPr>
          <p:nvPr/>
        </p:nvPicPr>
        <p:blipFill>
          <a:blip r:embed="rId2"/>
          <a:stretch>
            <a:fillRect/>
          </a:stretch>
        </p:blipFill>
        <p:spPr>
          <a:xfrm>
            <a:off x="1903412" y="307365"/>
            <a:ext cx="8205787" cy="6239569"/>
          </a:xfrm>
          <a:prstGeom prst="rect">
            <a:avLst/>
          </a:prstGeom>
        </p:spPr>
      </p:pic>
    </p:spTree>
    <p:extLst>
      <p:ext uri="{BB962C8B-B14F-4D97-AF65-F5344CB8AC3E}">
        <p14:creationId xmlns:p14="http://schemas.microsoft.com/office/powerpoint/2010/main" val="263762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mtClean="0"/>
              <a:pPr/>
              <a:t>35</a:t>
            </a:fld>
            <a:endParaRPr lang="en-US"/>
          </a:p>
        </p:txBody>
      </p:sp>
      <p:pic>
        <p:nvPicPr>
          <p:cNvPr id="3" name="Picture 2"/>
          <p:cNvPicPr>
            <a:picLocks noChangeAspect="1"/>
          </p:cNvPicPr>
          <p:nvPr/>
        </p:nvPicPr>
        <p:blipFill>
          <a:blip r:embed="rId2"/>
          <a:stretch>
            <a:fillRect/>
          </a:stretch>
        </p:blipFill>
        <p:spPr>
          <a:xfrm>
            <a:off x="1674812" y="573307"/>
            <a:ext cx="8591550" cy="5965606"/>
          </a:xfrm>
          <a:prstGeom prst="rect">
            <a:avLst/>
          </a:prstGeom>
        </p:spPr>
      </p:pic>
    </p:spTree>
    <p:extLst>
      <p:ext uri="{BB962C8B-B14F-4D97-AF65-F5344CB8AC3E}">
        <p14:creationId xmlns:p14="http://schemas.microsoft.com/office/powerpoint/2010/main" val="2471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36</a:t>
            </a:fld>
            <a:endParaRPr lang="en-US" dirty="0"/>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1852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Vision based SLAM using SIFT</a:t>
            </a:r>
          </a:p>
          <a:p>
            <a:r>
              <a:rPr lang="en-US" dirty="0"/>
              <a:t>Time and Memory efficacy are very important</a:t>
            </a:r>
          </a:p>
          <a:p>
            <a:r>
              <a:rPr lang="en-US" dirty="0"/>
              <a:t>Algorithm runs at 2 Hz for 320x240 sized images</a:t>
            </a:r>
          </a:p>
          <a:p>
            <a:r>
              <a:rPr lang="en-US" dirty="0"/>
              <a:t>Tested using a 700 MHz processor</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37</a:t>
            </a:fld>
            <a:endParaRPr lang="en-US" dirty="0"/>
          </a:p>
        </p:txBody>
      </p:sp>
    </p:spTree>
    <p:extLst>
      <p:ext uri="{BB962C8B-B14F-4D97-AF65-F5344CB8AC3E}">
        <p14:creationId xmlns:p14="http://schemas.microsoft.com/office/powerpoint/2010/main" val="189699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DC1BBB0-96F0-4077-A278-0F3FB5C104D3}" type="slidenum">
              <a:rPr lang="en-US" sz="2400" smtClean="0"/>
              <a:pPr/>
              <a:t>4</a:t>
            </a:fld>
            <a:endParaRPr lang="en-US" dirty="0"/>
          </a:p>
        </p:txBody>
      </p:sp>
      <p:sp>
        <p:nvSpPr>
          <p:cNvPr id="3" name="Title 2"/>
          <p:cNvSpPr>
            <a:spLocks noGrp="1"/>
          </p:cNvSpPr>
          <p:nvPr>
            <p:ph type="title"/>
          </p:nvPr>
        </p:nvSpPr>
        <p:spPr/>
        <p:txBody>
          <a:bodyPr/>
          <a:lstStyle/>
          <a:p>
            <a:r>
              <a:rPr lang="en-US" dirty="0"/>
              <a:t>Previous Work</a:t>
            </a:r>
          </a:p>
        </p:txBody>
      </p:sp>
    </p:spTree>
    <p:extLst>
      <p:ext uri="{BB962C8B-B14F-4D97-AF65-F5344CB8AC3E}">
        <p14:creationId xmlns:p14="http://schemas.microsoft.com/office/powerpoint/2010/main" val="29067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Work</a:t>
            </a:r>
          </a:p>
        </p:txBody>
      </p:sp>
      <p:sp>
        <p:nvSpPr>
          <p:cNvPr id="3" name="Content Placeholder 2"/>
          <p:cNvSpPr>
            <a:spLocks noGrp="1"/>
          </p:cNvSpPr>
          <p:nvPr>
            <p:ph idx="1"/>
          </p:nvPr>
        </p:nvSpPr>
        <p:spPr/>
        <p:txBody>
          <a:bodyPr>
            <a:normAutofit/>
          </a:bodyPr>
          <a:lstStyle/>
          <a:p>
            <a:r>
              <a:rPr lang="en-US" dirty="0"/>
              <a:t>SLAM definition</a:t>
            </a:r>
          </a:p>
          <a:p>
            <a:pPr lvl="1"/>
            <a:r>
              <a:rPr lang="en-US" dirty="0"/>
              <a:t>The process of simultaneously tracking the position of a mobile robot relative to its environment while building a map of the environment.</a:t>
            </a:r>
          </a:p>
          <a:p>
            <a:r>
              <a:rPr lang="en-US" dirty="0"/>
              <a:t>Problem</a:t>
            </a:r>
          </a:p>
          <a:p>
            <a:pPr lvl="1"/>
            <a:r>
              <a:rPr lang="en-US" dirty="0"/>
              <a:t>Robot starts in unknown location, observes its landmarks, estimates location and landmark location, then builds a map of landmarks and uses them for localization. </a:t>
            </a:r>
          </a:p>
          <a:p>
            <a:r>
              <a:rPr lang="en-US" dirty="0"/>
              <a:t>Early Attempts were sensor-based:</a:t>
            </a:r>
          </a:p>
          <a:p>
            <a:pPr lvl="1"/>
            <a:r>
              <a:rPr lang="en-US" dirty="0"/>
              <a:t>Sonar – Fast but crude</a:t>
            </a:r>
          </a:p>
          <a:p>
            <a:pPr lvl="1"/>
            <a:r>
              <a:rPr lang="en-US" dirty="0"/>
              <a:t>Laser – Accurate but slow to respond</a:t>
            </a:r>
          </a:p>
          <a:p>
            <a:pPr lvl="1"/>
            <a:r>
              <a:rPr lang="en-US" dirty="0"/>
              <a:t>Vision – Processor intensive but higher accuracy and resolution</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t>5</a:t>
            </a:fld>
            <a:endParaRPr lang="en-US" sz="2400" dirty="0"/>
          </a:p>
        </p:txBody>
      </p:sp>
    </p:spTree>
    <p:extLst>
      <p:ext uri="{BB962C8B-B14F-4D97-AF65-F5344CB8AC3E}">
        <p14:creationId xmlns:p14="http://schemas.microsoft.com/office/powerpoint/2010/main" val="259873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Work</a:t>
            </a:r>
          </a:p>
        </p:txBody>
      </p:sp>
      <p:sp>
        <p:nvSpPr>
          <p:cNvPr id="3" name="Content Placeholder 2"/>
          <p:cNvSpPr>
            <a:spLocks noGrp="1"/>
          </p:cNvSpPr>
          <p:nvPr>
            <p:ph idx="1"/>
          </p:nvPr>
        </p:nvSpPr>
        <p:spPr/>
        <p:txBody>
          <a:bodyPr/>
          <a:lstStyle/>
          <a:p>
            <a:r>
              <a:rPr lang="en-US" dirty="0"/>
              <a:t>Recent Attempts have been vision-based, but not without  problems</a:t>
            </a:r>
          </a:p>
          <a:p>
            <a:pPr lvl="1"/>
            <a:r>
              <a:rPr lang="en-US" dirty="0"/>
              <a:t>Monocular – Creates gaps in map for long term image sequences</a:t>
            </a:r>
          </a:p>
          <a:p>
            <a:pPr lvl="1"/>
            <a:r>
              <a:rPr lang="en-US" dirty="0"/>
              <a:t>Could not run in real time</a:t>
            </a:r>
          </a:p>
          <a:p>
            <a:pPr lvl="1"/>
            <a:r>
              <a:rPr lang="en-US" dirty="0"/>
              <a:t>Not computationally strong enough to be used in large environments</a:t>
            </a:r>
          </a:p>
          <a:p>
            <a:r>
              <a:rPr lang="en-US" dirty="0"/>
              <a:t>The approach in this paper uses high-level image features (corners) which are scale invariant and distinctive enough to allow for more efficient map creation algorithms.</a:t>
            </a:r>
          </a:p>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z="2400" smtClean="0"/>
              <a:t>6</a:t>
            </a:fld>
            <a:endParaRPr lang="en-US" sz="2400" dirty="0"/>
          </a:p>
        </p:txBody>
      </p:sp>
    </p:spTree>
    <p:extLst>
      <p:ext uri="{BB962C8B-B14F-4D97-AF65-F5344CB8AC3E}">
        <p14:creationId xmlns:p14="http://schemas.microsoft.com/office/powerpoint/2010/main" val="1147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SLAM Algorithm</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Identify </a:t>
            </a:r>
            <a:r>
              <a:rPr lang="en-US" dirty="0"/>
              <a:t>SIFT landmarks</a:t>
            </a:r>
          </a:p>
          <a:p>
            <a:pPr lvl="1"/>
            <a:r>
              <a:rPr lang="en-US" dirty="0"/>
              <a:t>Scale invariant feature transform</a:t>
            </a:r>
          </a:p>
          <a:p>
            <a:pPr marL="514350" indent="-514350">
              <a:buFont typeface="+mj-lt"/>
              <a:buAutoNum type="arabicPeriod"/>
            </a:pPr>
            <a:r>
              <a:rPr lang="en-US" dirty="0" smtClean="0"/>
              <a:t>Match landmarks between frames from different cameras</a:t>
            </a:r>
          </a:p>
          <a:p>
            <a:pPr lvl="1"/>
            <a:r>
              <a:rPr lang="en-US" dirty="0" smtClean="0"/>
              <a:t>Use </a:t>
            </a:r>
            <a:r>
              <a:rPr lang="en-US" dirty="0" err="1"/>
              <a:t>Trinocular</a:t>
            </a:r>
            <a:r>
              <a:rPr lang="en-US" dirty="0"/>
              <a:t> stereo vision system</a:t>
            </a:r>
          </a:p>
          <a:p>
            <a:pPr lvl="1"/>
            <a:r>
              <a:rPr lang="en-US" dirty="0"/>
              <a:t>Stereo means using more than more one viewpoint for vision</a:t>
            </a:r>
          </a:p>
          <a:p>
            <a:pPr lvl="1"/>
            <a:r>
              <a:rPr lang="en-US" dirty="0"/>
              <a:t>3D position of </a:t>
            </a:r>
            <a:r>
              <a:rPr lang="en-US" dirty="0" smtClean="0"/>
              <a:t>landmarks</a:t>
            </a:r>
          </a:p>
          <a:p>
            <a:pPr marL="514350" indent="-514350">
              <a:buFont typeface="+mj-lt"/>
              <a:buAutoNum type="arabicPeriod"/>
            </a:pPr>
            <a:r>
              <a:rPr lang="en-US" dirty="0" smtClean="0"/>
              <a:t>Match landmarks between past and future frames</a:t>
            </a:r>
          </a:p>
          <a:p>
            <a:pPr marL="514350" indent="-514350">
              <a:buFont typeface="+mj-lt"/>
              <a:buAutoNum type="arabicPeriod"/>
            </a:pPr>
            <a:r>
              <a:rPr lang="en-US" dirty="0"/>
              <a:t>3D map full of SIFT features that is constantly updated</a:t>
            </a:r>
          </a:p>
          <a:p>
            <a:pPr lvl="1"/>
            <a:r>
              <a:rPr lang="en-US" dirty="0"/>
              <a:t>Adaptive to changing </a:t>
            </a:r>
            <a:r>
              <a:rPr lang="en-US" dirty="0" smtClean="0"/>
              <a:t>environments</a:t>
            </a:r>
          </a:p>
          <a:p>
            <a:pPr marL="514350" indent="-514350">
              <a:buFont typeface="+mj-lt"/>
              <a:buAutoNum type="arabicPeriod"/>
            </a:pPr>
            <a:r>
              <a:rPr lang="en-US" dirty="0" smtClean="0"/>
              <a:t>Estimate motion</a:t>
            </a:r>
            <a:r>
              <a:rPr lang="en-US" smtClean="0"/>
              <a:t>, position</a:t>
            </a:r>
            <a:endParaRPr lang="en-US" dirty="0" smtClean="0"/>
          </a:p>
          <a:p>
            <a:pPr marL="514350" indent="-514350">
              <a:buFont typeface="+mj-lt"/>
              <a:buAutoNum type="arabicPeriod"/>
            </a:pPr>
            <a:r>
              <a:rPr lang="en-US" dirty="0" smtClean="0"/>
              <a:t>Localize itself within map</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z="2400" smtClean="0"/>
              <a:t>7</a:t>
            </a:fld>
            <a:endParaRPr lang="en-US" sz="2400" dirty="0"/>
          </a:p>
        </p:txBody>
      </p:sp>
    </p:spTree>
    <p:extLst>
      <p:ext uri="{BB962C8B-B14F-4D97-AF65-F5344CB8AC3E}">
        <p14:creationId xmlns:p14="http://schemas.microsoft.com/office/powerpoint/2010/main" val="159643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SIFT</a:t>
            </a:r>
          </a:p>
        </p:txBody>
      </p:sp>
      <p:sp>
        <p:nvSpPr>
          <p:cNvPr id="4" name="Slide Number Placeholder 3"/>
          <p:cNvSpPr>
            <a:spLocks noGrp="1"/>
          </p:cNvSpPr>
          <p:nvPr>
            <p:ph type="sldNum" sz="quarter" idx="12"/>
          </p:nvPr>
        </p:nvSpPr>
        <p:spPr/>
        <p:txBody>
          <a:bodyPr/>
          <a:lstStyle/>
          <a:p>
            <a:fld id="{7DC1BBB0-96F0-4077-A278-0F3FB5C104D3}" type="slidenum">
              <a:rPr lang="en-US" sz="2400" smtClean="0"/>
              <a:pPr/>
              <a:t>8</a:t>
            </a:fld>
            <a:endParaRPr lang="en-US" dirty="0"/>
          </a:p>
        </p:txBody>
      </p:sp>
    </p:spTree>
    <p:extLst>
      <p:ext uri="{BB962C8B-B14F-4D97-AF65-F5344CB8AC3E}">
        <p14:creationId xmlns:p14="http://schemas.microsoft.com/office/powerpoint/2010/main" val="352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a:t>
            </a:r>
          </a:p>
        </p:txBody>
      </p:sp>
      <p:sp>
        <p:nvSpPr>
          <p:cNvPr id="3" name="Content Placeholder 2"/>
          <p:cNvSpPr>
            <a:spLocks noGrp="1"/>
          </p:cNvSpPr>
          <p:nvPr>
            <p:ph idx="1"/>
          </p:nvPr>
        </p:nvSpPr>
        <p:spPr/>
        <p:txBody>
          <a:bodyPr/>
          <a:lstStyle/>
          <a:p>
            <a:r>
              <a:rPr lang="en-US" dirty="0"/>
              <a:t>SIFT Definition</a:t>
            </a:r>
          </a:p>
          <a:p>
            <a:pPr lvl="1"/>
            <a:r>
              <a:rPr lang="en-US" dirty="0"/>
              <a:t>A method of determining local features in images, specifically, features that are invariant to image translation, scaling, rotation, illumination changes, and affine projection.</a:t>
            </a:r>
          </a:p>
          <a:p>
            <a:r>
              <a:rPr lang="en-US" dirty="0"/>
              <a:t>Landmarks are determined by extracting SIFT features from each frame from the three images and stereo match them among the images.</a:t>
            </a:r>
          </a:p>
          <a:p>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z="2400" smtClean="0"/>
              <a:t>9</a:t>
            </a:fld>
            <a:endParaRPr lang="en-US" sz="2400" dirty="0"/>
          </a:p>
        </p:txBody>
      </p:sp>
    </p:spTree>
    <p:extLst>
      <p:ext uri="{BB962C8B-B14F-4D97-AF65-F5344CB8AC3E}">
        <p14:creationId xmlns:p14="http://schemas.microsoft.com/office/powerpoint/2010/main" val="22522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1143</Words>
  <Application>Microsoft Office PowerPoint</Application>
  <PresentationFormat>Custom</PresentationFormat>
  <Paragraphs>182</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Cambria Math</vt:lpstr>
      <vt:lpstr>Euphemia</vt:lpstr>
      <vt:lpstr>Symbol</vt:lpstr>
      <vt:lpstr>Math 16x9</vt:lpstr>
      <vt:lpstr>Mobile Robot Localization and Mapping with Uncertainty using Scale-Invariant Visual Landmarks</vt:lpstr>
      <vt:lpstr>Decoding the Title</vt:lpstr>
      <vt:lpstr>Overview </vt:lpstr>
      <vt:lpstr>Previous Work</vt:lpstr>
      <vt:lpstr>Previous Work</vt:lpstr>
      <vt:lpstr>Previous Work</vt:lpstr>
      <vt:lpstr>New SLAM Algorithm</vt:lpstr>
      <vt:lpstr>SIFT</vt:lpstr>
      <vt:lpstr>SIFT</vt:lpstr>
      <vt:lpstr>Generating SIFT Features</vt:lpstr>
      <vt:lpstr>PowerPoint Presentation</vt:lpstr>
      <vt:lpstr>Matching using the Triclops system</vt:lpstr>
      <vt:lpstr>PowerPoint Presentation</vt:lpstr>
      <vt:lpstr>Ego-Motion Estimation</vt:lpstr>
      <vt:lpstr>Ego-Motion Estimation</vt:lpstr>
      <vt:lpstr>Matching SIFT Features</vt:lpstr>
      <vt:lpstr>PowerPoint Presentation</vt:lpstr>
      <vt:lpstr>PowerPoint Presentation</vt:lpstr>
      <vt:lpstr>Least-Squares Minimization</vt:lpstr>
      <vt:lpstr>PowerPoint Presentation</vt:lpstr>
      <vt:lpstr>PowerPoint Presentation</vt:lpstr>
      <vt:lpstr>Database</vt:lpstr>
      <vt:lpstr>Results</vt:lpstr>
      <vt:lpstr>PowerPoint Presentation</vt:lpstr>
      <vt:lpstr>Experiment</vt:lpstr>
      <vt:lpstr>PowerPoint Presentation</vt:lpstr>
      <vt:lpstr>PowerPoint Presentation</vt:lpstr>
      <vt:lpstr>Improvements</vt:lpstr>
      <vt:lpstr>Improvements – SIFT Database</vt:lpstr>
      <vt:lpstr>Improvements – Error Modeling</vt:lpstr>
      <vt:lpstr>PowerPoint Presentation</vt:lpstr>
      <vt:lpstr>PowerPoint Presentation</vt:lpstr>
      <vt:lpstr>PowerPoint Presentation</vt:lpstr>
      <vt:lpstr>PowerPoint Presentation</vt:lpstr>
      <vt:lpstr>PowerPoint Presentation</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2016-11-25T22:22:13Z</dcterms:created>
  <dcterms:modified xsi:type="dcterms:W3CDTF">2016-11-29T22:41:00Z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