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1" r:id="rId24"/>
    <p:sldId id="282" r:id="rId25"/>
    <p:sldId id="283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93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305" autoAdjust="0"/>
  </p:normalViewPr>
  <p:slideViewPr>
    <p:cSldViewPr snapToGrid="0">
      <p:cViewPr varScale="1">
        <p:scale>
          <a:sx n="103" d="100"/>
          <a:sy n="103" d="100"/>
        </p:scale>
        <p:origin x="150" y="222"/>
      </p:cViewPr>
      <p:guideLst/>
    </p:cSldViewPr>
  </p:slideViewPr>
  <p:outlineViewPr>
    <p:cViewPr>
      <p:scale>
        <a:sx n="33" d="100"/>
        <a:sy n="33" d="100"/>
      </p:scale>
      <p:origin x="0" y="-9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459B6-301A-4752-BBBD-EB9C987F4EE3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21CD3-BFED-45C9-AD99-B705F3E88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1CD3-BFED-45C9-AD99-B705F3E88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74637D-CE2A-4A13-8C19-70DA118EEAF1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F39F-16A3-46EC-887F-31CCB0DA7727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4419-3B2F-4742-8C06-E4A5D394C063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8EA3-0D88-4FED-A574-CF2E733C64C6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C95CF9-349F-405C-A36E-9925BFF8F53A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6020-EA6E-4790-96F9-F4EB3D414AA0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5AE9-0DA0-4A79-A212-CF763CD60B5E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A6D0-CF87-4A25-A893-5D3D5E7D720B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918B-FC00-42BA-9E3C-7BA966470A43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B7643F-1BE0-4F55-B598-4C12E78E8178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41EB10-6672-4C92-9F88-B91E1865590F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973EA40-2AFF-4C47-A10B-7065224C44D3}" type="datetime1">
              <a:rPr lang="en-US" smtClean="0"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Vision-based 3d bicycle tracking using deformable part model and interacting multiple model filter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Presentation by Jonathan Kaan DeBoy</a:t>
            </a:r>
          </a:p>
          <a:p>
            <a:r>
              <a:rPr lang="en-US" dirty="0" smtClean="0"/>
              <a:t>Paper by Hyunggi Cho, Paul E. Rybski and Wende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8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Originally showed better performance</a:t>
            </a:r>
          </a:p>
          <a:p>
            <a:pPr lvl="0"/>
            <a:r>
              <a:rPr lang="en-US" dirty="0"/>
              <a:t>Capture whole human body with detection window</a:t>
            </a:r>
          </a:p>
          <a:p>
            <a:pPr lvl="1"/>
            <a:r>
              <a:rPr lang="en-US" dirty="0"/>
              <a:t>Haar wavelet with polynomial SVM</a:t>
            </a:r>
          </a:p>
          <a:p>
            <a:r>
              <a:rPr lang="en-US" dirty="0"/>
              <a:t>Dense Histogram of Oriented Gradient (HOG) then linear SVM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2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Began to look more promising</a:t>
            </a:r>
          </a:p>
          <a:p>
            <a:pPr lvl="1"/>
            <a:r>
              <a:rPr lang="en-US" dirty="0"/>
              <a:t>Flexible and rich models</a:t>
            </a:r>
          </a:p>
          <a:p>
            <a:pPr lvl="0"/>
            <a:r>
              <a:rPr lang="en-US" dirty="0"/>
              <a:t>Captures the pattern of each part—handles various appearances</a:t>
            </a:r>
          </a:p>
          <a:p>
            <a:pPr lvl="0"/>
            <a:r>
              <a:rPr lang="en-US" dirty="0"/>
              <a:t>Divide body into 4 parts: head, legs, left arm, right arm</a:t>
            </a:r>
          </a:p>
          <a:p>
            <a:pPr lvl="0"/>
            <a:r>
              <a:rPr lang="en-US" dirty="0"/>
              <a:t>Polynomial SVM fed into a classifier</a:t>
            </a:r>
          </a:p>
          <a:p>
            <a:r>
              <a:rPr lang="en-US" dirty="0"/>
              <a:t>Scale Invariant Feature Transform (SIFT)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7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Pedestrian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Statistical Probabilistic Methods</a:t>
            </a:r>
          </a:p>
          <a:p>
            <a:pPr lvl="1"/>
            <a:r>
              <a:rPr lang="en-US" dirty="0"/>
              <a:t>Extended Kalman Filter</a:t>
            </a:r>
          </a:p>
          <a:p>
            <a:pPr lvl="1"/>
            <a:r>
              <a:rPr lang="en-US" dirty="0"/>
              <a:t>Particle Filter</a:t>
            </a:r>
          </a:p>
          <a:p>
            <a:pPr lvl="1"/>
            <a:r>
              <a:rPr lang="en-US" dirty="0"/>
              <a:t>Alpha Beta Filter</a:t>
            </a:r>
          </a:p>
          <a:p>
            <a:r>
              <a:rPr lang="en-US" dirty="0"/>
              <a:t>Constant velocity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6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Object detection and tracking by detection</a:t>
            </a:r>
          </a:p>
          <a:p>
            <a:pPr lvl="1"/>
            <a:r>
              <a:rPr lang="en-US" dirty="0"/>
              <a:t>Run every frame</a:t>
            </a:r>
          </a:p>
          <a:p>
            <a:pPr lvl="0"/>
            <a:r>
              <a:rPr lang="en-US" dirty="0"/>
              <a:t>Detector Virtual Sensor</a:t>
            </a:r>
          </a:p>
          <a:p>
            <a:pPr lvl="1"/>
            <a:r>
              <a:rPr lang="en-US" dirty="0"/>
              <a:t>2D bounding boxes</a:t>
            </a:r>
          </a:p>
          <a:p>
            <a:pPr lvl="0"/>
            <a:r>
              <a:rPr lang="en-US" dirty="0"/>
              <a:t>Different classes of bicycles</a:t>
            </a:r>
          </a:p>
          <a:p>
            <a:pPr lvl="1"/>
            <a:r>
              <a:rPr lang="en-US" dirty="0"/>
              <a:t>Road, mountain,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9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Deformable</a:t>
            </a:r>
            <a:r>
              <a:rPr lang="en-US" baseline="0" dirty="0" smtClean="0"/>
              <a:t> Parts Model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7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842" y="1428750"/>
            <a:ext cx="4589787" cy="447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Deformable Part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5754029" cy="3581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Star structured part-based model with:</a:t>
            </a:r>
          </a:p>
          <a:p>
            <a:pPr lvl="0"/>
            <a:r>
              <a:rPr lang="en-US" dirty="0" smtClean="0"/>
              <a:t>Root filter</a:t>
            </a:r>
            <a:endParaRPr lang="en-US" dirty="0"/>
          </a:p>
          <a:p>
            <a:pPr lvl="1"/>
            <a:r>
              <a:rPr lang="en-US" dirty="0"/>
              <a:t>Capturing overall shape of an object (2</a:t>
            </a:r>
            <a:r>
              <a:rPr lang="en-US" baseline="30000" dirty="0"/>
              <a:t>nd</a:t>
            </a:r>
            <a:r>
              <a:rPr lang="en-US" dirty="0"/>
              <a:t> row)</a:t>
            </a:r>
          </a:p>
          <a:p>
            <a:pPr lvl="0"/>
            <a:r>
              <a:rPr lang="en-US" dirty="0"/>
              <a:t>Part filters</a:t>
            </a:r>
          </a:p>
          <a:p>
            <a:pPr lvl="1"/>
            <a:r>
              <a:rPr lang="en-US" dirty="0"/>
              <a:t>Capture the appearance of each part of an object (3</a:t>
            </a:r>
            <a:r>
              <a:rPr lang="en-US" baseline="30000" dirty="0"/>
              <a:t>rd</a:t>
            </a:r>
            <a:r>
              <a:rPr lang="en-US" dirty="0"/>
              <a:t> row)</a:t>
            </a:r>
          </a:p>
          <a:p>
            <a:pPr lvl="0"/>
            <a:r>
              <a:rPr lang="en-US" dirty="0"/>
              <a:t>Deformation parameters</a:t>
            </a:r>
          </a:p>
          <a:p>
            <a:pPr lvl="1"/>
            <a:r>
              <a:rPr lang="en-US" dirty="0"/>
              <a:t>Deviation from ideal location (4</a:t>
            </a:r>
            <a:r>
              <a:rPr lang="en-US" baseline="30000" dirty="0"/>
              <a:t>th</a:t>
            </a:r>
            <a:r>
              <a:rPr lang="en-US" dirty="0"/>
              <a:t> row)</a:t>
            </a:r>
          </a:p>
          <a:p>
            <a:r>
              <a:rPr lang="en-US" dirty="0"/>
              <a:t>Score = Root filter score + part filter score (from best possible placement) – deformation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5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Matching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Dynamic programing</a:t>
            </a:r>
          </a:p>
          <a:p>
            <a:pPr lvl="0"/>
            <a:r>
              <a:rPr lang="en-US" dirty="0"/>
              <a:t>Generalized distance transforms</a:t>
            </a:r>
          </a:p>
          <a:p>
            <a:pPr lvl="0"/>
            <a:r>
              <a:rPr lang="en-US" dirty="0"/>
              <a:t>Huge optimization model for matching</a:t>
            </a:r>
          </a:p>
          <a:p>
            <a:r>
              <a:rPr lang="en-US" dirty="0"/>
              <a:t>Important to use fast method for a detection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8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</a:t>
            </a:r>
            <a:r>
              <a:rPr lang="en-US" baseline="0" dirty="0" smtClean="0"/>
              <a:t> SVM Training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Train a mixture of star models from bounding box ground truth</a:t>
            </a:r>
          </a:p>
          <a:p>
            <a:pPr lvl="0"/>
            <a:r>
              <a:rPr lang="en-US" dirty="0"/>
              <a:t>Optimization task with two sets of </a:t>
            </a:r>
            <a:r>
              <a:rPr lang="en-US" dirty="0" smtClean="0"/>
              <a:t>variables</a:t>
            </a:r>
          </a:p>
          <a:p>
            <a:pPr lvl="0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Beta </a:t>
            </a:r>
            <a:r>
              <a:rPr lang="en-US" dirty="0"/>
              <a:t>is vector of model parameters</a:t>
            </a:r>
          </a:p>
          <a:p>
            <a:pPr lvl="1"/>
            <a:r>
              <a:rPr lang="en-US" dirty="0" smtClean="0"/>
              <a:t>Z’s </a:t>
            </a:r>
            <a:r>
              <a:rPr lang="en-US" dirty="0"/>
              <a:t>are latent values</a:t>
            </a:r>
          </a:p>
          <a:p>
            <a:pPr lvl="1"/>
            <a:r>
              <a:rPr lang="en-US" dirty="0"/>
              <a:t>Phi(x,z) is feature vector</a:t>
            </a:r>
          </a:p>
          <a:p>
            <a:pPr lvl="1"/>
            <a:r>
              <a:rPr lang="en-US" dirty="0"/>
              <a:t>Star model </a:t>
            </a:r>
            <a:r>
              <a:rPr lang="en-US" dirty="0" smtClean="0"/>
              <a:t>example</a:t>
            </a:r>
          </a:p>
          <a:p>
            <a:pPr lvl="2"/>
            <a:r>
              <a:rPr lang="en-US" dirty="0" smtClean="0"/>
              <a:t>beta </a:t>
            </a:r>
            <a:r>
              <a:rPr lang="en-US" dirty="0"/>
              <a:t>is root (+) parts (+) deformation costs</a:t>
            </a:r>
          </a:p>
          <a:p>
            <a:pPr lvl="2"/>
            <a:r>
              <a:rPr lang="en-US" dirty="0" smtClean="0"/>
              <a:t>Z </a:t>
            </a:r>
            <a:r>
              <a:rPr lang="en-US" dirty="0"/>
              <a:t>is specification of object configuration</a:t>
            </a:r>
          </a:p>
          <a:p>
            <a:pPr lvl="2"/>
            <a:r>
              <a:rPr lang="en-US" dirty="0"/>
              <a:t>Phi(x,z) is concatenation of sub windows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2463" y="2963538"/>
            <a:ext cx="2862728" cy="63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Detector as</a:t>
            </a:r>
            <a:r>
              <a:rPr lang="en-US" baseline="0" dirty="0" smtClean="0"/>
              <a:t> a Virtual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Monocular video camera – sequence of images</a:t>
            </a:r>
          </a:p>
          <a:p>
            <a:pPr lvl="0"/>
            <a:r>
              <a:rPr lang="en-US" dirty="0"/>
              <a:t>Generates set of bounding boxes for potential bicycles</a:t>
            </a:r>
          </a:p>
          <a:p>
            <a:pPr lvl="0"/>
            <a:r>
              <a:rPr lang="en-US" dirty="0"/>
              <a:t>Essentially a sequence of measurements at time step </a:t>
            </a:r>
            <a:r>
              <a:rPr lang="en-US" dirty="0" smtClean="0"/>
              <a:t>k</a:t>
            </a:r>
            <a:endParaRPr lang="en-US" dirty="0"/>
          </a:p>
          <a:p>
            <a:r>
              <a:rPr lang="en-US" dirty="0" smtClean="0"/>
              <a:t>Measurement </a:t>
            </a:r>
            <a:r>
              <a:rPr lang="en-US" dirty="0"/>
              <a:t>is fed to Kalman </a:t>
            </a:r>
            <a:r>
              <a:rPr lang="en-US" dirty="0" smtClean="0"/>
              <a:t>filter</a:t>
            </a:r>
          </a:p>
          <a:p>
            <a:pPr lvl="1"/>
            <a:r>
              <a:rPr lang="en-US" dirty="0" smtClean="0"/>
              <a:t>b</a:t>
            </a:r>
            <a:r>
              <a:rPr lang="en-US" sz="1400" dirty="0" smtClean="0"/>
              <a:t>i</a:t>
            </a:r>
            <a:r>
              <a:rPr lang="en-US" dirty="0" smtClean="0"/>
              <a:t> is: </a:t>
            </a:r>
            <a:r>
              <a:rPr lang="en-US" dirty="0"/>
              <a:t>y coordinates of top (t) and bottom (d) border of box, x coordinates of left (l) and right (r) borders, and an index of its view (v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6154" y="5206483"/>
            <a:ext cx="4115955" cy="114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1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</a:t>
            </a:r>
            <a:r>
              <a:rPr lang="en-US" baseline="0" dirty="0" smtClean="0"/>
              <a:t> of 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Our camera is moving, detector must account</a:t>
            </a:r>
          </a:p>
          <a:p>
            <a:pPr lvl="0"/>
            <a:r>
              <a:rPr lang="en-US" dirty="0"/>
              <a:t>Tradeoff between increasing number of models and reducing time complexity.</a:t>
            </a:r>
          </a:p>
          <a:p>
            <a:pPr lvl="0"/>
            <a:r>
              <a:rPr lang="en-US" dirty="0"/>
              <a:t>8 </a:t>
            </a:r>
            <a:r>
              <a:rPr lang="en-US" dirty="0" smtClean="0"/>
              <a:t>view-based </a:t>
            </a:r>
            <a:r>
              <a:rPr lang="en-US" dirty="0"/>
              <a:t>bicycle detector was used</a:t>
            </a:r>
          </a:p>
          <a:p>
            <a:r>
              <a:rPr lang="en-US" dirty="0"/>
              <a:t>Paired and trained by symmetric counterpart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9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uild understanding </a:t>
            </a:r>
            <a:r>
              <a:rPr lang="en-US" dirty="0"/>
              <a:t>of surrounding</a:t>
            </a:r>
          </a:p>
          <a:p>
            <a:r>
              <a:rPr lang="en-US" dirty="0"/>
              <a:t>D</a:t>
            </a:r>
            <a:r>
              <a:rPr lang="en-US" dirty="0" smtClean="0"/>
              <a:t>etect </a:t>
            </a:r>
            <a:r>
              <a:rPr lang="en-US" dirty="0"/>
              <a:t>vulnerable road users (VRU)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icyclist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otor </a:t>
            </a:r>
            <a:r>
              <a:rPr lang="en-US" dirty="0"/>
              <a:t>cyclists</a:t>
            </a:r>
          </a:p>
          <a:p>
            <a:pPr lvl="1"/>
            <a:r>
              <a:rPr lang="en-US" dirty="0" smtClean="0"/>
              <a:t>Pedestrians</a:t>
            </a:r>
            <a:endParaRPr lang="en-US" dirty="0"/>
          </a:p>
          <a:p>
            <a:r>
              <a:rPr lang="en-US" dirty="0" smtClean="0"/>
              <a:t>Change </a:t>
            </a:r>
            <a:r>
              <a:rPr lang="en-US" dirty="0"/>
              <a:t>appearances very drastically and a very short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Currently</a:t>
            </a:r>
          </a:p>
          <a:p>
            <a:pPr lvl="1"/>
            <a:r>
              <a:rPr lang="en-US" dirty="0"/>
              <a:t>LIDAR and RADAR</a:t>
            </a:r>
          </a:p>
          <a:p>
            <a:pPr lvl="1"/>
            <a:r>
              <a:rPr lang="en-US" dirty="0"/>
              <a:t>This paper focuses vision </a:t>
            </a:r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811" y="256401"/>
            <a:ext cx="4086712" cy="383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8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Multiple Bicycle Tracking with IMM Algorithm and a Rao-Blackwellized</a:t>
            </a:r>
            <a:r>
              <a:rPr lang="en-US" sz="3600" baseline="0" dirty="0" smtClean="0"/>
              <a:t> Particle Filter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Bicycle detector is very processor demanding</a:t>
            </a:r>
          </a:p>
          <a:p>
            <a:pPr lvl="0"/>
            <a:r>
              <a:rPr lang="en-US" dirty="0"/>
              <a:t>Need reliable tracking algorithm that is certain of its uncertainty for tracking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</a:t>
            </a:r>
            <a:r>
              <a:rPr lang="en-US" dirty="0" smtClean="0"/>
              <a:t>Extended </a:t>
            </a:r>
            <a:r>
              <a:rPr lang="en-US" dirty="0"/>
              <a:t>Kalman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9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Alpha-Beta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Tracks based off incoming data and previous velocity</a:t>
            </a:r>
          </a:p>
          <a:p>
            <a:r>
              <a:rPr lang="en-US" dirty="0" smtClean="0"/>
              <a:t>Velocity is updated based on a weighted sum</a:t>
            </a:r>
          </a:p>
          <a:p>
            <a:pPr lvl="1"/>
            <a:r>
              <a:rPr lang="en-US" dirty="0" smtClean="0"/>
              <a:t>Previous prediction (acquired from previous data points)</a:t>
            </a:r>
          </a:p>
          <a:p>
            <a:pPr lvl="1"/>
            <a:r>
              <a:rPr lang="en-US" dirty="0" smtClean="0"/>
              <a:t>Current data point</a:t>
            </a:r>
          </a:p>
          <a:p>
            <a:pPr lvl="1"/>
            <a:r>
              <a:rPr lang="en-US" dirty="0" smtClean="0"/>
              <a:t>Alpha and Beta are typically set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1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Kalman</a:t>
            </a:r>
            <a:r>
              <a:rPr lang="en-US" baseline="0" dirty="0" smtClean="0"/>
              <a:t>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5476998" cy="3581400"/>
          </a:xfrm>
        </p:spPr>
        <p:txBody>
          <a:bodyPr/>
          <a:lstStyle/>
          <a:p>
            <a:r>
              <a:rPr lang="en-US" dirty="0"/>
              <a:t>Real motion modeled by simple motion models</a:t>
            </a:r>
          </a:p>
          <a:p>
            <a:r>
              <a:rPr lang="en-US" dirty="0"/>
              <a:t>Linearized nonlinear perspective </a:t>
            </a:r>
            <a:r>
              <a:rPr lang="en-US" dirty="0" smtClean="0"/>
              <a:t>projection (not extended)</a:t>
            </a:r>
            <a:endParaRPr lang="en-US" dirty="0"/>
          </a:p>
          <a:p>
            <a:r>
              <a:rPr lang="en-US" dirty="0"/>
              <a:t>Assume flat ground</a:t>
            </a:r>
          </a:p>
          <a:p>
            <a:r>
              <a:rPr lang="en-US" dirty="0"/>
              <a:t>Tracking:</a:t>
            </a:r>
          </a:p>
          <a:p>
            <a:pPr lvl="1"/>
            <a:r>
              <a:rPr lang="en-US" dirty="0"/>
              <a:t>Predict</a:t>
            </a:r>
          </a:p>
          <a:p>
            <a:pPr lvl="1"/>
            <a:r>
              <a:rPr lang="en-US" dirty="0" smtClean="0"/>
              <a:t>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598" y="2114550"/>
            <a:ext cx="5248275" cy="392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352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Motion Model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Bicycles have unique kinematics</a:t>
            </a:r>
          </a:p>
          <a:p>
            <a:pPr lvl="1"/>
            <a:r>
              <a:rPr lang="en-US" dirty="0"/>
              <a:t>Difficult to measure when the object is in a rough bounding box</a:t>
            </a:r>
          </a:p>
          <a:p>
            <a:pPr lvl="0"/>
            <a:r>
              <a:rPr lang="en-US" dirty="0"/>
              <a:t>Instead comprehensive experiment results lead to moving mass with constant velocity model</a:t>
            </a:r>
          </a:p>
          <a:p>
            <a:pPr lvl="0"/>
            <a:r>
              <a:rPr lang="en-US" dirty="0"/>
              <a:t>To improve performance,</a:t>
            </a:r>
          </a:p>
          <a:p>
            <a:pPr lvl="1"/>
            <a:r>
              <a:rPr lang="en-US" dirty="0"/>
              <a:t>Add simplified versions of bicycle’s kinematics</a:t>
            </a:r>
          </a:p>
          <a:p>
            <a:r>
              <a:rPr lang="en-US" dirty="0"/>
              <a:t>Use a well-known IMM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6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Multiple Model (IMM)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Multiple motion models representing dynamic behaviors</a:t>
            </a:r>
          </a:p>
          <a:p>
            <a:pPr lvl="1"/>
            <a:r>
              <a:rPr lang="en-US" dirty="0"/>
              <a:t>Maneuvering</a:t>
            </a:r>
          </a:p>
          <a:p>
            <a:pPr lvl="0"/>
            <a:r>
              <a:rPr lang="en-US" dirty="0"/>
              <a:t>Several motion models ran in parallel</a:t>
            </a:r>
          </a:p>
          <a:p>
            <a:r>
              <a:rPr lang="en-US" dirty="0"/>
              <a:t>Estimates a state through weighted sum of several filter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0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r>
              <a:rPr lang="en-US" baseline="0" dirty="0" smtClean="0"/>
              <a:t>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Velocity (CV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Simplified Bicycle (SB)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Point </a:t>
            </a:r>
            <a:r>
              <a:rPr lang="en-US" dirty="0"/>
              <a:t>model and 3D bounding </a:t>
            </a:r>
            <a:r>
              <a:rPr lang="en-US" dirty="0" smtClean="0"/>
              <a:t>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740" y="5315209"/>
            <a:ext cx="2004054" cy="147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50" y="5315209"/>
            <a:ext cx="1763835" cy="1485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2065" y="590324"/>
            <a:ext cx="3848100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2350" y="3664843"/>
            <a:ext cx="493395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2350" y="1057144"/>
            <a:ext cx="5486496" cy="1552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8285" y="4122043"/>
            <a:ext cx="32670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4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Bicycle Measurement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Need a way to map image space to vehicle coordinates (state space)</a:t>
            </a:r>
          </a:p>
          <a:p>
            <a:r>
              <a:rPr lang="en-US" dirty="0"/>
              <a:t>One representative point (middle of bottom line of 2D bounding box)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289" y="1562100"/>
            <a:ext cx="2895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0898" y="3119736"/>
            <a:ext cx="77819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0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7" y="2727743"/>
            <a:ext cx="8361229" cy="2098226"/>
          </a:xfrm>
        </p:spPr>
        <p:txBody>
          <a:bodyPr/>
          <a:lstStyle/>
          <a:p>
            <a:r>
              <a:rPr lang="en-US" dirty="0" smtClean="0"/>
              <a:t>Extension</a:t>
            </a:r>
            <a:r>
              <a:rPr lang="en-US" baseline="0" dirty="0" smtClean="0"/>
              <a:t> to Multiple Bicycle Tracking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0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Rao-Blackwellized Particle Filter (RBPF)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Multiple measurements – no information on number of bicycles that exist</a:t>
            </a:r>
          </a:p>
          <a:p>
            <a:pPr lvl="0"/>
            <a:r>
              <a:rPr lang="en-US" dirty="0"/>
              <a:t>Break down huge state estimation into smaller problems</a:t>
            </a:r>
          </a:p>
          <a:p>
            <a:pPr lvl="1"/>
            <a:r>
              <a:rPr lang="en-US" dirty="0"/>
              <a:t>Analytical solutions and </a:t>
            </a:r>
            <a:r>
              <a:rPr lang="en-US" dirty="0" smtClean="0"/>
              <a:t>particle </a:t>
            </a:r>
            <a:r>
              <a:rPr lang="en-US" dirty="0"/>
              <a:t>filter solution</a:t>
            </a:r>
          </a:p>
          <a:p>
            <a:pPr lvl="0"/>
            <a:r>
              <a:rPr lang="en-US" dirty="0" smtClean="0"/>
              <a:t>Rao-Blackwellized Monte Carlo Data </a:t>
            </a:r>
            <a:r>
              <a:rPr lang="en-US" dirty="0"/>
              <a:t>A</a:t>
            </a:r>
            <a:r>
              <a:rPr lang="en-US" dirty="0" smtClean="0"/>
              <a:t>ssociation RBMCDA </a:t>
            </a:r>
            <a:r>
              <a:rPr lang="en-US" dirty="0"/>
              <a:t>algorithm</a:t>
            </a:r>
          </a:p>
          <a:p>
            <a:pPr lvl="0"/>
            <a:r>
              <a:rPr lang="en-US" dirty="0"/>
              <a:t>Bayesian </a:t>
            </a:r>
            <a:r>
              <a:rPr lang="en-US" dirty="0" smtClean="0"/>
              <a:t>factorization</a:t>
            </a:r>
            <a:endParaRPr lang="en-US" dirty="0"/>
          </a:p>
          <a:p>
            <a:r>
              <a:rPr lang="en-US" dirty="0"/>
              <a:t>Separate posterior into number of bicycles and a tracking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7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Based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Higher resolution view of the world</a:t>
            </a:r>
          </a:p>
          <a:p>
            <a:pPr lvl="0"/>
            <a:r>
              <a:rPr lang="en-US" dirty="0"/>
              <a:t>Color, texture, shape, contours</a:t>
            </a:r>
          </a:p>
          <a:p>
            <a:pPr lvl="0"/>
            <a:r>
              <a:rPr lang="en-US" dirty="0"/>
              <a:t>Low cost</a:t>
            </a:r>
          </a:p>
          <a:p>
            <a:pPr lvl="0"/>
            <a:r>
              <a:rPr lang="en-US" dirty="0"/>
              <a:t>Processor intensive—complicated backgrounds to extract from</a:t>
            </a:r>
          </a:p>
          <a:p>
            <a:r>
              <a:rPr lang="en-US" dirty="0"/>
              <a:t>Error prone to lightening changes, object shape, </a:t>
            </a: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9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Boss</a:t>
            </a:r>
          </a:p>
          <a:p>
            <a:pPr lvl="1"/>
            <a:r>
              <a:rPr lang="en-US" dirty="0"/>
              <a:t>DARPA Urban Challenge winner of 2007</a:t>
            </a:r>
          </a:p>
          <a:p>
            <a:r>
              <a:rPr lang="en-US" dirty="0"/>
              <a:t>8 view-based bicycle model</a:t>
            </a:r>
          </a:p>
          <a:p>
            <a:pPr lvl="1"/>
            <a:r>
              <a:rPr lang="en-US" dirty="0"/>
              <a:t>Analyze the statistics of bicycle detection responses</a:t>
            </a:r>
          </a:p>
          <a:p>
            <a:r>
              <a:rPr lang="en-US" dirty="0"/>
              <a:t>Deformable Parts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30</a:t>
            </a:fld>
            <a:endParaRPr lang="en-US" dirty="0"/>
          </a:p>
        </p:txBody>
      </p:sp>
      <p:pic>
        <p:nvPicPr>
          <p:cNvPr id="1028" name="Picture 4" descr="https://www.cmu.edu/news/image-archive/B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74" y="1362595"/>
            <a:ext cx="4048773" cy="3198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3762" y="6453386"/>
            <a:ext cx="5298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https://www.cmu.edu/news/image-archive/Boss.jpg</a:t>
            </a:r>
          </a:p>
        </p:txBody>
      </p:sp>
    </p:spTree>
    <p:extLst>
      <p:ext uri="{BB962C8B-B14F-4D97-AF65-F5344CB8AC3E}">
        <p14:creationId xmlns:p14="http://schemas.microsoft.com/office/powerpoint/2010/main" val="339586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Building bicycle model</a:t>
            </a:r>
          </a:p>
          <a:p>
            <a:pPr lvl="1"/>
            <a:r>
              <a:rPr lang="en-US" dirty="0"/>
              <a:t>357 positive training samples</a:t>
            </a:r>
          </a:p>
          <a:p>
            <a:pPr lvl="1"/>
            <a:r>
              <a:rPr lang="en-US" dirty="0"/>
              <a:t>3300 negative samples</a:t>
            </a:r>
          </a:p>
          <a:p>
            <a:pPr lvl="0"/>
            <a:r>
              <a:rPr lang="en-US" dirty="0"/>
              <a:t>Three component model</a:t>
            </a:r>
          </a:p>
          <a:p>
            <a:pPr lvl="1"/>
            <a:r>
              <a:rPr lang="en-US" dirty="0"/>
              <a:t>8 viewpoints</a:t>
            </a:r>
          </a:p>
          <a:p>
            <a:pPr lvl="2"/>
            <a:r>
              <a:rPr lang="en-US" dirty="0"/>
              <a:t>Frontal, rear, four diagonal, left, right</a:t>
            </a:r>
          </a:p>
          <a:p>
            <a:pPr lvl="1"/>
            <a:r>
              <a:rPr lang="en-US" dirty="0"/>
              <a:t>Precision Recall (PR) </a:t>
            </a:r>
            <a:r>
              <a:rPr lang="en-US" dirty="0" smtClean="0"/>
              <a:t>Curve</a:t>
            </a:r>
          </a:p>
          <a:p>
            <a:pPr lvl="2"/>
            <a:r>
              <a:rPr lang="en-US" dirty="0" smtClean="0"/>
              <a:t>Documents search engine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595" y="1766887"/>
            <a:ext cx="53816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1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6 Video sequences</a:t>
            </a:r>
          </a:p>
          <a:p>
            <a:pPr lvl="1"/>
            <a:r>
              <a:rPr lang="en-US" dirty="0"/>
              <a:t>3 Stationary vehicle, 3 moving</a:t>
            </a:r>
          </a:p>
          <a:p>
            <a:r>
              <a:rPr lang="en-US" dirty="0" smtClean="0"/>
              <a:t>RMS </a:t>
            </a:r>
            <a:r>
              <a:rPr lang="en-US" dirty="0"/>
              <a:t>error compare between CV and CV+SB in IMM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9184" y="3514725"/>
            <a:ext cx="7217033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85" y="573545"/>
            <a:ext cx="11056658" cy="587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37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r>
              <a:rPr lang="en-US" baseline="0" dirty="0" smtClean="0"/>
              <a:t>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Deformable Parts Based Model to detect bicycles</a:t>
            </a:r>
          </a:p>
          <a:p>
            <a:pPr lvl="1"/>
            <a:r>
              <a:rPr lang="en-US" dirty="0"/>
              <a:t>3 Part Bicycle Model</a:t>
            </a:r>
          </a:p>
          <a:p>
            <a:pPr lvl="0"/>
            <a:r>
              <a:rPr lang="en-US" dirty="0"/>
              <a:t>Two motion models: CV and SB</a:t>
            </a:r>
          </a:p>
          <a:p>
            <a:pPr lvl="1"/>
            <a:r>
              <a:rPr lang="en-US" dirty="0"/>
              <a:t>Sent to EKF to estimate position and velocity in vehicle coordinate system</a:t>
            </a:r>
          </a:p>
          <a:p>
            <a:pPr lvl="0"/>
            <a:r>
              <a:rPr lang="en-US" dirty="0"/>
              <a:t>IMM tracking algorithm</a:t>
            </a:r>
          </a:p>
          <a:p>
            <a:pPr lvl="1"/>
            <a:r>
              <a:rPr lang="en-US" dirty="0"/>
              <a:t>Extended with Rao-Blackwellized Particle Filter for multiple bicycles tracks</a:t>
            </a:r>
          </a:p>
          <a:p>
            <a:pPr lvl="0"/>
            <a:r>
              <a:rPr lang="en-US" dirty="0" smtClean="0"/>
              <a:t>Future</a:t>
            </a:r>
            <a:endParaRPr lang="en-US" dirty="0"/>
          </a:p>
          <a:p>
            <a:pPr lvl="1"/>
            <a:r>
              <a:rPr lang="en-US" dirty="0"/>
              <a:t>New measurement mapping function to extract more info from 2D bounding 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4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Forms</a:t>
            </a:r>
            <a:r>
              <a:rPr lang="en-US" baseline="0" dirty="0" smtClean="0"/>
              <a:t> of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Planar LIDAR</a:t>
            </a:r>
          </a:p>
          <a:p>
            <a:pPr lvl="0"/>
            <a:r>
              <a:rPr lang="en-US" dirty="0"/>
              <a:t>Low resolution RADAR</a:t>
            </a:r>
          </a:p>
          <a:p>
            <a:pPr lvl="0"/>
            <a:r>
              <a:rPr lang="en-US" dirty="0"/>
              <a:t>Only RCS/LCS is available</a:t>
            </a:r>
          </a:p>
          <a:p>
            <a:pPr lvl="0"/>
            <a:r>
              <a:rPr lang="en-US" dirty="0"/>
              <a:t>High cost</a:t>
            </a:r>
          </a:p>
          <a:p>
            <a:r>
              <a:rPr lang="en-US" dirty="0"/>
              <a:t>Easy on </a:t>
            </a:r>
            <a:r>
              <a:rPr lang="en-US" dirty="0" smtClean="0"/>
              <a:t>processing</a:t>
            </a:r>
          </a:p>
          <a:p>
            <a:r>
              <a:rPr lang="en-US" dirty="0" smtClean="0"/>
              <a:t>Not as susceptible to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4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 Major Contributions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4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–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Three-component bicycle model</a:t>
            </a:r>
          </a:p>
          <a:p>
            <a:pPr lvl="0"/>
            <a:r>
              <a:rPr lang="en-US" dirty="0"/>
              <a:t>Bicycle Kinematics have restrictive constraints on movement</a:t>
            </a:r>
          </a:p>
          <a:p>
            <a:pPr lvl="1"/>
            <a:r>
              <a:rPr lang="en-US" dirty="0"/>
              <a:t>Unlike pedestrians</a:t>
            </a:r>
          </a:p>
          <a:p>
            <a:pPr lvl="0"/>
            <a:r>
              <a:rPr lang="en-US" dirty="0"/>
              <a:t>Two motion models</a:t>
            </a:r>
          </a:p>
          <a:p>
            <a:pPr lvl="1"/>
            <a:r>
              <a:rPr lang="en-US" dirty="0"/>
              <a:t>IMM estimator</a:t>
            </a:r>
          </a:p>
          <a:p>
            <a:pPr lvl="1"/>
            <a:r>
              <a:rPr lang="en-US" dirty="0"/>
              <a:t>Extended Kalman Filter</a:t>
            </a:r>
          </a:p>
          <a:p>
            <a:r>
              <a:rPr lang="en-US" dirty="0"/>
              <a:t>Position and orientation in vehicle coordinates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8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–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Extension of single bicycle tracking</a:t>
            </a:r>
          </a:p>
          <a:p>
            <a:pPr lvl="0"/>
            <a:r>
              <a:rPr lang="en-US" dirty="0"/>
              <a:t>Rao-Blackwellized Particle Filter</a:t>
            </a:r>
          </a:p>
          <a:p>
            <a:pPr lvl="1"/>
            <a:r>
              <a:rPr lang="en-US" dirty="0"/>
              <a:t>Particle filter for data association</a:t>
            </a:r>
          </a:p>
          <a:p>
            <a:r>
              <a:rPr lang="en-US" dirty="0"/>
              <a:t>IMM for each bicycle tracking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7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– Bicycle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First public domain bicycle dataset</a:t>
            </a:r>
          </a:p>
          <a:p>
            <a:r>
              <a:rPr lang="en-US" dirty="0"/>
              <a:t>Available for anyone to conduct bicycle tracking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9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Pedestrian Detection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0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pan dir="u"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136</TotalTime>
  <Words>1024</Words>
  <Application>Microsoft Office PowerPoint</Application>
  <PresentationFormat>Widescreen</PresentationFormat>
  <Paragraphs>219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Franklin Gothic Book</vt:lpstr>
      <vt:lpstr>Wingdings</vt:lpstr>
      <vt:lpstr>Crop</vt:lpstr>
      <vt:lpstr>Vision-based 3d bicycle tracking using deformable part model and interacting multiple model filter</vt:lpstr>
      <vt:lpstr>Motivation</vt:lpstr>
      <vt:lpstr>Vision Based Detection</vt:lpstr>
      <vt:lpstr>Other Forms of Detection</vt:lpstr>
      <vt:lpstr>3 Major Contributions</vt:lpstr>
      <vt:lpstr>1st – Model</vt:lpstr>
      <vt:lpstr>2nd – Tracking</vt:lpstr>
      <vt:lpstr>3rd – Bicycle Dataset</vt:lpstr>
      <vt:lpstr>Pedestrian Detection</vt:lpstr>
      <vt:lpstr>Single Template</vt:lpstr>
      <vt:lpstr>Part-Based</vt:lpstr>
      <vt:lpstr>Pedestrian Tracking</vt:lpstr>
      <vt:lpstr>Bicycle Detection</vt:lpstr>
      <vt:lpstr>Deformable Parts Model</vt:lpstr>
      <vt:lpstr>Deformable Part Representation</vt:lpstr>
      <vt:lpstr>Efficient Matching Process</vt:lpstr>
      <vt:lpstr>Latent SVM Training Process</vt:lpstr>
      <vt:lpstr>Bicycle Detector as a Virtual Sensor</vt:lpstr>
      <vt:lpstr>Number of Viewpoints</vt:lpstr>
      <vt:lpstr>Multiple Bicycle Tracking with IMM Algorithm and a Rao-Blackwellized Particle Filter</vt:lpstr>
      <vt:lpstr>Alpha-Beta Filter</vt:lpstr>
      <vt:lpstr>Extended Kalman Filter</vt:lpstr>
      <vt:lpstr>Bicycle Motion Model Set</vt:lpstr>
      <vt:lpstr>Interactive Multiple Model (IMM) Filter</vt:lpstr>
      <vt:lpstr>Model Set</vt:lpstr>
      <vt:lpstr>Bicycle Measurement Model</vt:lpstr>
      <vt:lpstr>Extension to Multiple Bicycle Tracking</vt:lpstr>
      <vt:lpstr>Rao-Blackwellized Particle Filter (RBPF)</vt:lpstr>
      <vt:lpstr>Experimental Results</vt:lpstr>
      <vt:lpstr>The Experiment</vt:lpstr>
      <vt:lpstr>Detection Performance</vt:lpstr>
      <vt:lpstr>Tracking Performance</vt:lpstr>
      <vt:lpstr>PowerPoint Presentation</vt:lpstr>
      <vt:lpstr>Conclusions and Future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moya</dc:creator>
  <cp:lastModifiedBy>nicholas moya</cp:lastModifiedBy>
  <cp:revision>16</cp:revision>
  <dcterms:created xsi:type="dcterms:W3CDTF">2016-11-22T22:55:06Z</dcterms:created>
  <dcterms:modified xsi:type="dcterms:W3CDTF">2016-11-23T01:12:06Z</dcterms:modified>
</cp:coreProperties>
</file>