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9" r:id="rId3"/>
    <p:sldId id="260" r:id="rId4"/>
    <p:sldId id="280" r:id="rId5"/>
    <p:sldId id="261" r:id="rId6"/>
    <p:sldId id="281" r:id="rId7"/>
    <p:sldId id="264" r:id="rId8"/>
    <p:sldId id="262" r:id="rId9"/>
    <p:sldId id="263" r:id="rId10"/>
    <p:sldId id="285" r:id="rId11"/>
    <p:sldId id="286" r:id="rId12"/>
    <p:sldId id="267" r:id="rId13"/>
    <p:sldId id="268" r:id="rId14"/>
    <p:sldId id="265" r:id="rId15"/>
    <p:sldId id="271" r:id="rId16"/>
    <p:sldId id="270" r:id="rId17"/>
    <p:sldId id="272" r:id="rId18"/>
    <p:sldId id="274" r:id="rId19"/>
    <p:sldId id="275" r:id="rId20"/>
    <p:sldId id="276" r:id="rId21"/>
    <p:sldId id="269" r:id="rId22"/>
    <p:sldId id="277" r:id="rId23"/>
    <p:sldId id="278" r:id="rId24"/>
    <p:sldId id="279" r:id="rId25"/>
    <p:sldId id="257" r:id="rId26"/>
    <p:sldId id="258"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09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B38EDF-C21F-4507-9D10-BE65879CB4D7}" type="datetimeFigureOut">
              <a:rPr lang="en-US" smtClean="0"/>
              <a:t>11/12/2015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941177-9951-4779-BA36-187219D86C49}" type="slidenum">
              <a:rPr lang="en-US" smtClean="0"/>
              <a:t>‹#›</a:t>
            </a:fld>
            <a:endParaRPr lang="en-US"/>
          </a:p>
        </p:txBody>
      </p:sp>
    </p:spTree>
    <p:extLst>
      <p:ext uri="{BB962C8B-B14F-4D97-AF65-F5344CB8AC3E}">
        <p14:creationId xmlns:p14="http://schemas.microsoft.com/office/powerpoint/2010/main" val="779137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A2C04D-3FF5-42FF-AD4B-1DAC9041C667}" type="datetime1">
              <a:rPr lang="en-US" smtClean="0"/>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98F0F-EB51-4FC6-B752-5E5A6EC40751}" type="slidenum">
              <a:rPr lang="en-US" smtClean="0"/>
              <a:t>‹#›</a:t>
            </a:fld>
            <a:endParaRPr lang="en-US"/>
          </a:p>
        </p:txBody>
      </p:sp>
    </p:spTree>
    <p:extLst>
      <p:ext uri="{BB962C8B-B14F-4D97-AF65-F5344CB8AC3E}">
        <p14:creationId xmlns:p14="http://schemas.microsoft.com/office/powerpoint/2010/main" val="225042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73BA0D-B9AF-43BE-A558-56CF5BDA6492}" type="datetime1">
              <a:rPr lang="en-US" smtClean="0"/>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98F0F-EB51-4FC6-B752-5E5A6EC40751}" type="slidenum">
              <a:rPr lang="en-US" smtClean="0"/>
              <a:t>‹#›</a:t>
            </a:fld>
            <a:endParaRPr lang="en-US"/>
          </a:p>
        </p:txBody>
      </p:sp>
    </p:spTree>
    <p:extLst>
      <p:ext uri="{BB962C8B-B14F-4D97-AF65-F5344CB8AC3E}">
        <p14:creationId xmlns:p14="http://schemas.microsoft.com/office/powerpoint/2010/main" val="2447912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AE806E-4045-453E-8E1F-FD29E4AFF374}" type="datetime1">
              <a:rPr lang="en-US" smtClean="0"/>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98F0F-EB51-4FC6-B752-5E5A6EC40751}" type="slidenum">
              <a:rPr lang="en-US" smtClean="0"/>
              <a:t>‹#›</a:t>
            </a:fld>
            <a:endParaRPr lang="en-US"/>
          </a:p>
        </p:txBody>
      </p:sp>
    </p:spTree>
    <p:extLst>
      <p:ext uri="{BB962C8B-B14F-4D97-AF65-F5344CB8AC3E}">
        <p14:creationId xmlns:p14="http://schemas.microsoft.com/office/powerpoint/2010/main" val="2054091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21FBE8-401B-4E4D-BC59-F959A80BC0D9}" type="datetime1">
              <a:rPr lang="en-US" smtClean="0"/>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98F0F-EB51-4FC6-B752-5E5A6EC40751}" type="slidenum">
              <a:rPr lang="en-US" smtClean="0"/>
              <a:t>‹#›</a:t>
            </a:fld>
            <a:endParaRPr lang="en-US"/>
          </a:p>
        </p:txBody>
      </p:sp>
    </p:spTree>
    <p:extLst>
      <p:ext uri="{BB962C8B-B14F-4D97-AF65-F5344CB8AC3E}">
        <p14:creationId xmlns:p14="http://schemas.microsoft.com/office/powerpoint/2010/main" val="1568106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0ADBFF-22CF-4D5D-B070-7E5AB0D17751}" type="datetime1">
              <a:rPr lang="en-US" smtClean="0"/>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98F0F-EB51-4FC6-B752-5E5A6EC40751}" type="slidenum">
              <a:rPr lang="en-US" smtClean="0"/>
              <a:t>‹#›</a:t>
            </a:fld>
            <a:endParaRPr lang="en-US"/>
          </a:p>
        </p:txBody>
      </p:sp>
    </p:spTree>
    <p:extLst>
      <p:ext uri="{BB962C8B-B14F-4D97-AF65-F5344CB8AC3E}">
        <p14:creationId xmlns:p14="http://schemas.microsoft.com/office/powerpoint/2010/main" val="604538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7E77CE-B496-4A38-A8F9-2287C16B7514}" type="datetime1">
              <a:rPr lang="en-US" smtClean="0"/>
              <a:t>11/12/2015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F98F0F-EB51-4FC6-B752-5E5A6EC40751}" type="slidenum">
              <a:rPr lang="en-US" smtClean="0"/>
              <a:t>‹#›</a:t>
            </a:fld>
            <a:endParaRPr lang="en-US"/>
          </a:p>
        </p:txBody>
      </p:sp>
    </p:spTree>
    <p:extLst>
      <p:ext uri="{BB962C8B-B14F-4D97-AF65-F5344CB8AC3E}">
        <p14:creationId xmlns:p14="http://schemas.microsoft.com/office/powerpoint/2010/main" val="2500084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69B59E-A4FA-4C5B-B244-BB9D53D783A0}" type="datetime1">
              <a:rPr lang="en-US" smtClean="0"/>
              <a:t>11/12/2015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F98F0F-EB51-4FC6-B752-5E5A6EC40751}" type="slidenum">
              <a:rPr lang="en-US" smtClean="0"/>
              <a:t>‹#›</a:t>
            </a:fld>
            <a:endParaRPr lang="en-US"/>
          </a:p>
        </p:txBody>
      </p:sp>
    </p:spTree>
    <p:extLst>
      <p:ext uri="{BB962C8B-B14F-4D97-AF65-F5344CB8AC3E}">
        <p14:creationId xmlns:p14="http://schemas.microsoft.com/office/powerpoint/2010/main" val="3989949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FB768C-1A0E-4982-9057-A692DD731AE5}" type="datetime1">
              <a:rPr lang="en-US" smtClean="0"/>
              <a:t>11/12/2015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F98F0F-EB51-4FC6-B752-5E5A6EC40751}" type="slidenum">
              <a:rPr lang="en-US" smtClean="0"/>
              <a:t>‹#›</a:t>
            </a:fld>
            <a:endParaRPr lang="en-US"/>
          </a:p>
        </p:txBody>
      </p:sp>
    </p:spTree>
    <p:extLst>
      <p:ext uri="{BB962C8B-B14F-4D97-AF65-F5344CB8AC3E}">
        <p14:creationId xmlns:p14="http://schemas.microsoft.com/office/powerpoint/2010/main" val="3327508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296937-D47A-4AA1-A835-8C6CA70A61A2}" type="datetime1">
              <a:rPr lang="en-US" smtClean="0"/>
              <a:t>11/12/2015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F98F0F-EB51-4FC6-B752-5E5A6EC40751}" type="slidenum">
              <a:rPr lang="en-US" smtClean="0"/>
              <a:t>‹#›</a:t>
            </a:fld>
            <a:endParaRPr lang="en-US"/>
          </a:p>
        </p:txBody>
      </p:sp>
    </p:spTree>
    <p:extLst>
      <p:ext uri="{BB962C8B-B14F-4D97-AF65-F5344CB8AC3E}">
        <p14:creationId xmlns:p14="http://schemas.microsoft.com/office/powerpoint/2010/main" val="986509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44DE1E-A8A6-4989-97E2-EAC244BA5DFF}" type="datetime1">
              <a:rPr lang="en-US" smtClean="0"/>
              <a:t>11/12/2015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F98F0F-EB51-4FC6-B752-5E5A6EC40751}" type="slidenum">
              <a:rPr lang="en-US" smtClean="0"/>
              <a:t>‹#›</a:t>
            </a:fld>
            <a:endParaRPr lang="en-US"/>
          </a:p>
        </p:txBody>
      </p:sp>
    </p:spTree>
    <p:extLst>
      <p:ext uri="{BB962C8B-B14F-4D97-AF65-F5344CB8AC3E}">
        <p14:creationId xmlns:p14="http://schemas.microsoft.com/office/powerpoint/2010/main" val="2971923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BB3CC-9D94-4262-B4B9-E8F18D7EC803}" type="datetime1">
              <a:rPr lang="en-US" smtClean="0"/>
              <a:t>11/12/2015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F98F0F-EB51-4FC6-B752-5E5A6EC40751}" type="slidenum">
              <a:rPr lang="en-US" smtClean="0"/>
              <a:t>‹#›</a:t>
            </a:fld>
            <a:endParaRPr lang="en-US"/>
          </a:p>
        </p:txBody>
      </p:sp>
    </p:spTree>
    <p:extLst>
      <p:ext uri="{BB962C8B-B14F-4D97-AF65-F5344CB8AC3E}">
        <p14:creationId xmlns:p14="http://schemas.microsoft.com/office/powerpoint/2010/main" val="182679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3BEDC7-628F-477D-94A4-F3CD83A47CD7}" type="datetime1">
              <a:rPr lang="en-US" smtClean="0"/>
              <a:t>11/12/2015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98F0F-EB51-4FC6-B752-5E5A6EC40751}" type="slidenum">
              <a:rPr lang="en-US" smtClean="0"/>
              <a:t>‹#›</a:t>
            </a:fld>
            <a:endParaRPr lang="en-US"/>
          </a:p>
        </p:txBody>
      </p:sp>
    </p:spTree>
    <p:extLst>
      <p:ext uri="{BB962C8B-B14F-4D97-AF65-F5344CB8AC3E}">
        <p14:creationId xmlns:p14="http://schemas.microsoft.com/office/powerpoint/2010/main" val="4153506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Document_classification" TargetMode="External"/><Relationship Id="rId2" Type="http://schemas.openxmlformats.org/officeDocument/2006/relationships/hyperlink" Target="https://en.wikipedia.org/wiki/Multiset" TargetMode="External"/><Relationship Id="rId1" Type="http://schemas.openxmlformats.org/officeDocument/2006/relationships/slideLayout" Target="../slideLayouts/slideLayout2.xml"/><Relationship Id="rId5" Type="http://schemas.openxmlformats.org/officeDocument/2006/relationships/hyperlink" Target="https://en.wikipedia.org/wiki/Statistical_classification" TargetMode="External"/><Relationship Id="rId4" Type="http://schemas.openxmlformats.org/officeDocument/2006/relationships/hyperlink" Target="https://en.wikipedia.org/wiki/Feature_(machine_learnin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panose="02020603050405020304" pitchFamily="18" charset="0"/>
                <a:cs typeface="Times New Roman" panose="02020603050405020304" pitchFamily="18" charset="0"/>
              </a:rPr>
              <a:t>Segmentation as Selective Search for Object Recognition</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r>
              <a:rPr lang="en-US" dirty="0" smtClean="0">
                <a:latin typeface="Times New Roman" panose="02020603050405020304" pitchFamily="18" charset="0"/>
                <a:cs typeface="Times New Roman" panose="02020603050405020304" pitchFamily="18" charset="0"/>
              </a:rPr>
              <a:t>Kaushik </a:t>
            </a:r>
            <a:r>
              <a:rPr lang="en-US" dirty="0" err="1" smtClean="0">
                <a:latin typeface="Times New Roman" panose="02020603050405020304" pitchFamily="18" charset="0"/>
                <a:cs typeface="Times New Roman" panose="02020603050405020304" pitchFamily="18" charset="0"/>
              </a:rPr>
              <a:t>Nandan</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457200"/>
            <a:ext cx="1362075" cy="1257300"/>
          </a:xfrm>
          <a:prstGeom prst="rect">
            <a:avLst/>
          </a:prstGeom>
        </p:spPr>
      </p:pic>
      <p:sp>
        <p:nvSpPr>
          <p:cNvPr id="5" name="Slide Number Placeholder 4"/>
          <p:cNvSpPr>
            <a:spLocks noGrp="1"/>
          </p:cNvSpPr>
          <p:nvPr>
            <p:ph type="sldNum" sz="quarter" idx="12"/>
          </p:nvPr>
        </p:nvSpPr>
        <p:spPr/>
        <p:txBody>
          <a:bodyPr/>
          <a:lstStyle/>
          <a:p>
            <a:fld id="{44F98F0F-EB51-4FC6-B752-5E5A6EC40751}" type="slidenum">
              <a:rPr lang="en-US" smtClean="0"/>
              <a:t>1</a:t>
            </a:fld>
            <a:endParaRPr lang="en-US"/>
          </a:p>
        </p:txBody>
      </p:sp>
    </p:spTree>
    <p:extLst>
      <p:ext uri="{BB962C8B-B14F-4D97-AF65-F5344CB8AC3E}">
        <p14:creationId xmlns:p14="http://schemas.microsoft.com/office/powerpoint/2010/main" val="2611592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a:bodyPr>
          <a:lstStyle/>
          <a:p>
            <a:pPr algn="just"/>
            <a:r>
              <a:rPr lang="en-US" sz="2200" u="sng" dirty="0" smtClean="0">
                <a:latin typeface="Times New Roman" panose="02020603050405020304" pitchFamily="18" charset="0"/>
                <a:cs typeface="Times New Roman" panose="02020603050405020304" pitchFamily="18" charset="0"/>
              </a:rPr>
              <a:t>Segmentation Algorithm</a:t>
            </a:r>
            <a:r>
              <a:rPr lang="en-US"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As </a:t>
            </a:r>
            <a:r>
              <a:rPr lang="en-US" sz="2200" dirty="0">
                <a:latin typeface="Times New Roman" panose="02020603050405020304" pitchFamily="18" charset="0"/>
                <a:cs typeface="Times New Roman" panose="02020603050405020304" pitchFamily="18" charset="0"/>
              </a:rPr>
              <a:t>regions can yield richer information than pixels, </a:t>
            </a:r>
            <a:r>
              <a:rPr lang="en-US" sz="2200" dirty="0" smtClean="0">
                <a:latin typeface="Times New Roman" panose="02020603050405020304" pitchFamily="18" charset="0"/>
                <a:cs typeface="Times New Roman" panose="02020603050405020304" pitchFamily="18" charset="0"/>
              </a:rPr>
              <a:t>we start </a:t>
            </a:r>
            <a:r>
              <a:rPr lang="en-US" sz="2200" dirty="0">
                <a:latin typeface="Times New Roman" panose="02020603050405020304" pitchFamily="18" charset="0"/>
                <a:cs typeface="Times New Roman" panose="02020603050405020304" pitchFamily="18" charset="0"/>
              </a:rPr>
              <a:t>with an </a:t>
            </a:r>
            <a:r>
              <a:rPr lang="en-US" sz="2200" dirty="0" smtClean="0">
                <a:solidFill>
                  <a:srgbClr val="00B0F0"/>
                </a:solidFill>
                <a:latin typeface="Times New Roman" panose="02020603050405020304" pitchFamily="18" charset="0"/>
                <a:cs typeface="Times New Roman" panose="02020603050405020304" pitchFamily="18" charset="0"/>
              </a:rPr>
              <a:t>over segmentation</a:t>
            </a:r>
            <a:r>
              <a:rPr lang="en-US" sz="2200" dirty="0" smtClean="0">
                <a:latin typeface="Times New Roman" panose="02020603050405020304" pitchFamily="18" charset="0"/>
                <a:cs typeface="Times New Roman" panose="02020603050405020304" pitchFamily="18" charset="0"/>
              </a:rPr>
              <a:t>. We </a:t>
            </a:r>
            <a:r>
              <a:rPr lang="en-US" sz="2200" dirty="0">
                <a:latin typeface="Times New Roman" panose="02020603050405020304" pitchFamily="18" charset="0"/>
                <a:cs typeface="Times New Roman" panose="02020603050405020304" pitchFamily="18" charset="0"/>
              </a:rPr>
              <a:t>use the </a:t>
            </a:r>
            <a:r>
              <a:rPr lang="en-US" sz="2200" dirty="0" smtClean="0">
                <a:solidFill>
                  <a:srgbClr val="00B0F0"/>
                </a:solidFill>
                <a:latin typeface="Times New Roman" panose="02020603050405020304" pitchFamily="18" charset="0"/>
                <a:cs typeface="Times New Roman" panose="02020603050405020304" pitchFamily="18" charset="0"/>
              </a:rPr>
              <a:t>fast method</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of </a:t>
            </a:r>
            <a:r>
              <a:rPr lang="en-US" sz="2200" dirty="0" smtClean="0">
                <a:latin typeface="Times New Roman" panose="02020603050405020304" pitchFamily="18" charset="0"/>
                <a:cs typeface="Times New Roman" panose="02020603050405020304" pitchFamily="18" charset="0"/>
              </a:rPr>
              <a:t>as </a:t>
            </a:r>
            <a:r>
              <a:rPr lang="en-US" sz="2200" dirty="0">
                <a:latin typeface="Times New Roman" panose="02020603050405020304" pitchFamily="18" charset="0"/>
                <a:cs typeface="Times New Roman" panose="02020603050405020304" pitchFamily="18" charset="0"/>
              </a:rPr>
              <a:t>our </a:t>
            </a:r>
            <a:r>
              <a:rPr lang="en-US" sz="2200" dirty="0">
                <a:solidFill>
                  <a:srgbClr val="00B0F0"/>
                </a:solidFill>
                <a:latin typeface="Times New Roman" panose="02020603050405020304" pitchFamily="18" charset="0"/>
                <a:cs typeface="Times New Roman" panose="02020603050405020304" pitchFamily="18" charset="0"/>
              </a:rPr>
              <a:t>starting </a:t>
            </a:r>
            <a:r>
              <a:rPr lang="en-US" sz="2200" dirty="0" smtClean="0">
                <a:solidFill>
                  <a:srgbClr val="00B0F0"/>
                </a:solidFill>
                <a:latin typeface="Times New Roman" panose="02020603050405020304" pitchFamily="18" charset="0"/>
                <a:cs typeface="Times New Roman" panose="02020603050405020304" pitchFamily="18" charset="0"/>
              </a:rPr>
              <a:t>point</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which </a:t>
            </a:r>
            <a:r>
              <a:rPr lang="en-US" sz="2200" dirty="0" smtClean="0">
                <a:latin typeface="Times New Roman" panose="02020603050405020304" pitchFamily="18" charset="0"/>
                <a:cs typeface="Times New Roman" panose="02020603050405020304" pitchFamily="18" charset="0"/>
              </a:rPr>
              <a:t>is well suited for </a:t>
            </a:r>
            <a:r>
              <a:rPr lang="en-US" sz="2200" dirty="0">
                <a:latin typeface="Times New Roman" panose="02020603050405020304" pitchFamily="18" charset="0"/>
                <a:cs typeface="Times New Roman" panose="02020603050405020304" pitchFamily="18" charset="0"/>
              </a:rPr>
              <a:t>generating an </a:t>
            </a:r>
            <a:r>
              <a:rPr lang="en-US" sz="2200" dirty="0" smtClean="0">
                <a:latin typeface="Times New Roman" panose="02020603050405020304" pitchFamily="18" charset="0"/>
                <a:cs typeface="Times New Roman" panose="02020603050405020304" pitchFamily="18" charset="0"/>
              </a:rPr>
              <a:t>over segmentation.</a:t>
            </a:r>
          </a:p>
          <a:p>
            <a:r>
              <a:rPr lang="en-US" sz="2400" b="1" dirty="0">
                <a:latin typeface="Times New Roman" panose="02020603050405020304" pitchFamily="18" charset="0"/>
                <a:cs typeface="Times New Roman" panose="02020603050405020304" pitchFamily="18" charset="0"/>
              </a:rPr>
              <a:t>greedy </a:t>
            </a:r>
            <a:r>
              <a:rPr lang="en-US" sz="2400" b="1" dirty="0" smtClean="0">
                <a:latin typeface="Times New Roman" panose="02020603050405020304" pitchFamily="18" charset="0"/>
                <a:cs typeface="Times New Roman" panose="02020603050405020304" pitchFamily="18" charset="0"/>
              </a:rPr>
              <a:t>algorithm:</a:t>
            </a:r>
            <a:endParaRPr lang="en-US" sz="2400" b="1"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iteratively </a:t>
            </a:r>
            <a:r>
              <a:rPr lang="en-US" sz="2400" dirty="0">
                <a:latin typeface="Times New Roman" panose="02020603050405020304" pitchFamily="18" charset="0"/>
                <a:cs typeface="Times New Roman" panose="02020603050405020304" pitchFamily="18" charset="0"/>
              </a:rPr>
              <a:t>groups </a:t>
            </a:r>
            <a:r>
              <a:rPr lang="en-US" sz="2400" dirty="0" smtClean="0">
                <a:latin typeface="Times New Roman" panose="02020603050405020304" pitchFamily="18" charset="0"/>
                <a:cs typeface="Times New Roman" panose="02020603050405020304" pitchFamily="18" charset="0"/>
              </a:rPr>
              <a:t>two </a:t>
            </a:r>
            <a:r>
              <a:rPr lang="en-US" sz="2400" dirty="0">
                <a:latin typeface="Times New Roman" panose="02020603050405020304" pitchFamily="18" charset="0"/>
                <a:cs typeface="Times New Roman" panose="02020603050405020304" pitchFamily="18" charset="0"/>
              </a:rPr>
              <a:t>most similar </a:t>
            </a:r>
            <a:r>
              <a:rPr lang="en-US" sz="2400" dirty="0" smtClean="0">
                <a:latin typeface="Times New Roman" panose="02020603050405020304" pitchFamily="18" charset="0"/>
                <a:cs typeface="Times New Roman" panose="02020603050405020304" pitchFamily="18" charset="0"/>
              </a:rPr>
              <a:t>regions together </a:t>
            </a:r>
            <a:r>
              <a:rPr lang="en-US" sz="2400" dirty="0">
                <a:latin typeface="Times New Roman" panose="02020603050405020304" pitchFamily="18" charset="0"/>
                <a:cs typeface="Times New Roman" panose="02020603050405020304" pitchFamily="18" charset="0"/>
              </a:rPr>
              <a:t>and calculates the similarities between this new </a:t>
            </a:r>
            <a:r>
              <a:rPr lang="en-US" sz="2400" dirty="0" smtClean="0">
                <a:latin typeface="Times New Roman" panose="02020603050405020304" pitchFamily="18" charset="0"/>
                <a:cs typeface="Times New Roman" panose="02020603050405020304" pitchFamily="18" charset="0"/>
              </a:rPr>
              <a:t>region and </a:t>
            </a:r>
            <a:r>
              <a:rPr lang="en-US" sz="2400" dirty="0">
                <a:latin typeface="Times New Roman" panose="02020603050405020304" pitchFamily="18" charset="0"/>
                <a:cs typeface="Times New Roman" panose="02020603050405020304" pitchFamily="18" charset="0"/>
              </a:rPr>
              <a:t>its </a:t>
            </a:r>
            <a:r>
              <a:rPr lang="en-US" sz="2400" dirty="0" err="1">
                <a:latin typeface="Times New Roman" panose="02020603050405020304" pitchFamily="18" charset="0"/>
                <a:cs typeface="Times New Roman" panose="02020603050405020304" pitchFamily="18" charset="0"/>
              </a:rPr>
              <a:t>neighbours</a:t>
            </a:r>
            <a:r>
              <a:rPr lang="en-US" sz="2400" dirty="0">
                <a:latin typeface="Times New Roman" panose="02020603050405020304" pitchFamily="18" charset="0"/>
                <a:cs typeface="Times New Roman" panose="02020603050405020304" pitchFamily="18" charset="0"/>
              </a:rPr>
              <a:t>. We continue until the whole </a:t>
            </a:r>
            <a:r>
              <a:rPr lang="en-US" sz="2400" dirty="0" smtClean="0">
                <a:latin typeface="Times New Roman" panose="02020603050405020304" pitchFamily="18" charset="0"/>
                <a:cs typeface="Times New Roman" panose="02020603050405020304" pitchFamily="18" charset="0"/>
              </a:rPr>
              <a:t>image becomes </a:t>
            </a:r>
            <a:r>
              <a:rPr lang="en-US" sz="2400" dirty="0">
                <a:latin typeface="Times New Roman" panose="02020603050405020304" pitchFamily="18" charset="0"/>
                <a:cs typeface="Times New Roman" panose="02020603050405020304" pitchFamily="18" charset="0"/>
              </a:rPr>
              <a:t>a single region. </a:t>
            </a:r>
            <a:endParaRPr lang="en-US" sz="2400" dirty="0" smtClean="0">
              <a:latin typeface="Times New Roman" panose="02020603050405020304" pitchFamily="18" charset="0"/>
              <a:cs typeface="Times New Roman" panose="02020603050405020304" pitchFamily="18" charset="0"/>
            </a:endParaRPr>
          </a:p>
          <a:p>
            <a:r>
              <a:rPr lang="en-US" sz="2400" dirty="0" smtClean="0"/>
              <a:t>Similarity </a:t>
            </a:r>
            <a:r>
              <a:rPr lang="en-US" sz="2400" dirty="0"/>
              <a:t>S between region a and b as</a:t>
            </a:r>
          </a:p>
          <a:p>
            <a:r>
              <a:rPr lang="en-US" sz="2400" dirty="0"/>
              <a:t>S(a; b) = </a:t>
            </a:r>
            <a:r>
              <a:rPr lang="en-US" sz="2400" dirty="0" err="1"/>
              <a:t>Ssize</a:t>
            </a:r>
            <a:r>
              <a:rPr lang="en-US" sz="2400" dirty="0"/>
              <a:t> (</a:t>
            </a:r>
            <a:r>
              <a:rPr lang="en-US" sz="2400" dirty="0" smtClean="0"/>
              <a:t>a, </a:t>
            </a:r>
            <a:r>
              <a:rPr lang="en-US" sz="2400" dirty="0"/>
              <a:t>b) + </a:t>
            </a:r>
            <a:r>
              <a:rPr lang="en-US" sz="2400" dirty="0" err="1" smtClean="0"/>
              <a:t>Stexture</a:t>
            </a:r>
            <a:r>
              <a:rPr lang="en-US" sz="2400" dirty="0" smtClean="0"/>
              <a:t> </a:t>
            </a:r>
            <a:r>
              <a:rPr lang="en-US" sz="2400" dirty="0"/>
              <a:t>(</a:t>
            </a:r>
            <a:r>
              <a:rPr lang="en-US" sz="2400" dirty="0" smtClean="0"/>
              <a:t>a, </a:t>
            </a:r>
            <a:r>
              <a:rPr lang="en-US" sz="2400" dirty="0"/>
              <a:t>b</a:t>
            </a:r>
            <a:r>
              <a:rPr lang="en-US" sz="2400" dirty="0" smtClean="0"/>
              <a:t>). </a:t>
            </a:r>
            <a:r>
              <a:rPr lang="en-US" sz="2400" dirty="0"/>
              <a:t>[0,1]</a:t>
            </a:r>
            <a:endParaRPr lang="en-US" sz="2400" dirty="0" smtClean="0">
              <a:latin typeface="Times New Roman" panose="02020603050405020304" pitchFamily="18" charset="0"/>
              <a:cs typeface="Times New Roman" panose="02020603050405020304" pitchFamily="18" charset="0"/>
            </a:endParaRPr>
          </a:p>
          <a:p>
            <a:r>
              <a:rPr lang="en-US" sz="2200" dirty="0" err="1">
                <a:latin typeface="Times New Roman" panose="02020603050405020304" pitchFamily="18" charset="0"/>
                <a:cs typeface="Times New Roman" panose="02020603050405020304" pitchFamily="18" charset="0"/>
              </a:rPr>
              <a:t>Ssize</a:t>
            </a:r>
            <a:r>
              <a:rPr lang="en-US" sz="2200" dirty="0">
                <a:latin typeface="Times New Roman" panose="02020603050405020304" pitchFamily="18" charset="0"/>
                <a:cs typeface="Times New Roman" panose="02020603050405020304" pitchFamily="18" charset="0"/>
              </a:rPr>
              <a:t>(</a:t>
            </a:r>
            <a:r>
              <a:rPr lang="en-US" sz="2200" dirty="0" err="1">
                <a:latin typeface="Times New Roman" panose="02020603050405020304" pitchFamily="18" charset="0"/>
                <a:cs typeface="Times New Roman" panose="02020603050405020304" pitchFamily="18" charset="0"/>
              </a:rPr>
              <a:t>a;b</a:t>
            </a:r>
            <a:r>
              <a:rPr lang="en-US" sz="2200" dirty="0">
                <a:latin typeface="Times New Roman" panose="02020603050405020304" pitchFamily="18" charset="0"/>
                <a:cs typeface="Times New Roman" panose="02020603050405020304" pitchFamily="18" charset="0"/>
              </a:rPr>
              <a:t>) is defined as the fraction of the image that </a:t>
            </a:r>
            <a:r>
              <a:rPr lang="en-US" sz="2200" dirty="0" smtClean="0">
                <a:latin typeface="Times New Roman" panose="02020603050405020304" pitchFamily="18" charset="0"/>
                <a:cs typeface="Times New Roman" panose="02020603050405020304" pitchFamily="18" charset="0"/>
              </a:rPr>
              <a:t>the segment </a:t>
            </a:r>
            <a:r>
              <a:rPr lang="en-US" sz="2200" dirty="0">
                <a:latin typeface="Times New Roman" panose="02020603050405020304" pitchFamily="18" charset="0"/>
                <a:cs typeface="Times New Roman" panose="02020603050405020304" pitchFamily="18" charset="0"/>
              </a:rPr>
              <a:t>a and b jointly </a:t>
            </a:r>
            <a:r>
              <a:rPr lang="en-US" sz="2200" dirty="0" smtClean="0">
                <a:latin typeface="Times New Roman" panose="02020603050405020304" pitchFamily="18" charset="0"/>
                <a:cs typeface="Times New Roman" panose="02020603050405020304" pitchFamily="18" charset="0"/>
              </a:rPr>
              <a:t>occupy.</a:t>
            </a:r>
            <a:endParaRPr lang="en-US" sz="2200"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44F98F0F-EB51-4FC6-B752-5E5A6EC40751}" type="slidenum">
              <a:rPr lang="en-US" smtClean="0"/>
              <a:t>10</a:t>
            </a:fld>
            <a:endParaRPr lang="en-US"/>
          </a:p>
        </p:txBody>
      </p:sp>
    </p:spTree>
    <p:extLst>
      <p:ext uri="{BB962C8B-B14F-4D97-AF65-F5344CB8AC3E}">
        <p14:creationId xmlns:p14="http://schemas.microsoft.com/office/powerpoint/2010/main" val="3510823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200" dirty="0" err="1">
                <a:latin typeface="Times New Roman" panose="02020603050405020304" pitchFamily="18" charset="0"/>
                <a:cs typeface="Times New Roman" panose="02020603050405020304" pitchFamily="18" charset="0"/>
              </a:rPr>
              <a:t>Stexture</a:t>
            </a: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a, </a:t>
            </a:r>
            <a:r>
              <a:rPr lang="en-US" sz="2200" dirty="0">
                <a:latin typeface="Times New Roman" panose="02020603050405020304" pitchFamily="18" charset="0"/>
                <a:cs typeface="Times New Roman" panose="02020603050405020304" pitchFamily="18" charset="0"/>
              </a:rPr>
              <a:t>b) is defined as the histogram intersection </a:t>
            </a:r>
            <a:r>
              <a:rPr lang="en-US" sz="2200" dirty="0" smtClean="0">
                <a:latin typeface="Times New Roman" panose="02020603050405020304" pitchFamily="18" charset="0"/>
                <a:cs typeface="Times New Roman" panose="02020603050405020304" pitchFamily="18" charset="0"/>
              </a:rPr>
              <a:t>between SIFT-like </a:t>
            </a:r>
            <a:r>
              <a:rPr lang="en-US" sz="2200" dirty="0">
                <a:latin typeface="Times New Roman" panose="02020603050405020304" pitchFamily="18" charset="0"/>
                <a:cs typeface="Times New Roman" panose="02020603050405020304" pitchFamily="18" charset="0"/>
              </a:rPr>
              <a:t>texture </a:t>
            </a:r>
            <a:r>
              <a:rPr lang="en-US" sz="2200" dirty="0" smtClean="0">
                <a:latin typeface="Times New Roman" panose="02020603050405020304" pitchFamily="18" charset="0"/>
                <a:cs typeface="Times New Roman" panose="02020603050405020304" pitchFamily="18" charset="0"/>
              </a:rPr>
              <a:t>measurements.</a:t>
            </a:r>
          </a:p>
          <a:p>
            <a:pPr algn="just"/>
            <a:r>
              <a:rPr lang="en-US" sz="2200" dirty="0">
                <a:latin typeface="Times New Roman" panose="02020603050405020304" pitchFamily="18" charset="0"/>
                <a:cs typeface="Times New Roman" panose="02020603050405020304" pitchFamily="18" charset="0"/>
              </a:rPr>
              <a:t>aggregate the gradient magnitude in 8 </a:t>
            </a:r>
            <a:r>
              <a:rPr lang="en-US" sz="2200" dirty="0" smtClean="0">
                <a:latin typeface="Times New Roman" panose="02020603050405020304" pitchFamily="18" charset="0"/>
                <a:cs typeface="Times New Roman" panose="02020603050405020304" pitchFamily="18" charset="0"/>
              </a:rPr>
              <a:t>directions over </a:t>
            </a:r>
            <a:r>
              <a:rPr lang="en-US" sz="2200" dirty="0">
                <a:latin typeface="Times New Roman" panose="02020603050405020304" pitchFamily="18" charset="0"/>
                <a:cs typeface="Times New Roman" panose="02020603050405020304" pitchFamily="18" charset="0"/>
              </a:rPr>
              <a:t>a region, just like in a single </a:t>
            </a:r>
            <a:r>
              <a:rPr lang="en-US" sz="2200" dirty="0" err="1">
                <a:latin typeface="Times New Roman" panose="02020603050405020304" pitchFamily="18" charset="0"/>
                <a:cs typeface="Times New Roman" panose="02020603050405020304" pitchFamily="18" charset="0"/>
              </a:rPr>
              <a:t>subregion</a:t>
            </a:r>
            <a:r>
              <a:rPr lang="en-US" sz="2200" dirty="0">
                <a:latin typeface="Times New Roman" panose="02020603050405020304" pitchFamily="18" charset="0"/>
                <a:cs typeface="Times New Roman" panose="02020603050405020304" pitchFamily="18" charset="0"/>
              </a:rPr>
              <a:t> of </a:t>
            </a:r>
            <a:r>
              <a:rPr lang="en-US" sz="2200" dirty="0" smtClean="0">
                <a:latin typeface="Times New Roman" panose="02020603050405020304" pitchFamily="18" charset="0"/>
                <a:cs typeface="Times New Roman" panose="02020603050405020304" pitchFamily="18" charset="0"/>
              </a:rPr>
              <a:t>SIFT with </a:t>
            </a:r>
            <a:r>
              <a:rPr lang="en-US" sz="2200" dirty="0">
                <a:latin typeface="Times New Roman" panose="02020603050405020304" pitchFamily="18" charset="0"/>
                <a:cs typeface="Times New Roman" panose="02020603050405020304" pitchFamily="18" charset="0"/>
              </a:rPr>
              <a:t>no Gaussian weighting</a:t>
            </a:r>
          </a:p>
        </p:txBody>
      </p:sp>
      <p:sp>
        <p:nvSpPr>
          <p:cNvPr id="4" name="Slide Number Placeholder 3"/>
          <p:cNvSpPr>
            <a:spLocks noGrp="1"/>
          </p:cNvSpPr>
          <p:nvPr>
            <p:ph type="sldNum" sz="quarter" idx="12"/>
          </p:nvPr>
        </p:nvSpPr>
        <p:spPr/>
        <p:txBody>
          <a:bodyPr/>
          <a:lstStyle/>
          <a:p>
            <a:fld id="{44F98F0F-EB51-4FC6-B752-5E5A6EC40751}" type="slidenum">
              <a:rPr lang="en-US" smtClean="0"/>
              <a:t>11</a:t>
            </a:fld>
            <a:endParaRPr lang="en-US"/>
          </a:p>
        </p:txBody>
      </p:sp>
    </p:spTree>
    <p:extLst>
      <p:ext uri="{BB962C8B-B14F-4D97-AF65-F5344CB8AC3E}">
        <p14:creationId xmlns:p14="http://schemas.microsoft.com/office/powerpoint/2010/main" val="746644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Segmentation as Selective Search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550081"/>
            <a:ext cx="8229600" cy="2626201"/>
          </a:xfrm>
        </p:spPr>
      </p:pic>
      <p:sp>
        <p:nvSpPr>
          <p:cNvPr id="5" name="Slide Number Placeholder 4"/>
          <p:cNvSpPr>
            <a:spLocks noGrp="1"/>
          </p:cNvSpPr>
          <p:nvPr>
            <p:ph type="sldNum" sz="quarter" idx="12"/>
          </p:nvPr>
        </p:nvSpPr>
        <p:spPr/>
        <p:txBody>
          <a:bodyPr/>
          <a:lstStyle/>
          <a:p>
            <a:fld id="{44F98F0F-EB51-4FC6-B752-5E5A6EC40751}" type="slidenum">
              <a:rPr lang="en-US" smtClean="0"/>
              <a:t>12</a:t>
            </a:fld>
            <a:endParaRPr lang="en-US"/>
          </a:p>
        </p:txBody>
      </p:sp>
    </p:spTree>
    <p:extLst>
      <p:ext uri="{BB962C8B-B14F-4D97-AF65-F5344CB8AC3E}">
        <p14:creationId xmlns:p14="http://schemas.microsoft.com/office/powerpoint/2010/main" val="3640239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Segmentation as Selective Search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610308"/>
            <a:ext cx="8229600" cy="2505747"/>
          </a:xfrm>
        </p:spPr>
      </p:pic>
      <p:sp>
        <p:nvSpPr>
          <p:cNvPr id="5" name="Slide Number Placeholder 4"/>
          <p:cNvSpPr>
            <a:spLocks noGrp="1"/>
          </p:cNvSpPr>
          <p:nvPr>
            <p:ph type="sldNum" sz="quarter" idx="12"/>
          </p:nvPr>
        </p:nvSpPr>
        <p:spPr/>
        <p:txBody>
          <a:bodyPr/>
          <a:lstStyle/>
          <a:p>
            <a:fld id="{44F98F0F-EB51-4FC6-B752-5E5A6EC40751}" type="slidenum">
              <a:rPr lang="en-US" smtClean="0"/>
              <a:t>13</a:t>
            </a:fld>
            <a:endParaRPr lang="en-US"/>
          </a:p>
        </p:txBody>
      </p:sp>
    </p:spTree>
    <p:extLst>
      <p:ext uri="{BB962C8B-B14F-4D97-AF65-F5344CB8AC3E}">
        <p14:creationId xmlns:p14="http://schemas.microsoft.com/office/powerpoint/2010/main" val="2424537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Object </a:t>
            </a:r>
            <a:r>
              <a:rPr lang="en-US" dirty="0"/>
              <a:t>Recognition System</a:t>
            </a:r>
          </a:p>
        </p:txBody>
      </p:sp>
      <p:sp>
        <p:nvSpPr>
          <p:cNvPr id="3" name="Content Placeholder 2"/>
          <p:cNvSpPr>
            <a:spLocks noGrp="1"/>
          </p:cNvSpPr>
          <p:nvPr>
            <p:ph idx="1"/>
          </p:nvPr>
        </p:nvSpPr>
        <p:spPr/>
        <p:txBody>
          <a:bodyPr>
            <a:normAutofit/>
          </a:bodyPr>
          <a:lstStyle/>
          <a:p>
            <a:pPr algn="just"/>
            <a:r>
              <a:rPr lang="en-US" sz="2200" dirty="0">
                <a:latin typeface="Times New Roman" panose="02020603050405020304" pitchFamily="18" charset="0"/>
                <a:cs typeface="Times New Roman" panose="02020603050405020304" pitchFamily="18" charset="0"/>
              </a:rPr>
              <a:t>As feature representation, two types of features </a:t>
            </a:r>
            <a:r>
              <a:rPr lang="en-US" sz="2200" dirty="0" smtClean="0">
                <a:latin typeface="Times New Roman" panose="02020603050405020304" pitchFamily="18" charset="0"/>
                <a:cs typeface="Times New Roman" panose="02020603050405020304" pitchFamily="18" charset="0"/>
              </a:rPr>
              <a:t>are dominant</a:t>
            </a:r>
            <a:r>
              <a:rPr lang="en-US" sz="2200" dirty="0">
                <a:latin typeface="Times New Roman" panose="02020603050405020304" pitchFamily="18" charset="0"/>
                <a:cs typeface="Times New Roman" panose="02020603050405020304" pitchFamily="18" charset="0"/>
              </a:rPr>
              <a:t>: histograms of oriented gradients (HOG) </a:t>
            </a:r>
            <a:r>
              <a:rPr lang="en-US" sz="2200" dirty="0" smtClean="0">
                <a:latin typeface="Times New Roman" panose="02020603050405020304" pitchFamily="18" charset="0"/>
                <a:cs typeface="Times New Roman" panose="02020603050405020304" pitchFamily="18" charset="0"/>
              </a:rPr>
              <a:t>and bag-of-words.</a:t>
            </a:r>
          </a:p>
          <a:p>
            <a:pPr algn="just"/>
            <a:r>
              <a:rPr lang="en-US" sz="2200" dirty="0">
                <a:latin typeface="Times New Roman" panose="02020603050405020304" pitchFamily="18" charset="0"/>
                <a:cs typeface="Times New Roman" panose="02020603050405020304" pitchFamily="18" charset="0"/>
              </a:rPr>
              <a:t>HOG is better suited for rigid objects </a:t>
            </a:r>
            <a:r>
              <a:rPr lang="en-US" sz="2200" dirty="0" smtClean="0">
                <a:latin typeface="Times New Roman" panose="02020603050405020304" pitchFamily="18" charset="0"/>
                <a:cs typeface="Times New Roman" panose="02020603050405020304" pitchFamily="18" charset="0"/>
              </a:rPr>
              <a:t>and our </a:t>
            </a:r>
            <a:r>
              <a:rPr lang="en-US" sz="2200" dirty="0">
                <a:latin typeface="Times New Roman" panose="02020603050405020304" pitchFamily="18" charset="0"/>
                <a:cs typeface="Times New Roman" panose="02020603050405020304" pitchFamily="18" charset="0"/>
              </a:rPr>
              <a:t>features are better suited for deformable object types</a:t>
            </a:r>
            <a:r>
              <a:rPr lang="en-US" sz="2200" dirty="0" smtClean="0">
                <a:latin typeface="Times New Roman" panose="02020603050405020304" pitchFamily="18" charset="0"/>
                <a:cs typeface="Times New Roman" panose="02020603050405020304" pitchFamily="18" charset="0"/>
              </a:rPr>
              <a:t>.</a:t>
            </a:r>
          </a:p>
          <a:p>
            <a:pPr algn="just"/>
            <a:endParaRPr lang="en-US" sz="2200" dirty="0">
              <a:latin typeface="Times New Roman" panose="02020603050405020304" pitchFamily="18" charset="0"/>
              <a:cs typeface="Times New Roman" panose="02020603050405020304" pitchFamily="18" charset="0"/>
            </a:endParaRPr>
          </a:p>
          <a:p>
            <a:pPr marL="0" indent="0" algn="just">
              <a:buNone/>
            </a:pPr>
            <a:r>
              <a:rPr lang="en-US" sz="2400" dirty="0" smtClean="0"/>
              <a:t>5. Evaluation:</a:t>
            </a:r>
          </a:p>
          <a:p>
            <a:pPr algn="just"/>
            <a:r>
              <a:rPr lang="en-US" sz="2200" b="1" u="sng" dirty="0" smtClean="0">
                <a:latin typeface="Times New Roman" panose="02020603050405020304" pitchFamily="18" charset="0"/>
                <a:cs typeface="Times New Roman" panose="02020603050405020304" pitchFamily="18" charset="0"/>
              </a:rPr>
              <a:t>Experiment 1:</a:t>
            </a:r>
            <a:r>
              <a:rPr lang="en-US" sz="2200" dirty="0" smtClean="0">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Segmentation for Selective Search</a:t>
            </a:r>
            <a:r>
              <a:rPr lang="en-US" sz="2200" dirty="0" smtClean="0">
                <a:latin typeface="Times New Roman" panose="02020603050405020304" pitchFamily="18" charset="0"/>
                <a:cs typeface="Times New Roman" panose="02020603050405020304" pitchFamily="18" charset="0"/>
              </a:rPr>
              <a:t>: </a:t>
            </a:r>
          </a:p>
          <a:p>
            <a:pPr marL="0" indent="0" algn="just">
              <a:buNone/>
            </a:pPr>
            <a:r>
              <a:rPr lang="en-US" sz="2200" dirty="0" smtClean="0">
                <a:latin typeface="Times New Roman" panose="02020603050405020304" pitchFamily="18" charset="0"/>
                <a:cs typeface="Times New Roman" panose="02020603050405020304" pitchFamily="18" charset="0"/>
              </a:rPr>
              <a:t>Evaluates how to adapt segmentation for selective search. Specifically we compare multiple flat segmentations against a hierarchy and evaluate the use of increasingly invariant color spaces.</a:t>
            </a:r>
          </a:p>
          <a:p>
            <a:pPr marL="0" indent="0" algn="just">
              <a:buNone/>
            </a:pPr>
            <a:endParaRPr lang="en-US" sz="2200" dirty="0" smtClean="0">
              <a:latin typeface="Times New Roman" panose="02020603050405020304" pitchFamily="18" charset="0"/>
              <a:cs typeface="Times New Roman" panose="02020603050405020304" pitchFamily="18" charset="0"/>
            </a:endParaRPr>
          </a:p>
          <a:p>
            <a:pPr marL="0" indent="0" algn="just">
              <a:buNone/>
            </a:pPr>
            <a:endParaRPr lang="en-US" sz="2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4F98F0F-EB51-4FC6-B752-5E5A6EC40751}" type="slidenum">
              <a:rPr lang="en-US" smtClean="0"/>
              <a:t>14</a:t>
            </a:fld>
            <a:endParaRPr lang="en-US"/>
          </a:p>
        </p:txBody>
      </p:sp>
    </p:spTree>
    <p:extLst>
      <p:ext uri="{BB962C8B-B14F-4D97-AF65-F5344CB8AC3E}">
        <p14:creationId xmlns:p14="http://schemas.microsoft.com/office/powerpoint/2010/main" val="3540819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b="1" dirty="0" smtClean="0"/>
              <a:t>Flat versus Hierarchy:</a:t>
            </a:r>
          </a:p>
          <a:p>
            <a:pPr marL="0" indent="0">
              <a:buNone/>
            </a:pPr>
            <a:endParaRPr lang="en-US" dirty="0" smtClean="0"/>
          </a:p>
          <a:p>
            <a:pPr marL="0" indent="0">
              <a:buNone/>
            </a:pPr>
            <a:endParaRPr lang="en-US" dirty="0"/>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337" y="2300287"/>
            <a:ext cx="6029325" cy="2257425"/>
          </a:xfrm>
          <a:prstGeom prst="rect">
            <a:avLst/>
          </a:prstGeom>
        </p:spPr>
      </p:pic>
      <p:sp>
        <p:nvSpPr>
          <p:cNvPr id="6" name="Slide Number Placeholder 5"/>
          <p:cNvSpPr>
            <a:spLocks noGrp="1"/>
          </p:cNvSpPr>
          <p:nvPr>
            <p:ph type="sldNum" sz="quarter" idx="12"/>
          </p:nvPr>
        </p:nvSpPr>
        <p:spPr/>
        <p:txBody>
          <a:bodyPr/>
          <a:lstStyle/>
          <a:p>
            <a:fld id="{44F98F0F-EB51-4FC6-B752-5E5A6EC40751}" type="slidenum">
              <a:rPr lang="en-US" smtClean="0"/>
              <a:t>15</a:t>
            </a:fld>
            <a:endParaRPr lang="en-US"/>
          </a:p>
        </p:txBody>
      </p:sp>
    </p:spTree>
    <p:extLst>
      <p:ext uri="{BB962C8B-B14F-4D97-AF65-F5344CB8AC3E}">
        <p14:creationId xmlns:p14="http://schemas.microsoft.com/office/powerpoint/2010/main" val="959877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b="1" dirty="0" smtClean="0"/>
              <a:t> Multiple Color Spaces:</a:t>
            </a:r>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u="sng"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209800"/>
            <a:ext cx="6143625" cy="4010025"/>
          </a:xfrm>
          <a:prstGeom prst="rect">
            <a:avLst/>
          </a:prstGeom>
        </p:spPr>
      </p:pic>
      <p:sp>
        <p:nvSpPr>
          <p:cNvPr id="5" name="Slide Number Placeholder 4"/>
          <p:cNvSpPr>
            <a:spLocks noGrp="1"/>
          </p:cNvSpPr>
          <p:nvPr>
            <p:ph type="sldNum" sz="quarter" idx="12"/>
          </p:nvPr>
        </p:nvSpPr>
        <p:spPr/>
        <p:txBody>
          <a:bodyPr/>
          <a:lstStyle/>
          <a:p>
            <a:fld id="{44F98F0F-EB51-4FC6-B752-5E5A6EC40751}" type="slidenum">
              <a:rPr lang="en-US" smtClean="0"/>
              <a:t>16</a:t>
            </a:fld>
            <a:endParaRPr lang="en-US"/>
          </a:p>
        </p:txBody>
      </p:sp>
    </p:spTree>
    <p:extLst>
      <p:ext uri="{BB962C8B-B14F-4D97-AF65-F5344CB8AC3E}">
        <p14:creationId xmlns:p14="http://schemas.microsoft.com/office/powerpoint/2010/main" val="2719141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pPr marL="0" indent="0">
              <a:buNone/>
            </a:pPr>
            <a:r>
              <a:rPr lang="en-US" b="1" u="sng" dirty="0" smtClean="0"/>
              <a:t>Experiment 2</a:t>
            </a:r>
            <a:r>
              <a:rPr lang="en-US" dirty="0" smtClean="0"/>
              <a:t>: </a:t>
            </a:r>
            <a:r>
              <a:rPr lang="en-US" b="1" dirty="0"/>
              <a:t>Selective Search for </a:t>
            </a:r>
            <a:r>
              <a:rPr lang="en-US" b="1" dirty="0" smtClean="0"/>
              <a:t>Recognition</a:t>
            </a:r>
          </a:p>
          <a:p>
            <a:pPr marL="0" indent="0">
              <a:buNone/>
            </a:pPr>
            <a:endParaRPr lang="en-US" b="1"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676401"/>
            <a:ext cx="4191000" cy="4890590"/>
          </a:xfrm>
          <a:prstGeom prst="rect">
            <a:avLst/>
          </a:prstGeom>
        </p:spPr>
      </p:pic>
      <p:sp>
        <p:nvSpPr>
          <p:cNvPr id="5" name="Slide Number Placeholder 4"/>
          <p:cNvSpPr>
            <a:spLocks noGrp="1"/>
          </p:cNvSpPr>
          <p:nvPr>
            <p:ph type="sldNum" sz="quarter" idx="12"/>
          </p:nvPr>
        </p:nvSpPr>
        <p:spPr/>
        <p:txBody>
          <a:bodyPr/>
          <a:lstStyle/>
          <a:p>
            <a:fld id="{44F98F0F-EB51-4FC6-B752-5E5A6EC40751}" type="slidenum">
              <a:rPr lang="en-US" smtClean="0"/>
              <a:t>17</a:t>
            </a:fld>
            <a:endParaRPr lang="en-US"/>
          </a:p>
        </p:txBody>
      </p:sp>
    </p:spTree>
    <p:extLst>
      <p:ext uri="{BB962C8B-B14F-4D97-AF65-F5344CB8AC3E}">
        <p14:creationId xmlns:p14="http://schemas.microsoft.com/office/powerpoint/2010/main" val="1539309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normAutofit/>
          </a:bodyPr>
          <a:lstStyle/>
          <a:p>
            <a:pPr marL="0" indent="0">
              <a:buNone/>
            </a:pPr>
            <a:r>
              <a:rPr lang="en-US" b="1" u="sng" dirty="0" smtClean="0"/>
              <a:t>Experiment 3</a:t>
            </a:r>
            <a:r>
              <a:rPr lang="en-US" dirty="0" smtClean="0"/>
              <a:t> : </a:t>
            </a:r>
            <a:r>
              <a:rPr lang="en-US" b="1" dirty="0"/>
              <a:t>Selective Search for Object Delineation</a:t>
            </a:r>
            <a:endParaRPr lang="en-US" b="1"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760" y="2743200"/>
            <a:ext cx="7148839" cy="2968297"/>
          </a:xfrm>
          <a:prstGeom prst="rect">
            <a:avLst/>
          </a:prstGeom>
        </p:spPr>
      </p:pic>
      <p:sp>
        <p:nvSpPr>
          <p:cNvPr id="5" name="Slide Number Placeholder 4"/>
          <p:cNvSpPr>
            <a:spLocks noGrp="1"/>
          </p:cNvSpPr>
          <p:nvPr>
            <p:ph type="sldNum" sz="quarter" idx="12"/>
          </p:nvPr>
        </p:nvSpPr>
        <p:spPr/>
        <p:txBody>
          <a:bodyPr/>
          <a:lstStyle/>
          <a:p>
            <a:fld id="{44F98F0F-EB51-4FC6-B752-5E5A6EC40751}" type="slidenum">
              <a:rPr lang="en-US" smtClean="0"/>
              <a:t>18</a:t>
            </a:fld>
            <a:endParaRPr lang="en-US"/>
          </a:p>
        </p:txBody>
      </p:sp>
    </p:spTree>
    <p:extLst>
      <p:ext uri="{BB962C8B-B14F-4D97-AF65-F5344CB8AC3E}">
        <p14:creationId xmlns:p14="http://schemas.microsoft.com/office/powerpoint/2010/main" val="3298418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44562"/>
          </a:xfrm>
        </p:spPr>
        <p:txBody>
          <a:bodyPr>
            <a:normAutofit fontScale="90000"/>
          </a:bodyPr>
          <a:lstStyle/>
          <a:p>
            <a:r>
              <a:rPr lang="en-US" sz="3600" b="1" u="sng" dirty="0" smtClean="0"/>
              <a:t>Experiment 4: </a:t>
            </a:r>
            <a:r>
              <a:rPr lang="en-US" sz="3600" b="1" dirty="0" smtClean="0"/>
              <a:t>Object Recognition Accuracy</a:t>
            </a:r>
            <a:r>
              <a:rPr lang="en-US" b="1" u="sng" dirty="0" smtClean="0"/>
              <a:t/>
            </a:r>
            <a:br>
              <a:rPr lang="en-US" b="1" u="sng" dirty="0" smtClean="0"/>
            </a:br>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marL="514350" indent="-514350">
              <a:buFont typeface="+mj-lt"/>
              <a:buAutoNum type="alphaLcPeriod"/>
            </a:pPr>
            <a:r>
              <a:rPr lang="en-US" b="1" dirty="0" smtClean="0"/>
              <a:t>Search </a:t>
            </a:r>
            <a:r>
              <a:rPr lang="en-US" b="1" dirty="0"/>
              <a:t>strategies using part-based </a:t>
            </a:r>
            <a:r>
              <a:rPr lang="en-US" b="1" dirty="0" smtClean="0"/>
              <a:t>models</a:t>
            </a:r>
          </a:p>
          <a:p>
            <a:pPr marL="514350" indent="-514350">
              <a:buFont typeface="+mj-lt"/>
              <a:buAutoNum type="alphaLcPeriod"/>
            </a:pPr>
            <a:r>
              <a:rPr lang="en-US" b="1" dirty="0"/>
              <a:t>Part-based HOG versus </a:t>
            </a:r>
            <a:r>
              <a:rPr lang="en-US" b="1" dirty="0" smtClean="0"/>
              <a:t>bag-of-words</a:t>
            </a:r>
          </a:p>
          <a:p>
            <a:pPr marL="0" indent="0">
              <a:buNone/>
            </a:pPr>
            <a:endParaRPr lang="en-US" b="1" dirty="0" smtClean="0"/>
          </a:p>
          <a:p>
            <a:pPr marL="514350" indent="-514350">
              <a:buFont typeface="+mj-lt"/>
              <a:buAutoNum type="alphaLcPeriod"/>
            </a:pPr>
            <a:endParaRPr lang="en-US" b="1" dirty="0"/>
          </a:p>
          <a:p>
            <a:pPr marL="0" indent="0">
              <a:buNone/>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768" y="2286000"/>
            <a:ext cx="8402077" cy="3886200"/>
          </a:xfrm>
          <a:prstGeom prst="rect">
            <a:avLst/>
          </a:prstGeom>
        </p:spPr>
      </p:pic>
      <p:sp>
        <p:nvSpPr>
          <p:cNvPr id="5" name="Slide Number Placeholder 4"/>
          <p:cNvSpPr>
            <a:spLocks noGrp="1"/>
          </p:cNvSpPr>
          <p:nvPr>
            <p:ph type="sldNum" sz="quarter" idx="12"/>
          </p:nvPr>
        </p:nvSpPr>
        <p:spPr/>
        <p:txBody>
          <a:bodyPr/>
          <a:lstStyle/>
          <a:p>
            <a:fld id="{44F98F0F-EB51-4FC6-B752-5E5A6EC40751}" type="slidenum">
              <a:rPr lang="en-US" smtClean="0"/>
              <a:t>19</a:t>
            </a:fld>
            <a:endParaRPr lang="en-US"/>
          </a:p>
        </p:txBody>
      </p:sp>
    </p:spTree>
    <p:extLst>
      <p:ext uri="{BB962C8B-B14F-4D97-AF65-F5344CB8AC3E}">
        <p14:creationId xmlns:p14="http://schemas.microsoft.com/office/powerpoint/2010/main" val="2579047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Contents: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Introduction</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Related </a:t>
            </a:r>
            <a:r>
              <a:rPr lang="en-US" dirty="0" smtClean="0">
                <a:latin typeface="Times New Roman" panose="02020603050405020304" pitchFamily="18" charset="0"/>
                <a:cs typeface="Times New Roman" panose="02020603050405020304" pitchFamily="18" charset="0"/>
              </a:rPr>
              <a:t>Work</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Segmentation as Selective </a:t>
            </a:r>
            <a:r>
              <a:rPr lang="en-US" dirty="0" smtClean="0">
                <a:latin typeface="Times New Roman" panose="02020603050405020304" pitchFamily="18" charset="0"/>
                <a:cs typeface="Times New Roman" panose="02020603050405020304" pitchFamily="18" charset="0"/>
              </a:rPr>
              <a:t>Search</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Object Recognition </a:t>
            </a:r>
            <a:r>
              <a:rPr lang="en-US" dirty="0" smtClean="0">
                <a:latin typeface="Times New Roman" panose="02020603050405020304" pitchFamily="18" charset="0"/>
                <a:cs typeface="Times New Roman" panose="02020603050405020304" pitchFamily="18" charset="0"/>
              </a:rPr>
              <a:t>System</a:t>
            </a:r>
          </a:p>
          <a:p>
            <a:pPr>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Evaluation</a:t>
            </a:r>
          </a:p>
          <a:p>
            <a:pPr>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Conclusions</a:t>
            </a:r>
          </a:p>
          <a:p>
            <a:pPr>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References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4F98F0F-EB51-4FC6-B752-5E5A6EC40751}" type="slidenum">
              <a:rPr lang="en-US" smtClean="0"/>
              <a:t>2</a:t>
            </a:fld>
            <a:endParaRPr lang="en-US"/>
          </a:p>
        </p:txBody>
      </p:sp>
    </p:spTree>
    <p:extLst>
      <p:ext uri="{BB962C8B-B14F-4D97-AF65-F5344CB8AC3E}">
        <p14:creationId xmlns:p14="http://schemas.microsoft.com/office/powerpoint/2010/main" val="347754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Comparison to the state-of-the-art</a:t>
            </a:r>
          </a:p>
          <a:p>
            <a:pPr marL="0" indent="0">
              <a:buNone/>
            </a:pPr>
            <a:endParaRPr lang="en-US" b="1"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776" y="2529026"/>
            <a:ext cx="8686800" cy="1709949"/>
          </a:xfrm>
          <a:prstGeom prst="rect">
            <a:avLst/>
          </a:prstGeom>
        </p:spPr>
      </p:pic>
      <p:sp>
        <p:nvSpPr>
          <p:cNvPr id="5" name="Slide Number Placeholder 4"/>
          <p:cNvSpPr>
            <a:spLocks noGrp="1"/>
          </p:cNvSpPr>
          <p:nvPr>
            <p:ph type="sldNum" sz="quarter" idx="12"/>
          </p:nvPr>
        </p:nvSpPr>
        <p:spPr/>
        <p:txBody>
          <a:bodyPr/>
          <a:lstStyle/>
          <a:p>
            <a:fld id="{44F98F0F-EB51-4FC6-B752-5E5A6EC40751}" type="slidenum">
              <a:rPr lang="en-US" smtClean="0"/>
              <a:t>20</a:t>
            </a:fld>
            <a:endParaRPr lang="en-US"/>
          </a:p>
        </p:txBody>
      </p:sp>
    </p:spTree>
    <p:extLst>
      <p:ext uri="{BB962C8B-B14F-4D97-AF65-F5344CB8AC3E}">
        <p14:creationId xmlns:p14="http://schemas.microsoft.com/office/powerpoint/2010/main" val="10327068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376"/>
            <a:ext cx="8229600" cy="1143000"/>
          </a:xfrm>
        </p:spPr>
        <p:txBody>
          <a:bodyPr/>
          <a:lstStyle/>
          <a:p>
            <a:r>
              <a:rPr lang="en-US" dirty="0" smtClean="0"/>
              <a:t>Conclusions</a:t>
            </a:r>
            <a:endParaRPr lang="en-US" dirty="0"/>
          </a:p>
        </p:txBody>
      </p:sp>
      <p:sp>
        <p:nvSpPr>
          <p:cNvPr id="3" name="Content Placeholder 2"/>
          <p:cNvSpPr>
            <a:spLocks noGrp="1"/>
          </p:cNvSpPr>
          <p:nvPr>
            <p:ph idx="1"/>
          </p:nvPr>
        </p:nvSpPr>
        <p:spPr>
          <a:xfrm>
            <a:off x="457200" y="1066800"/>
            <a:ext cx="8305800" cy="5059363"/>
          </a:xfrm>
        </p:spPr>
        <p:txBody>
          <a:bodyPr>
            <a:normAutofit/>
          </a:bodyPr>
          <a:lstStyle/>
          <a:p>
            <a:pPr algn="just"/>
            <a:r>
              <a:rPr lang="en-US" sz="2400" dirty="0" smtClean="0">
                <a:latin typeface="Times New Roman" panose="02020603050405020304" pitchFamily="18" charset="0"/>
                <a:cs typeface="Times New Roman" panose="02020603050405020304" pitchFamily="18" charset="0"/>
              </a:rPr>
              <a:t>Segmentation </a:t>
            </a:r>
            <a:r>
              <a:rPr lang="en-US" sz="2400" dirty="0">
                <a:latin typeface="Times New Roman" panose="02020603050405020304" pitchFamily="18" charset="0"/>
                <a:cs typeface="Times New Roman" panose="02020603050405020304" pitchFamily="18" charset="0"/>
              </a:rPr>
              <a:t>as a </a:t>
            </a:r>
            <a:r>
              <a:rPr lang="en-US" sz="2400" dirty="0" smtClean="0">
                <a:latin typeface="Times New Roman" panose="02020603050405020304" pitchFamily="18" charset="0"/>
                <a:cs typeface="Times New Roman" panose="02020603050405020304" pitchFamily="18" charset="0"/>
              </a:rPr>
              <a:t>selective search </a:t>
            </a:r>
            <a:r>
              <a:rPr lang="en-US" sz="2400" dirty="0">
                <a:latin typeface="Times New Roman" panose="02020603050405020304" pitchFamily="18" charset="0"/>
                <a:cs typeface="Times New Roman" panose="02020603050405020304" pitchFamily="18" charset="0"/>
              </a:rPr>
              <a:t>strategy for object recognition.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Generates </a:t>
            </a:r>
            <a:r>
              <a:rPr lang="en-US" sz="2400" dirty="0">
                <a:latin typeface="Times New Roman" panose="02020603050405020304" pitchFamily="18" charset="0"/>
                <a:cs typeface="Times New Roman" panose="02020603050405020304" pitchFamily="18" charset="0"/>
              </a:rPr>
              <a:t>many approximate locations over </a:t>
            </a:r>
            <a:r>
              <a:rPr lang="en-US" sz="2400" dirty="0" smtClean="0">
                <a:latin typeface="Times New Roman" panose="02020603050405020304" pitchFamily="18" charset="0"/>
                <a:cs typeface="Times New Roman" panose="02020603050405020304" pitchFamily="18" charset="0"/>
              </a:rPr>
              <a:t>few and </a:t>
            </a:r>
            <a:r>
              <a:rPr lang="en-US" sz="2400" dirty="0">
                <a:latin typeface="Times New Roman" panose="02020603050405020304" pitchFamily="18" charset="0"/>
                <a:cs typeface="Times New Roman" panose="02020603050405020304" pitchFamily="18" charset="0"/>
              </a:rPr>
              <a:t>precise object </a:t>
            </a:r>
            <a:r>
              <a:rPr lang="en-US" sz="2400" dirty="0" smtClean="0">
                <a:latin typeface="Times New Roman" panose="02020603050405020304" pitchFamily="18" charset="0"/>
                <a:cs typeface="Times New Roman" panose="02020603050405020304" pitchFamily="18" charset="0"/>
              </a:rPr>
              <a:t>delineations.</a:t>
            </a:r>
          </a:p>
          <a:p>
            <a:pPr algn="just"/>
            <a:r>
              <a:rPr lang="en-US" sz="2400" dirty="0">
                <a:latin typeface="Times New Roman" panose="02020603050405020304" pitchFamily="18" charset="0"/>
                <a:cs typeface="Times New Roman" panose="02020603050405020304" pitchFamily="18" charset="0"/>
              </a:rPr>
              <a:t>O</a:t>
            </a:r>
            <a:r>
              <a:rPr lang="en-US" sz="2400" dirty="0" smtClean="0">
                <a:latin typeface="Times New Roman" panose="02020603050405020304" pitchFamily="18" charset="0"/>
                <a:cs typeface="Times New Roman" panose="02020603050405020304" pitchFamily="18" charset="0"/>
              </a:rPr>
              <a:t>bjects </a:t>
            </a:r>
            <a:r>
              <a:rPr lang="en-US" sz="2400" dirty="0">
                <a:latin typeface="Times New Roman" panose="02020603050405020304" pitchFamily="18" charset="0"/>
                <a:cs typeface="Times New Roman" panose="02020603050405020304" pitchFamily="18" charset="0"/>
              </a:rPr>
              <a:t>whose </a:t>
            </a:r>
            <a:r>
              <a:rPr lang="en-US" sz="2400" dirty="0" smtClean="0">
                <a:latin typeface="Times New Roman" panose="02020603050405020304" pitchFamily="18" charset="0"/>
                <a:cs typeface="Times New Roman" panose="02020603050405020304" pitchFamily="18" charset="0"/>
              </a:rPr>
              <a:t>locations are </a:t>
            </a:r>
            <a:r>
              <a:rPr lang="en-US" sz="2400" dirty="0">
                <a:latin typeface="Times New Roman" panose="02020603050405020304" pitchFamily="18" charset="0"/>
                <a:cs typeface="Times New Roman" panose="02020603050405020304" pitchFamily="18" charset="0"/>
              </a:rPr>
              <a:t>not generated can never </a:t>
            </a:r>
            <a:r>
              <a:rPr lang="en-US" sz="2400" dirty="0" smtClean="0">
                <a:latin typeface="Times New Roman" panose="02020603050405020304" pitchFamily="18" charset="0"/>
                <a:cs typeface="Times New Roman" panose="02020603050405020304" pitchFamily="18" charset="0"/>
              </a:rPr>
              <a:t>be recognized.</a:t>
            </a:r>
          </a:p>
          <a:p>
            <a:pPr algn="just"/>
            <a:r>
              <a:rPr lang="en-US" sz="2400" dirty="0" smtClean="0">
                <a:latin typeface="Times New Roman" panose="02020603050405020304" pitchFamily="18" charset="0"/>
                <a:cs typeface="Times New Roman" panose="02020603050405020304" pitchFamily="18" charset="0"/>
              </a:rPr>
              <a:t>Selective search uses locations at all scales.</a:t>
            </a:r>
          </a:p>
          <a:p>
            <a:pPr algn="just"/>
            <a:r>
              <a:rPr lang="en-US" sz="2400" dirty="0" smtClean="0">
                <a:latin typeface="Times New Roman" panose="02020603050405020304" pitchFamily="18" charset="0"/>
                <a:cs typeface="Times New Roman" panose="02020603050405020304" pitchFamily="18" charset="0"/>
              </a:rPr>
              <a:t> Instead of using </a:t>
            </a:r>
            <a:r>
              <a:rPr lang="en-US" sz="2400" dirty="0">
                <a:latin typeface="Times New Roman" panose="02020603050405020304" pitchFamily="18" charset="0"/>
                <a:cs typeface="Times New Roman" panose="02020603050405020304" pitchFamily="18" charset="0"/>
              </a:rPr>
              <a:t>a single best </a:t>
            </a:r>
            <a:r>
              <a:rPr lang="en-US" sz="2400" dirty="0" smtClean="0">
                <a:latin typeface="Times New Roman" panose="02020603050405020304" pitchFamily="18" charset="0"/>
                <a:cs typeface="Times New Roman" panose="02020603050405020304" pitchFamily="18" charset="0"/>
              </a:rPr>
              <a:t>segmentation algorithm</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it is </a:t>
            </a:r>
            <a:r>
              <a:rPr lang="en-US" sz="2400" dirty="0">
                <a:latin typeface="Times New Roman" panose="02020603050405020304" pitchFamily="18" charset="0"/>
                <a:cs typeface="Times New Roman" panose="02020603050405020304" pitchFamily="18" charset="0"/>
              </a:rPr>
              <a:t>prudent to use a set of complementary segmentations.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Paper </a:t>
            </a:r>
            <a:r>
              <a:rPr lang="en-US" sz="2400" dirty="0">
                <a:latin typeface="Times New Roman" panose="02020603050405020304" pitchFamily="18" charset="0"/>
                <a:cs typeface="Times New Roman" panose="02020603050405020304" pitchFamily="18" charset="0"/>
              </a:rPr>
              <a:t>accounts for different scene </a:t>
            </a:r>
            <a:r>
              <a:rPr lang="en-US" sz="2400" dirty="0" smtClean="0">
                <a:latin typeface="Times New Roman" panose="02020603050405020304" pitchFamily="18" charset="0"/>
                <a:cs typeface="Times New Roman" panose="02020603050405020304" pitchFamily="18" charset="0"/>
              </a:rPr>
              <a:t>conditions such </a:t>
            </a:r>
            <a:r>
              <a:rPr lang="en-US" sz="2400" dirty="0">
                <a:latin typeface="Times New Roman" panose="02020603050405020304" pitchFamily="18" charset="0"/>
                <a:cs typeface="Times New Roman" panose="02020603050405020304" pitchFamily="18" charset="0"/>
              </a:rPr>
              <a:t>as shadows, shading, and highlights by employing </a:t>
            </a:r>
            <a:r>
              <a:rPr lang="en-US" sz="2400" dirty="0" smtClean="0">
                <a:latin typeface="Times New Roman" panose="02020603050405020304" pitchFamily="18" charset="0"/>
                <a:cs typeface="Times New Roman" panose="02020603050405020304" pitchFamily="18" charset="0"/>
              </a:rPr>
              <a:t>a variety </a:t>
            </a:r>
            <a:r>
              <a:rPr lang="en-US" sz="2400" dirty="0">
                <a:latin typeface="Times New Roman" panose="02020603050405020304" pitchFamily="18" charset="0"/>
                <a:cs typeface="Times New Roman" panose="02020603050405020304" pitchFamily="18" charset="0"/>
              </a:rPr>
              <a:t>of invariant </a:t>
            </a:r>
            <a:r>
              <a:rPr lang="en-US" sz="2400" dirty="0" smtClean="0">
                <a:latin typeface="Times New Roman" panose="02020603050405020304" pitchFamily="18" charset="0"/>
                <a:cs typeface="Times New Roman" panose="02020603050405020304" pitchFamily="18" charset="0"/>
              </a:rPr>
              <a:t>color </a:t>
            </a:r>
            <a:r>
              <a:rPr lang="en-US" sz="2400" dirty="0">
                <a:latin typeface="Times New Roman" panose="02020603050405020304" pitchFamily="18" charset="0"/>
                <a:cs typeface="Times New Roman" panose="02020603050405020304" pitchFamily="18" charset="0"/>
              </a:rPr>
              <a:t>spaces. </a:t>
            </a:r>
            <a:endParaRPr lang="en-US" sz="24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4F98F0F-EB51-4FC6-B752-5E5A6EC40751}" type="slidenum">
              <a:rPr lang="en-US" smtClean="0"/>
              <a:t>21</a:t>
            </a:fld>
            <a:endParaRPr lang="en-US"/>
          </a:p>
        </p:txBody>
      </p:sp>
    </p:spTree>
    <p:extLst>
      <p:ext uri="{BB962C8B-B14F-4D97-AF65-F5344CB8AC3E}">
        <p14:creationId xmlns:p14="http://schemas.microsoft.com/office/powerpoint/2010/main" val="12769197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Conclusions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371600"/>
            <a:ext cx="8229600" cy="4876800"/>
          </a:xfrm>
        </p:spPr>
        <p:txBody>
          <a:bodyPr>
            <a:noAutofit/>
          </a:bodyPr>
          <a:lstStyle/>
          <a:p>
            <a:pPr algn="just"/>
            <a:r>
              <a:rPr lang="en-US" sz="2400" dirty="0" smtClean="0">
                <a:latin typeface="Times New Roman" panose="02020603050405020304" pitchFamily="18" charset="0"/>
                <a:cs typeface="Times New Roman" panose="02020603050405020304" pitchFamily="18" charset="0"/>
              </a:rPr>
              <a:t>This generates only 1,536 class independent locations /image to capture 96.7% of all the objects in the Pascal VOC 2007 test set. This is the highest recall reported to date.</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Segmentation </a:t>
            </a:r>
            <a:r>
              <a:rPr lang="en-US" sz="2400" dirty="0">
                <a:latin typeface="Times New Roman" panose="02020603050405020304" pitchFamily="18" charset="0"/>
                <a:cs typeface="Times New Roman" panose="02020603050405020304" pitchFamily="18" charset="0"/>
              </a:rPr>
              <a:t>as a selective search </a:t>
            </a:r>
            <a:r>
              <a:rPr lang="en-US" sz="2400" dirty="0" smtClean="0">
                <a:latin typeface="Times New Roman" panose="02020603050405020304" pitchFamily="18" charset="0"/>
                <a:cs typeface="Times New Roman" panose="02020603050405020304" pitchFamily="18" charset="0"/>
              </a:rPr>
              <a:t>strategy is </a:t>
            </a:r>
            <a:r>
              <a:rPr lang="en-US" sz="2400" dirty="0">
                <a:latin typeface="Times New Roman" panose="02020603050405020304" pitchFamily="18" charset="0"/>
                <a:cs typeface="Times New Roman" panose="02020603050405020304" pitchFamily="18" charset="0"/>
              </a:rPr>
              <a:t>highly effective for object </a:t>
            </a:r>
            <a:r>
              <a:rPr lang="en-US" sz="2400" dirty="0" smtClean="0">
                <a:latin typeface="Times New Roman" panose="02020603050405020304" pitchFamily="18" charset="0"/>
                <a:cs typeface="Times New Roman" panose="02020603050405020304" pitchFamily="18" charset="0"/>
              </a:rPr>
              <a:t>recognition.</a:t>
            </a:r>
          </a:p>
          <a:p>
            <a:pPr algn="just"/>
            <a:r>
              <a:rPr lang="en-US" sz="2400" dirty="0" smtClean="0">
                <a:latin typeface="Times New Roman" panose="02020603050405020304" pitchFamily="18" charset="0"/>
                <a:cs typeface="Times New Roman" panose="02020603050405020304" pitchFamily="18" charset="0"/>
              </a:rPr>
              <a:t> In part-based system the no </a:t>
            </a:r>
            <a:r>
              <a:rPr lang="en-US" sz="2400" dirty="0">
                <a:latin typeface="Times New Roman" panose="02020603050405020304" pitchFamily="18" charset="0"/>
                <a:cs typeface="Times New Roman" panose="02020603050405020304" pitchFamily="18" charset="0"/>
              </a:rPr>
              <a:t>of </a:t>
            </a:r>
            <a:r>
              <a:rPr lang="en-US" sz="2400" dirty="0" smtClean="0">
                <a:latin typeface="Times New Roman" panose="02020603050405020304" pitchFamily="18" charset="0"/>
                <a:cs typeface="Times New Roman" panose="02020603050405020304" pitchFamily="18" charset="0"/>
              </a:rPr>
              <a:t>considered windows </a:t>
            </a:r>
            <a:r>
              <a:rPr lang="en-US" sz="2400" dirty="0">
                <a:latin typeface="Times New Roman" panose="02020603050405020304" pitchFamily="18" charset="0"/>
                <a:cs typeface="Times New Roman" panose="02020603050405020304" pitchFamily="18" charset="0"/>
              </a:rPr>
              <a:t>can </a:t>
            </a:r>
            <a:r>
              <a:rPr lang="en-US" sz="2400" dirty="0" smtClean="0">
                <a:latin typeface="Times New Roman" panose="02020603050405020304" pitchFamily="18" charset="0"/>
                <a:cs typeface="Times New Roman" panose="02020603050405020304" pitchFamily="18" charset="0"/>
              </a:rPr>
              <a:t>be reduced </a:t>
            </a:r>
            <a:r>
              <a:rPr lang="en-US" sz="2400" dirty="0">
                <a:latin typeface="Times New Roman" panose="02020603050405020304" pitchFamily="18" charset="0"/>
                <a:cs typeface="Times New Roman" panose="02020603050405020304" pitchFamily="18" charset="0"/>
              </a:rPr>
              <a:t>by 20 times at a loss of 3% </a:t>
            </a:r>
            <a:r>
              <a:rPr lang="en-US" sz="2400" dirty="0" smtClean="0">
                <a:latin typeface="Times New Roman" panose="02020603050405020304" pitchFamily="18" charset="0"/>
                <a:cs typeface="Times New Roman" panose="02020603050405020304" pitchFamily="18" charset="0"/>
              </a:rPr>
              <a:t>Mean </a:t>
            </a:r>
            <a:r>
              <a:rPr lang="en-US" sz="2400" dirty="0">
                <a:latin typeface="Times New Roman" panose="02020603050405020304" pitchFamily="18" charset="0"/>
                <a:cs typeface="Times New Roman" panose="02020603050405020304" pitchFamily="18" charset="0"/>
              </a:rPr>
              <a:t>Average </a:t>
            </a:r>
            <a:r>
              <a:rPr lang="en-US" sz="2400" dirty="0" smtClean="0">
                <a:latin typeface="Times New Roman" panose="02020603050405020304" pitchFamily="18" charset="0"/>
                <a:cs typeface="Times New Roman" panose="02020603050405020304" pitchFamily="18" charset="0"/>
              </a:rPr>
              <a:t>Precision </a:t>
            </a:r>
            <a:r>
              <a:rPr lang="en-US" sz="2400" dirty="0">
                <a:latin typeface="Times New Roman" panose="02020603050405020304" pitchFamily="18" charset="0"/>
                <a:cs typeface="Times New Roman" panose="02020603050405020304" pitchFamily="18" charset="0"/>
              </a:rPr>
              <a:t>overall.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 Since, number </a:t>
            </a:r>
            <a:r>
              <a:rPr lang="en-US" sz="2400" dirty="0">
                <a:latin typeface="Times New Roman" panose="02020603050405020304" pitchFamily="18" charset="0"/>
                <a:cs typeface="Times New Roman" panose="02020603050405020304" pitchFamily="18" charset="0"/>
              </a:rPr>
              <a:t>of </a:t>
            </a:r>
            <a:r>
              <a:rPr lang="en-US" sz="2400" dirty="0" smtClean="0">
                <a:latin typeface="Times New Roman" panose="02020603050405020304" pitchFamily="18" charset="0"/>
                <a:cs typeface="Times New Roman" panose="02020603050405020304" pitchFamily="18" charset="0"/>
              </a:rPr>
              <a:t>locations </a:t>
            </a:r>
            <a:r>
              <a:rPr lang="en-US" sz="2400" dirty="0" smtClean="0">
                <a:latin typeface="Times New Roman" panose="02020603050405020304" pitchFamily="18" charset="0"/>
                <a:cs typeface="Times New Roman" panose="02020603050405020304" pitchFamily="18" charset="0"/>
              </a:rPr>
              <a:t>reduced</a:t>
            </a:r>
            <a:r>
              <a:rPr lang="en-US" sz="2400" dirty="0" smtClean="0">
                <a:latin typeface="Times New Roman" panose="02020603050405020304" pitchFamily="18" charset="0"/>
                <a:cs typeface="Times New Roman" panose="02020603050405020304" pitchFamily="18" charset="0"/>
              </a:rPr>
              <a:t> we </a:t>
            </a:r>
            <a:r>
              <a:rPr lang="en-US" sz="2400" dirty="0">
                <a:latin typeface="Times New Roman" panose="02020603050405020304" pitchFamily="18" charset="0"/>
                <a:cs typeface="Times New Roman" panose="02020603050405020304" pitchFamily="18" charset="0"/>
              </a:rPr>
              <a:t>can do object recognition using a powerful </a:t>
            </a:r>
            <a:r>
              <a:rPr lang="en-US" sz="2400" dirty="0" smtClean="0">
                <a:latin typeface="Times New Roman" panose="02020603050405020304" pitchFamily="18" charset="0"/>
                <a:cs typeface="Times New Roman" panose="02020603050405020304" pitchFamily="18" charset="0"/>
              </a:rPr>
              <a:t>yet expensive </a:t>
            </a:r>
            <a:r>
              <a:rPr lang="en-US" sz="2400" dirty="0">
                <a:latin typeface="Times New Roman" panose="02020603050405020304" pitchFamily="18" charset="0"/>
                <a:cs typeface="Times New Roman" panose="02020603050405020304" pitchFamily="18" charset="0"/>
              </a:rPr>
              <a:t>bag-of-words implementation and improve </a:t>
            </a:r>
            <a:r>
              <a:rPr lang="en-US" sz="2400" dirty="0" smtClean="0">
                <a:latin typeface="Times New Roman" panose="02020603050405020304" pitchFamily="18" charset="0"/>
                <a:cs typeface="Times New Roman" panose="02020603050405020304" pitchFamily="18" charset="0"/>
              </a:rPr>
              <a:t>the state-of-the-art </a:t>
            </a:r>
            <a:r>
              <a:rPr lang="en-US" sz="2400" dirty="0">
                <a:latin typeface="Times New Roman" panose="02020603050405020304" pitchFamily="18" charset="0"/>
                <a:cs typeface="Times New Roman" panose="02020603050405020304" pitchFamily="18" charset="0"/>
              </a:rPr>
              <a:t>for 8 out of 20 classes for up to 8.5% </a:t>
            </a:r>
            <a:r>
              <a:rPr lang="en-US" sz="2400" dirty="0" smtClean="0">
                <a:latin typeface="Times New Roman" panose="02020603050405020304" pitchFamily="18" charset="0"/>
                <a:cs typeface="Times New Roman" panose="02020603050405020304" pitchFamily="18" charset="0"/>
              </a:rPr>
              <a:t>in terms </a:t>
            </a:r>
            <a:r>
              <a:rPr lang="en-US" sz="2400" dirty="0">
                <a:latin typeface="Times New Roman" panose="02020603050405020304" pitchFamily="18" charset="0"/>
                <a:cs typeface="Times New Roman" panose="02020603050405020304" pitchFamily="18" charset="0"/>
              </a:rPr>
              <a:t>of Average Precision.</a:t>
            </a:r>
          </a:p>
        </p:txBody>
      </p:sp>
      <p:sp>
        <p:nvSpPr>
          <p:cNvPr id="4" name="Slide Number Placeholder 3"/>
          <p:cNvSpPr>
            <a:spLocks noGrp="1"/>
          </p:cNvSpPr>
          <p:nvPr>
            <p:ph type="sldNum" sz="quarter" idx="12"/>
          </p:nvPr>
        </p:nvSpPr>
        <p:spPr/>
        <p:txBody>
          <a:bodyPr/>
          <a:lstStyle/>
          <a:p>
            <a:fld id="{44F98F0F-EB51-4FC6-B752-5E5A6EC40751}" type="slidenum">
              <a:rPr lang="en-US" smtClean="0"/>
              <a:t>22</a:t>
            </a:fld>
            <a:endParaRPr lang="en-US"/>
          </a:p>
        </p:txBody>
      </p:sp>
    </p:spTree>
    <p:extLst>
      <p:ext uri="{BB962C8B-B14F-4D97-AF65-F5344CB8AC3E}">
        <p14:creationId xmlns:p14="http://schemas.microsoft.com/office/powerpoint/2010/main" val="3963163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References</a:t>
            </a:r>
          </a:p>
        </p:txBody>
      </p:sp>
      <p:sp>
        <p:nvSpPr>
          <p:cNvPr id="3" name="Content Placeholder 2"/>
          <p:cNvSpPr>
            <a:spLocks noGrp="1"/>
          </p:cNvSpPr>
          <p:nvPr>
            <p:ph idx="1"/>
          </p:nvPr>
        </p:nvSpPr>
        <p:spPr>
          <a:xfrm>
            <a:off x="457200" y="1447800"/>
            <a:ext cx="8229600" cy="4678363"/>
          </a:xfrm>
        </p:spPr>
        <p:txBody>
          <a:bodyPr>
            <a:normAutofit fontScale="70000" lnSpcReduction="20000"/>
          </a:bodyPr>
          <a:lstStyle/>
          <a:p>
            <a:pPr algn="just"/>
            <a:r>
              <a:rPr lang="en-US" dirty="0">
                <a:latin typeface="Times New Roman" panose="02020603050405020304" pitchFamily="18" charset="0"/>
                <a:cs typeface="Times New Roman" panose="02020603050405020304" pitchFamily="18" charset="0"/>
              </a:rPr>
              <a:t>[1] B. </a:t>
            </a:r>
            <a:r>
              <a:rPr lang="en-US" dirty="0" err="1">
                <a:latin typeface="Times New Roman" panose="02020603050405020304" pitchFamily="18" charset="0"/>
                <a:cs typeface="Times New Roman" panose="02020603050405020304" pitchFamily="18" charset="0"/>
              </a:rPr>
              <a:t>Alexe</a:t>
            </a:r>
            <a:r>
              <a:rPr lang="en-US" dirty="0">
                <a:latin typeface="Times New Roman" panose="02020603050405020304" pitchFamily="18" charset="0"/>
                <a:cs typeface="Times New Roman" panose="02020603050405020304" pitchFamily="18" charset="0"/>
              </a:rPr>
              <a:t>, T. </a:t>
            </a:r>
            <a:r>
              <a:rPr lang="en-US" dirty="0" err="1">
                <a:latin typeface="Times New Roman" panose="02020603050405020304" pitchFamily="18" charset="0"/>
                <a:cs typeface="Times New Roman" panose="02020603050405020304" pitchFamily="18" charset="0"/>
              </a:rPr>
              <a:t>Deselaers</a:t>
            </a:r>
            <a:r>
              <a:rPr lang="en-US" dirty="0">
                <a:latin typeface="Times New Roman" panose="02020603050405020304" pitchFamily="18" charset="0"/>
                <a:cs typeface="Times New Roman" panose="02020603050405020304" pitchFamily="18" charset="0"/>
              </a:rPr>
              <a:t>, and V. Ferrari. What is an object? In</a:t>
            </a:r>
          </a:p>
          <a:p>
            <a:pPr marL="0" indent="0" algn="just">
              <a:buNone/>
            </a:pPr>
            <a:r>
              <a:rPr lang="en-US" dirty="0" smtClean="0">
                <a:latin typeface="Times New Roman" panose="02020603050405020304" pitchFamily="18" charset="0"/>
                <a:cs typeface="Times New Roman" panose="02020603050405020304" pitchFamily="18" charset="0"/>
              </a:rPr>
              <a:t>       CVPR</a:t>
            </a:r>
            <a:r>
              <a:rPr lang="en-US" dirty="0">
                <a:latin typeface="Times New Roman" panose="02020603050405020304" pitchFamily="18" charset="0"/>
                <a:cs typeface="Times New Roman" panose="02020603050405020304" pitchFamily="18" charset="0"/>
              </a:rPr>
              <a:t>, 2010.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2] P. </a:t>
            </a:r>
            <a:r>
              <a:rPr lang="en-US" dirty="0" err="1">
                <a:latin typeface="Times New Roman" panose="02020603050405020304" pitchFamily="18" charset="0"/>
                <a:cs typeface="Times New Roman" panose="02020603050405020304" pitchFamily="18" charset="0"/>
              </a:rPr>
              <a:t>Arbel´aez</a:t>
            </a:r>
            <a:r>
              <a:rPr lang="en-US" dirty="0">
                <a:latin typeface="Times New Roman" panose="02020603050405020304" pitchFamily="18" charset="0"/>
                <a:cs typeface="Times New Roman" panose="02020603050405020304" pitchFamily="18" charset="0"/>
              </a:rPr>
              <a:t>, M. </a:t>
            </a:r>
            <a:r>
              <a:rPr lang="en-US" dirty="0" err="1">
                <a:latin typeface="Times New Roman" panose="02020603050405020304" pitchFamily="18" charset="0"/>
                <a:cs typeface="Times New Roman" panose="02020603050405020304" pitchFamily="18" charset="0"/>
              </a:rPr>
              <a:t>Maire</a:t>
            </a:r>
            <a:r>
              <a:rPr lang="en-US" dirty="0">
                <a:latin typeface="Times New Roman" panose="02020603050405020304" pitchFamily="18" charset="0"/>
                <a:cs typeface="Times New Roman" panose="02020603050405020304" pitchFamily="18" charset="0"/>
              </a:rPr>
              <a:t>, C. Fowlkes, and J. Malik. Contour </a:t>
            </a:r>
            <a:r>
              <a:rPr lang="en-US" dirty="0" smtClean="0">
                <a:latin typeface="Times New Roman" panose="02020603050405020304" pitchFamily="18" charset="0"/>
                <a:cs typeface="Times New Roman" panose="02020603050405020304" pitchFamily="18" charset="0"/>
              </a:rPr>
              <a:t>detection and </a:t>
            </a:r>
            <a:r>
              <a:rPr lang="en-US" dirty="0">
                <a:latin typeface="Times New Roman" panose="02020603050405020304" pitchFamily="18" charset="0"/>
                <a:cs typeface="Times New Roman" panose="02020603050405020304" pitchFamily="18" charset="0"/>
              </a:rPr>
              <a:t>hierarchical image segmentation. TPAMI, 2011.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3] J. </a:t>
            </a:r>
            <a:r>
              <a:rPr lang="en-US" dirty="0" err="1">
                <a:latin typeface="Times New Roman" panose="02020603050405020304" pitchFamily="18" charset="0"/>
                <a:cs typeface="Times New Roman" panose="02020603050405020304" pitchFamily="18" charset="0"/>
              </a:rPr>
              <a:t>Carreira</a:t>
            </a:r>
            <a:r>
              <a:rPr lang="en-US" dirty="0">
                <a:latin typeface="Times New Roman" panose="02020603050405020304" pitchFamily="18" charset="0"/>
                <a:cs typeface="Times New Roman" panose="02020603050405020304" pitchFamily="18" charset="0"/>
              </a:rPr>
              <a:t> and C. </a:t>
            </a:r>
            <a:r>
              <a:rPr lang="en-US" dirty="0" err="1">
                <a:latin typeface="Times New Roman" panose="02020603050405020304" pitchFamily="18" charset="0"/>
                <a:cs typeface="Times New Roman" panose="02020603050405020304" pitchFamily="18" charset="0"/>
              </a:rPr>
              <a:t>Sminchisescu</a:t>
            </a:r>
            <a:r>
              <a:rPr lang="en-US" dirty="0">
                <a:latin typeface="Times New Roman" panose="02020603050405020304" pitchFamily="18" charset="0"/>
                <a:cs typeface="Times New Roman" panose="02020603050405020304" pitchFamily="18" charset="0"/>
              </a:rPr>
              <a:t>. Constrained parametric </a:t>
            </a:r>
            <a:r>
              <a:rPr lang="en-US" dirty="0" smtClean="0">
                <a:latin typeface="Times New Roman" panose="02020603050405020304" pitchFamily="18" charset="0"/>
                <a:cs typeface="Times New Roman" panose="02020603050405020304" pitchFamily="18" charset="0"/>
              </a:rPr>
              <a:t>min-cuts for </a:t>
            </a:r>
            <a:r>
              <a:rPr lang="en-US" dirty="0">
                <a:latin typeface="Times New Roman" panose="02020603050405020304" pitchFamily="18" charset="0"/>
                <a:cs typeface="Times New Roman" panose="02020603050405020304" pitchFamily="18" charset="0"/>
              </a:rPr>
              <a:t>automatic object segmentation. In CVPR, 2010.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4] O. Chum and A. Zisserman. An exemplar model for learning </a:t>
            </a:r>
            <a:r>
              <a:rPr lang="en-US" dirty="0" smtClean="0">
                <a:latin typeface="Times New Roman" panose="02020603050405020304" pitchFamily="18" charset="0"/>
                <a:cs typeface="Times New Roman" panose="02020603050405020304" pitchFamily="18" charset="0"/>
              </a:rPr>
              <a:t>object classes</a:t>
            </a:r>
            <a:r>
              <a:rPr lang="en-US" dirty="0">
                <a:latin typeface="Times New Roman" panose="02020603050405020304" pitchFamily="18" charset="0"/>
                <a:cs typeface="Times New Roman" panose="02020603050405020304" pitchFamily="18" charset="0"/>
              </a:rPr>
              <a:t>. In CVPR, 2007. </a:t>
            </a:r>
          </a:p>
          <a:p>
            <a:pPr algn="just"/>
            <a:r>
              <a:rPr lang="en-US" dirty="0">
                <a:latin typeface="Times New Roman" panose="02020603050405020304" pitchFamily="18" charset="0"/>
                <a:cs typeface="Times New Roman" panose="02020603050405020304" pitchFamily="18" charset="0"/>
              </a:rPr>
              <a:t>[5] G. </a:t>
            </a:r>
            <a:r>
              <a:rPr lang="en-US" dirty="0" err="1">
                <a:latin typeface="Times New Roman" panose="02020603050405020304" pitchFamily="18" charset="0"/>
                <a:cs typeface="Times New Roman" panose="02020603050405020304" pitchFamily="18" charset="0"/>
              </a:rPr>
              <a:t>Csurka</a:t>
            </a:r>
            <a:r>
              <a:rPr lang="en-US" dirty="0">
                <a:latin typeface="Times New Roman" panose="02020603050405020304" pitchFamily="18" charset="0"/>
                <a:cs typeface="Times New Roman" panose="02020603050405020304" pitchFamily="18" charset="0"/>
              </a:rPr>
              <a:t>, C. R. Dance, L. Fan, J. </a:t>
            </a:r>
            <a:r>
              <a:rPr lang="en-US" dirty="0" err="1">
                <a:latin typeface="Times New Roman" panose="02020603050405020304" pitchFamily="18" charset="0"/>
                <a:cs typeface="Times New Roman" panose="02020603050405020304" pitchFamily="18" charset="0"/>
              </a:rPr>
              <a:t>Willamowski</a:t>
            </a:r>
            <a:r>
              <a:rPr lang="en-US" dirty="0">
                <a:latin typeface="Times New Roman" panose="02020603050405020304" pitchFamily="18" charset="0"/>
                <a:cs typeface="Times New Roman" panose="02020603050405020304" pitchFamily="18" charset="0"/>
              </a:rPr>
              <a:t>, and C. </a:t>
            </a:r>
            <a:r>
              <a:rPr lang="en-US" dirty="0" smtClean="0">
                <a:latin typeface="Times New Roman" panose="02020603050405020304" pitchFamily="18" charset="0"/>
                <a:cs typeface="Times New Roman" panose="02020603050405020304" pitchFamily="18" charset="0"/>
              </a:rPr>
              <a:t>Bray. Visual </a:t>
            </a:r>
            <a:r>
              <a:rPr lang="en-US" dirty="0">
                <a:latin typeface="Times New Roman" panose="02020603050405020304" pitchFamily="18" charset="0"/>
                <a:cs typeface="Times New Roman" panose="02020603050405020304" pitchFamily="18" charset="0"/>
              </a:rPr>
              <a:t>categorization with bags of </a:t>
            </a:r>
            <a:r>
              <a:rPr lang="en-US" dirty="0" smtClean="0">
                <a:latin typeface="Times New Roman" panose="02020603050405020304" pitchFamily="18" charset="0"/>
                <a:cs typeface="Times New Roman" panose="02020603050405020304" pitchFamily="18" charset="0"/>
              </a:rPr>
              <a:t>key points. </a:t>
            </a:r>
            <a:r>
              <a:rPr lang="en-US" dirty="0">
                <a:latin typeface="Times New Roman" panose="02020603050405020304" pitchFamily="18" charset="0"/>
                <a:cs typeface="Times New Roman" panose="02020603050405020304" pitchFamily="18" charset="0"/>
              </a:rPr>
              <a:t>In ECCV </a:t>
            </a:r>
            <a:r>
              <a:rPr lang="en-US" dirty="0" smtClean="0">
                <a:latin typeface="Times New Roman" panose="02020603050405020304" pitchFamily="18" charset="0"/>
                <a:cs typeface="Times New Roman" panose="02020603050405020304" pitchFamily="18" charset="0"/>
              </a:rPr>
              <a:t>Statistical Learning </a:t>
            </a:r>
            <a:r>
              <a:rPr lang="en-US" dirty="0">
                <a:latin typeface="Times New Roman" panose="02020603050405020304" pitchFamily="18" charset="0"/>
                <a:cs typeface="Times New Roman" panose="02020603050405020304" pitchFamily="18" charset="0"/>
              </a:rPr>
              <a:t>in Computer Vision, 2004.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6] N. </a:t>
            </a:r>
            <a:r>
              <a:rPr lang="en-US" dirty="0" err="1">
                <a:latin typeface="Times New Roman" panose="02020603050405020304" pitchFamily="18" charset="0"/>
                <a:cs typeface="Times New Roman" panose="02020603050405020304" pitchFamily="18" charset="0"/>
              </a:rPr>
              <a:t>Dalal</a:t>
            </a:r>
            <a:r>
              <a:rPr lang="en-US" dirty="0">
                <a:latin typeface="Times New Roman" panose="02020603050405020304" pitchFamily="18" charset="0"/>
                <a:cs typeface="Times New Roman" panose="02020603050405020304" pitchFamily="18" charset="0"/>
              </a:rPr>
              <a:t> and B. </a:t>
            </a:r>
            <a:r>
              <a:rPr lang="en-US" dirty="0" err="1">
                <a:latin typeface="Times New Roman" panose="02020603050405020304" pitchFamily="18" charset="0"/>
                <a:cs typeface="Times New Roman" panose="02020603050405020304" pitchFamily="18" charset="0"/>
              </a:rPr>
              <a:t>Triggs</a:t>
            </a:r>
            <a:r>
              <a:rPr lang="en-US" dirty="0">
                <a:latin typeface="Times New Roman" panose="02020603050405020304" pitchFamily="18" charset="0"/>
                <a:cs typeface="Times New Roman" panose="02020603050405020304" pitchFamily="18" charset="0"/>
              </a:rPr>
              <a:t>. Histograms of oriented gradients for </a:t>
            </a:r>
            <a:r>
              <a:rPr lang="en-US" dirty="0" smtClean="0">
                <a:latin typeface="Times New Roman" panose="02020603050405020304" pitchFamily="18" charset="0"/>
                <a:cs typeface="Times New Roman" panose="02020603050405020304" pitchFamily="18" charset="0"/>
              </a:rPr>
              <a:t>human detection</a:t>
            </a:r>
            <a:r>
              <a:rPr lang="en-US" dirty="0">
                <a:latin typeface="Times New Roman" panose="02020603050405020304" pitchFamily="18" charset="0"/>
                <a:cs typeface="Times New Roman" panose="02020603050405020304" pitchFamily="18" charset="0"/>
              </a:rPr>
              <a:t>. In CVPR, 2005. </a:t>
            </a:r>
            <a:endParaRPr lang="en-US" dirty="0" smtClean="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[7] I. </a:t>
            </a:r>
            <a:r>
              <a:rPr lang="en-US" dirty="0" err="1">
                <a:latin typeface="Times New Roman" panose="02020603050405020304" pitchFamily="18" charset="0"/>
                <a:cs typeface="Times New Roman" panose="02020603050405020304" pitchFamily="18" charset="0"/>
              </a:rPr>
              <a:t>Endres</a:t>
            </a:r>
            <a:r>
              <a:rPr lang="en-US" dirty="0">
                <a:latin typeface="Times New Roman" panose="02020603050405020304" pitchFamily="18" charset="0"/>
                <a:cs typeface="Times New Roman" panose="02020603050405020304" pitchFamily="18" charset="0"/>
              </a:rPr>
              <a:t> and D. </a:t>
            </a:r>
            <a:r>
              <a:rPr lang="en-US" dirty="0" err="1">
                <a:latin typeface="Times New Roman" panose="02020603050405020304" pitchFamily="18" charset="0"/>
                <a:cs typeface="Times New Roman" panose="02020603050405020304" pitchFamily="18" charset="0"/>
              </a:rPr>
              <a:t>Hoiem</a:t>
            </a:r>
            <a:r>
              <a:rPr lang="en-US" dirty="0">
                <a:latin typeface="Times New Roman" panose="02020603050405020304" pitchFamily="18" charset="0"/>
                <a:cs typeface="Times New Roman" panose="02020603050405020304" pitchFamily="18" charset="0"/>
              </a:rPr>
              <a:t>. Category independent object </a:t>
            </a:r>
            <a:r>
              <a:rPr lang="en-US" dirty="0" smtClean="0">
                <a:latin typeface="Times New Roman" panose="02020603050405020304" pitchFamily="18" charset="0"/>
                <a:cs typeface="Times New Roman" panose="02020603050405020304" pitchFamily="18" charset="0"/>
              </a:rPr>
              <a:t>proposals. In </a:t>
            </a:r>
            <a:r>
              <a:rPr lang="en-US" dirty="0">
                <a:latin typeface="Times New Roman" panose="02020603050405020304" pitchFamily="18" charset="0"/>
                <a:cs typeface="Times New Roman" panose="02020603050405020304" pitchFamily="18" charset="0"/>
              </a:rPr>
              <a:t>ECCV, 2010.</a:t>
            </a:r>
          </a:p>
        </p:txBody>
      </p:sp>
      <p:sp>
        <p:nvSpPr>
          <p:cNvPr id="4" name="Slide Number Placeholder 3"/>
          <p:cNvSpPr>
            <a:spLocks noGrp="1"/>
          </p:cNvSpPr>
          <p:nvPr>
            <p:ph type="sldNum" sz="quarter" idx="12"/>
          </p:nvPr>
        </p:nvSpPr>
        <p:spPr/>
        <p:txBody>
          <a:bodyPr/>
          <a:lstStyle/>
          <a:p>
            <a:fld id="{44F98F0F-EB51-4FC6-B752-5E5A6EC40751}" type="slidenum">
              <a:rPr lang="en-US" smtClean="0"/>
              <a:t>23</a:t>
            </a:fld>
            <a:endParaRPr lang="en-US"/>
          </a:p>
        </p:txBody>
      </p:sp>
    </p:spTree>
    <p:extLst>
      <p:ext uri="{BB962C8B-B14F-4D97-AF65-F5344CB8AC3E}">
        <p14:creationId xmlns:p14="http://schemas.microsoft.com/office/powerpoint/2010/main" val="16631868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Questions</a:t>
            </a:r>
            <a:r>
              <a:rPr lang="en-US" dirty="0" smtClean="0"/>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0250" y="2158206"/>
            <a:ext cx="5143500" cy="3409950"/>
          </a:xfrm>
        </p:spPr>
      </p:pic>
      <p:sp>
        <p:nvSpPr>
          <p:cNvPr id="5" name="Slide Number Placeholder 4"/>
          <p:cNvSpPr>
            <a:spLocks noGrp="1"/>
          </p:cNvSpPr>
          <p:nvPr>
            <p:ph type="sldNum" sz="quarter" idx="12"/>
          </p:nvPr>
        </p:nvSpPr>
        <p:spPr/>
        <p:txBody>
          <a:bodyPr/>
          <a:lstStyle/>
          <a:p>
            <a:fld id="{44F98F0F-EB51-4FC6-B752-5E5A6EC40751}" type="slidenum">
              <a:rPr lang="en-US" smtClean="0"/>
              <a:t>24</a:t>
            </a:fld>
            <a:endParaRPr lang="en-US"/>
          </a:p>
        </p:txBody>
      </p:sp>
    </p:spTree>
    <p:extLst>
      <p:ext uri="{BB962C8B-B14F-4D97-AF65-F5344CB8AC3E}">
        <p14:creationId xmlns:p14="http://schemas.microsoft.com/office/powerpoint/2010/main" val="8734342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anose="02020603050405020304" pitchFamily="18" charset="0"/>
                <a:ea typeface="Tahoma" panose="020B0604030504040204" pitchFamily="34" charset="0"/>
                <a:cs typeface="Times New Roman" panose="02020603050405020304" pitchFamily="18" charset="0"/>
              </a:rPr>
              <a:t>PASCAL Visual Object Classes (VOC) Challenge</a:t>
            </a:r>
            <a:endParaRPr lang="en-US" sz="32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sz="1600" dirty="0">
                <a:latin typeface="Times New Roman" panose="02020603050405020304" pitchFamily="18" charset="0"/>
                <a:cs typeface="Times New Roman" panose="02020603050405020304" pitchFamily="18" charset="0"/>
              </a:rPr>
              <a:t>A</a:t>
            </a:r>
            <a:r>
              <a:rPr lang="en-US" sz="1600" dirty="0" smtClean="0">
                <a:latin typeface="Times New Roman" panose="02020603050405020304" pitchFamily="18" charset="0"/>
                <a:cs typeface="Times New Roman" panose="02020603050405020304" pitchFamily="18" charset="0"/>
              </a:rPr>
              <a:t> benchmark in visual object category recognition and detection, providing the vision and machine learning communities with a standard dataset of images and annotation, and standard evaluation procedures.</a:t>
            </a:r>
          </a:p>
          <a:p>
            <a:pPr algn="just"/>
            <a:r>
              <a:rPr lang="en-US" sz="1600" dirty="0" smtClean="0">
                <a:latin typeface="Times New Roman" panose="02020603050405020304" pitchFamily="18" charset="0"/>
                <a:cs typeface="Times New Roman" panose="02020603050405020304" pitchFamily="18" charset="0"/>
              </a:rPr>
              <a:t>There are two principal </a:t>
            </a:r>
            <a:r>
              <a:rPr lang="en-US" sz="1600" dirty="0" err="1" smtClean="0">
                <a:latin typeface="Times New Roman" panose="02020603050405020304" pitchFamily="18" charset="0"/>
                <a:cs typeface="Times New Roman" panose="02020603050405020304" pitchFamily="18" charset="0"/>
              </a:rPr>
              <a:t>challenges:classification</a:t>
            </a:r>
            <a:r>
              <a:rPr lang="en-US" sz="1600" dirty="0" smtClean="0">
                <a:latin typeface="Times New Roman" panose="02020603050405020304" pitchFamily="18" charset="0"/>
                <a:cs typeface="Times New Roman" panose="02020603050405020304" pitchFamily="18" charset="0"/>
              </a:rPr>
              <a:t>—“does the image contain any instances of a particular object class?” (where the object classes include cars, people, dogs, etc.), and detection— “where are the instances of a particular object class in the image (if any)?”</a:t>
            </a:r>
          </a:p>
          <a:p>
            <a:pPr algn="just"/>
            <a:r>
              <a:rPr lang="en-US" sz="1600" dirty="0" smtClean="0"/>
              <a:t>In addition, there are two subsidiary challenges (“tasters”) on pixel-level segmentation—assign each pixel a class label, and “person layout”—</a:t>
            </a:r>
            <a:r>
              <a:rPr lang="en-US" sz="1600" dirty="0" err="1" smtClean="0"/>
              <a:t>localise</a:t>
            </a:r>
            <a:r>
              <a:rPr lang="en-US" sz="1600" dirty="0" smtClean="0"/>
              <a:t> the head, hands and feet of people in the image.</a:t>
            </a:r>
          </a:p>
          <a:p>
            <a:pPr algn="just"/>
            <a:endParaRPr lang="en-US"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4F98F0F-EB51-4FC6-B752-5E5A6EC40751}" type="slidenum">
              <a:rPr lang="en-US" smtClean="0"/>
              <a:t>25</a:t>
            </a:fld>
            <a:endParaRPr lang="en-US"/>
          </a:p>
        </p:txBody>
      </p:sp>
    </p:spTree>
    <p:extLst>
      <p:ext uri="{BB962C8B-B14F-4D97-AF65-F5344CB8AC3E}">
        <p14:creationId xmlns:p14="http://schemas.microsoft.com/office/powerpoint/2010/main" val="25865300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Bag-of-words model</a:t>
            </a:r>
            <a:br>
              <a:rPr lang="en-US" dirty="0"/>
            </a:br>
            <a:endParaRPr lang="en-US" dirty="0"/>
          </a:p>
        </p:txBody>
      </p:sp>
      <p:sp>
        <p:nvSpPr>
          <p:cNvPr id="3" name="Content Placeholder 2"/>
          <p:cNvSpPr>
            <a:spLocks noGrp="1"/>
          </p:cNvSpPr>
          <p:nvPr>
            <p:ph idx="1"/>
          </p:nvPr>
        </p:nvSpPr>
        <p:spPr/>
        <p:txBody>
          <a:bodyPr>
            <a:normAutofit/>
          </a:bodyPr>
          <a:lstStyle/>
          <a:p>
            <a:pPr algn="just"/>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text </a:t>
            </a:r>
            <a:r>
              <a:rPr lang="en-US" sz="2000" dirty="0" smtClean="0">
                <a:latin typeface="Times New Roman" panose="02020603050405020304" pitchFamily="18" charset="0"/>
                <a:cs typeface="Times New Roman" panose="02020603050405020304" pitchFamily="18" charset="0"/>
              </a:rPr>
              <a:t>(sentence/ </a:t>
            </a:r>
            <a:r>
              <a:rPr lang="en-US" sz="2000" dirty="0">
                <a:latin typeface="Times New Roman" panose="02020603050405020304" pitchFamily="18" charset="0"/>
                <a:cs typeface="Times New Roman" panose="02020603050405020304" pitchFamily="18" charset="0"/>
              </a:rPr>
              <a:t>document) is represented as the </a:t>
            </a:r>
            <a:r>
              <a:rPr lang="en-US" sz="2000" dirty="0">
                <a:latin typeface="Times New Roman" panose="02020603050405020304" pitchFamily="18" charset="0"/>
                <a:cs typeface="Times New Roman" panose="02020603050405020304" pitchFamily="18" charset="0"/>
                <a:hlinkClick r:id="rId2" tooltip="Multiset"/>
              </a:rPr>
              <a:t>bag (multiset)</a:t>
            </a:r>
            <a:r>
              <a:rPr lang="en-US" sz="2000" dirty="0">
                <a:latin typeface="Times New Roman" panose="02020603050405020304" pitchFamily="18" charset="0"/>
                <a:cs typeface="Times New Roman" panose="02020603050405020304" pitchFamily="18" charset="0"/>
              </a:rPr>
              <a:t> of its words, disregarding grammar and even word order but keeping </a:t>
            </a:r>
            <a:r>
              <a:rPr lang="en-US" sz="2000" dirty="0" smtClean="0">
                <a:latin typeface="Times New Roman" panose="02020603050405020304" pitchFamily="18" charset="0"/>
                <a:cs typeface="Times New Roman" panose="02020603050405020304" pitchFamily="18" charset="0"/>
              </a:rPr>
              <a:t>multiplicity, used </a:t>
            </a:r>
            <a:r>
              <a:rPr lang="en-US" sz="2000" dirty="0">
                <a:latin typeface="Times New Roman" panose="02020603050405020304" pitchFamily="18" charset="0"/>
                <a:cs typeface="Times New Roman" panose="02020603050405020304" pitchFamily="18" charset="0"/>
              </a:rPr>
              <a:t>in methods of </a:t>
            </a:r>
            <a:r>
              <a:rPr lang="en-US" sz="2000" dirty="0">
                <a:latin typeface="Times New Roman" panose="02020603050405020304" pitchFamily="18" charset="0"/>
                <a:cs typeface="Times New Roman" panose="02020603050405020304" pitchFamily="18" charset="0"/>
                <a:hlinkClick r:id="rId3" tooltip="Document classification"/>
              </a:rPr>
              <a:t>document classification</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frequency of </a:t>
            </a:r>
            <a:r>
              <a:rPr lang="en-US" sz="2000" dirty="0">
                <a:latin typeface="Times New Roman" panose="02020603050405020304" pitchFamily="18" charset="0"/>
                <a:cs typeface="Times New Roman" panose="02020603050405020304" pitchFamily="18" charset="0"/>
              </a:rPr>
              <a:t>occurrence of each word is used as a </a:t>
            </a:r>
            <a:r>
              <a:rPr lang="en-US" sz="2000" dirty="0">
                <a:latin typeface="Times New Roman" panose="02020603050405020304" pitchFamily="18" charset="0"/>
                <a:cs typeface="Times New Roman" panose="02020603050405020304" pitchFamily="18" charset="0"/>
                <a:hlinkClick r:id="rId4" tooltip="Feature (machine learning)"/>
              </a:rPr>
              <a:t>feature</a:t>
            </a:r>
            <a:r>
              <a:rPr lang="en-US" sz="2000" dirty="0">
                <a:latin typeface="Times New Roman" panose="02020603050405020304" pitchFamily="18" charset="0"/>
                <a:cs typeface="Times New Roman" panose="02020603050405020304" pitchFamily="18" charset="0"/>
              </a:rPr>
              <a:t> for training a </a:t>
            </a:r>
            <a:r>
              <a:rPr lang="en-US" sz="2000" dirty="0">
                <a:latin typeface="Times New Roman" panose="02020603050405020304" pitchFamily="18" charset="0"/>
                <a:cs typeface="Times New Roman" panose="02020603050405020304" pitchFamily="18" charset="0"/>
                <a:hlinkClick r:id="rId5" tooltip="Statistical classification"/>
              </a:rPr>
              <a:t>classifier</a:t>
            </a:r>
            <a:r>
              <a:rPr lang="en-US" sz="2000" dirty="0" smtClean="0">
                <a:latin typeface="Times New Roman" panose="02020603050405020304" pitchFamily="18" charset="0"/>
                <a:cs typeface="Times New Roman" panose="02020603050405020304" pitchFamily="18" charset="0"/>
              </a:rPr>
              <a:t>. e.g.</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(1) John likes to watch movies. Mary likes movies too. </a:t>
            </a:r>
          </a:p>
          <a:p>
            <a:r>
              <a:rPr lang="en-US" sz="2000" dirty="0">
                <a:latin typeface="Times New Roman" panose="02020603050405020304" pitchFamily="18" charset="0"/>
                <a:cs typeface="Times New Roman" panose="02020603050405020304" pitchFamily="18" charset="0"/>
              </a:rPr>
              <a:t>(2) John also likes to watch football games.</a:t>
            </a:r>
          </a:p>
          <a:p>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"John"</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"likes"</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"to"</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"watch"</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"movies"</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"also"</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"football"</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"games"</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"Mary"</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"too"</a:t>
            </a:r>
            <a:r>
              <a:rPr lang="en-US" sz="2000" dirty="0" smtClean="0">
                <a:latin typeface="Times New Roman" panose="02020603050405020304" pitchFamily="18" charset="0"/>
                <a:cs typeface="Times New Roman" panose="02020603050405020304" pitchFamily="18" charset="0"/>
              </a:rPr>
              <a:t> ]  which </a:t>
            </a:r>
            <a:r>
              <a:rPr lang="en-US" sz="2000" dirty="0">
                <a:latin typeface="Times New Roman" panose="02020603050405020304" pitchFamily="18" charset="0"/>
                <a:cs typeface="Times New Roman" panose="02020603050405020304" pitchFamily="18" charset="0"/>
              </a:rPr>
              <a:t>has 10 distinct words</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using the indexes of the list, each document is represented by a 10-entry vector:</a:t>
            </a:r>
          </a:p>
          <a:p>
            <a:r>
              <a:rPr lang="en-US" sz="2000" dirty="0">
                <a:latin typeface="Times New Roman" panose="02020603050405020304" pitchFamily="18" charset="0"/>
                <a:cs typeface="Times New Roman" panose="02020603050405020304" pitchFamily="18" charset="0"/>
              </a:rPr>
              <a:t>(1) [1, 2, 1, 1, 2, 0, 0, 0, 1, 1]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2) [1, 1, 1, 1, 0, 1, 1, 1, 0, 0]</a:t>
            </a:r>
          </a:p>
          <a:p>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4F98F0F-EB51-4FC6-B752-5E5A6EC40751}" type="slidenum">
              <a:rPr lang="en-US" smtClean="0"/>
              <a:t>26</a:t>
            </a:fld>
            <a:endParaRPr lang="en-US"/>
          </a:p>
        </p:txBody>
      </p:sp>
    </p:spTree>
    <p:extLst>
      <p:ext uri="{BB962C8B-B14F-4D97-AF65-F5344CB8AC3E}">
        <p14:creationId xmlns:p14="http://schemas.microsoft.com/office/powerpoint/2010/main" val="22455716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76200"/>
            <a:ext cx="8229600" cy="6781800"/>
          </a:xfrm>
        </p:spPr>
        <p:txBody>
          <a:bodyPr>
            <a:noAutofit/>
          </a:bodyPr>
          <a:lstStyle/>
          <a:p>
            <a:pPr marL="0" indent="0">
              <a:buNone/>
            </a:pPr>
            <a:r>
              <a:rPr lang="en-US" sz="1200" b="1" u="sng" dirty="0" smtClean="0">
                <a:latin typeface="Times New Roman" panose="02020603050405020304" pitchFamily="18" charset="0"/>
                <a:cs typeface="Times New Roman" panose="02020603050405020304" pitchFamily="18" charset="0"/>
              </a:rPr>
              <a:t>20 </a:t>
            </a:r>
            <a:r>
              <a:rPr lang="en-US" sz="1200" b="1" u="sng" dirty="0">
                <a:latin typeface="Times New Roman" panose="02020603050405020304" pitchFamily="18" charset="0"/>
                <a:cs typeface="Times New Roman" panose="02020603050405020304" pitchFamily="18" charset="0"/>
              </a:rPr>
              <a:t>classes</a:t>
            </a:r>
            <a:endParaRPr lang="en-US" sz="1200" dirty="0">
              <a:latin typeface="Times New Roman" panose="02020603050405020304" pitchFamily="18" charset="0"/>
              <a:cs typeface="Times New Roman" panose="02020603050405020304" pitchFamily="18" charset="0"/>
            </a:endParaRPr>
          </a:p>
          <a:p>
            <a:pPr lvl="0">
              <a:buFont typeface="+mj-lt"/>
              <a:buAutoNum type="arabicPeriod"/>
            </a:pPr>
            <a:r>
              <a:rPr lang="en-US" sz="1200" b="1" u="sng" dirty="0" err="1">
                <a:latin typeface="Times New Roman" panose="02020603050405020304" pitchFamily="18" charset="0"/>
                <a:cs typeface="Times New Roman" panose="02020603050405020304" pitchFamily="18" charset="0"/>
              </a:rPr>
              <a:t>aeroplane</a:t>
            </a:r>
            <a:r>
              <a:rPr lang="en-US" sz="1200" b="1" u="sng" dirty="0">
                <a:latin typeface="Times New Roman" panose="02020603050405020304" pitchFamily="18" charset="0"/>
                <a:cs typeface="Times New Roman" panose="02020603050405020304" pitchFamily="18" charset="0"/>
              </a:rPr>
              <a:t>,</a:t>
            </a:r>
            <a:r>
              <a:rPr lang="en-US" sz="1200" u="sng"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airplane, plane, biplane, monoplane, aviator, </a:t>
            </a:r>
            <a:r>
              <a:rPr lang="en-US" sz="1200" dirty="0" smtClean="0">
                <a:latin typeface="Times New Roman" panose="02020603050405020304" pitchFamily="18" charset="0"/>
                <a:cs typeface="Times New Roman" panose="02020603050405020304" pitchFamily="18" charset="0"/>
              </a:rPr>
              <a:t>bomber</a:t>
            </a:r>
            <a:r>
              <a:rPr lang="en-US" sz="1200" dirty="0">
                <a:latin typeface="Times New Roman" panose="02020603050405020304" pitchFamily="18" charset="0"/>
                <a:cs typeface="Times New Roman" panose="02020603050405020304" pitchFamily="18" charset="0"/>
              </a:rPr>
              <a:t>, hydroplane, airliner, aircraft, fighter, airport, hangar, jet, </a:t>
            </a:r>
            <a:r>
              <a:rPr lang="en-US" sz="1200" dirty="0" err="1">
                <a:latin typeface="Times New Roman" panose="02020603050405020304" pitchFamily="18" charset="0"/>
                <a:cs typeface="Times New Roman" panose="02020603050405020304" pitchFamily="18" charset="0"/>
              </a:rPr>
              <a:t>boeing</a:t>
            </a:r>
            <a:r>
              <a:rPr lang="en-US" sz="1200" dirty="0">
                <a:latin typeface="Times New Roman" panose="02020603050405020304" pitchFamily="18" charset="0"/>
                <a:cs typeface="Times New Roman" panose="02020603050405020304" pitchFamily="18" charset="0"/>
              </a:rPr>
              <a:t>, fuselage, wing, </a:t>
            </a:r>
            <a:r>
              <a:rPr lang="en-US" sz="1200" dirty="0" err="1">
                <a:latin typeface="Times New Roman" panose="02020603050405020304" pitchFamily="18" charset="0"/>
                <a:cs typeface="Times New Roman" panose="02020603050405020304" pitchFamily="18" charset="0"/>
              </a:rPr>
              <a:t>propellor</a:t>
            </a:r>
            <a:r>
              <a:rPr lang="en-US" sz="1200" dirty="0">
                <a:latin typeface="Times New Roman" panose="02020603050405020304" pitchFamily="18" charset="0"/>
                <a:cs typeface="Times New Roman" panose="02020603050405020304" pitchFamily="18" charset="0"/>
              </a:rPr>
              <a:t>, flying</a:t>
            </a:r>
          </a:p>
          <a:p>
            <a:pPr lvl="0">
              <a:buFont typeface="+mj-lt"/>
              <a:buAutoNum type="arabicPeriod"/>
            </a:pPr>
            <a:r>
              <a:rPr lang="en-US" sz="1200" b="1" u="sng" dirty="0">
                <a:latin typeface="Times New Roman" panose="02020603050405020304" pitchFamily="18" charset="0"/>
                <a:cs typeface="Times New Roman" panose="02020603050405020304" pitchFamily="18" charset="0"/>
              </a:rPr>
              <a:t> – bicycle</a:t>
            </a:r>
            <a:r>
              <a:rPr lang="en-US" sz="1200" dirty="0">
                <a:latin typeface="Times New Roman" panose="02020603050405020304" pitchFamily="18" charset="0"/>
                <a:cs typeface="Times New Roman" panose="02020603050405020304" pitchFamily="18" charset="0"/>
              </a:rPr>
              <a:t>, bike, cycle, cyclist, pedal, tandem, saddle, wheel, cycling, ride, wheelie</a:t>
            </a:r>
          </a:p>
          <a:p>
            <a:pPr lvl="0">
              <a:buFont typeface="+mj-lt"/>
              <a:buAutoNum type="arabicPeriod"/>
            </a:pPr>
            <a:r>
              <a:rPr lang="en-US" sz="1200" dirty="0">
                <a:latin typeface="Times New Roman" panose="02020603050405020304" pitchFamily="18" charset="0"/>
                <a:cs typeface="Times New Roman" panose="02020603050405020304" pitchFamily="18" charset="0"/>
              </a:rPr>
              <a:t> –</a:t>
            </a:r>
            <a:r>
              <a:rPr lang="en-US" sz="1200" b="1" u="sng" dirty="0">
                <a:latin typeface="Times New Roman" panose="02020603050405020304" pitchFamily="18" charset="0"/>
                <a:cs typeface="Times New Roman" panose="02020603050405020304" pitchFamily="18" charset="0"/>
              </a:rPr>
              <a:t> bird</a:t>
            </a:r>
            <a:r>
              <a:rPr lang="en-US" sz="1200" dirty="0">
                <a:latin typeface="Times New Roman" panose="02020603050405020304" pitchFamily="18" charset="0"/>
                <a:cs typeface="Times New Roman" panose="02020603050405020304" pitchFamily="18" charset="0"/>
              </a:rPr>
              <a:t>, birdie, birdwatching, nest, sea, aviary, birdcage, bird feeder, bird table</a:t>
            </a:r>
          </a:p>
          <a:p>
            <a:pPr lvl="0">
              <a:buFont typeface="+mj-lt"/>
              <a:buAutoNum type="arabicPeriod"/>
            </a:pPr>
            <a:r>
              <a:rPr lang="en-US" sz="1200" b="1" u="sng" dirty="0">
                <a:latin typeface="Times New Roman" panose="02020603050405020304" pitchFamily="18" charset="0"/>
                <a:cs typeface="Times New Roman" panose="02020603050405020304" pitchFamily="18" charset="0"/>
              </a:rPr>
              <a:t> – boat</a:t>
            </a:r>
            <a:r>
              <a:rPr lang="en-US" sz="1200" dirty="0">
                <a:latin typeface="Times New Roman" panose="02020603050405020304" pitchFamily="18" charset="0"/>
                <a:cs typeface="Times New Roman" panose="02020603050405020304" pitchFamily="18" charset="0"/>
              </a:rPr>
              <a:t> ship, barge, ferry, canoe, boating, craft, liner, cruise, sailing, rowing, watercraft, regatta, racing, marina, beach, water, canal, river, stream, lake, yacht</a:t>
            </a:r>
          </a:p>
          <a:p>
            <a:pPr lvl="0">
              <a:buFont typeface="+mj-lt"/>
              <a:buAutoNum type="arabicPeriod"/>
            </a:pPr>
            <a:r>
              <a:rPr lang="en-US" sz="1200" b="1" u="sng" dirty="0">
                <a:latin typeface="Times New Roman" panose="02020603050405020304" pitchFamily="18" charset="0"/>
                <a:cs typeface="Times New Roman" panose="02020603050405020304" pitchFamily="18" charset="0"/>
              </a:rPr>
              <a:t> – bottle</a:t>
            </a:r>
            <a:r>
              <a:rPr lang="en-US" sz="1200" dirty="0">
                <a:latin typeface="Times New Roman" panose="02020603050405020304" pitchFamily="18" charset="0"/>
                <a:cs typeface="Times New Roman" panose="02020603050405020304" pitchFamily="18" charset="0"/>
              </a:rPr>
              <a:t>, cork, wine, beer, champagne, ketchup, squash, soda, coke, lemonade, dinner, lunch, breakfast </a:t>
            </a:r>
          </a:p>
          <a:p>
            <a:pPr lvl="0">
              <a:buFont typeface="+mj-lt"/>
              <a:buAutoNum type="arabicPeriod"/>
            </a:pPr>
            <a:r>
              <a:rPr lang="en-US" sz="1200" b="1" u="sng" dirty="0">
                <a:latin typeface="Times New Roman" panose="02020603050405020304" pitchFamily="18" charset="0"/>
                <a:cs typeface="Times New Roman" panose="02020603050405020304" pitchFamily="18" charset="0"/>
              </a:rPr>
              <a:t>– bus</a:t>
            </a:r>
            <a:r>
              <a:rPr lang="en-US" sz="1200" dirty="0">
                <a:latin typeface="Times New Roman" panose="02020603050405020304" pitchFamily="18" charset="0"/>
                <a:cs typeface="Times New Roman" panose="02020603050405020304" pitchFamily="18" charset="0"/>
              </a:rPr>
              <a:t>, omnibus, coach, shuttle, jitney, double-decker, motorbus, school bus, depot, terminal, station, terminus, passenger, route </a:t>
            </a:r>
          </a:p>
          <a:p>
            <a:pPr lvl="0">
              <a:buFont typeface="+mj-lt"/>
              <a:buAutoNum type="arabicPeriod"/>
            </a:pPr>
            <a:r>
              <a:rPr lang="en-US" sz="1200" b="1" u="sng" dirty="0">
                <a:latin typeface="Times New Roman" panose="02020603050405020304" pitchFamily="18" charset="0"/>
                <a:cs typeface="Times New Roman" panose="02020603050405020304" pitchFamily="18" charset="0"/>
              </a:rPr>
              <a:t>– car</a:t>
            </a:r>
            <a:r>
              <a:rPr lang="en-US" sz="1200" dirty="0">
                <a:latin typeface="Times New Roman" panose="02020603050405020304" pitchFamily="18" charset="0"/>
                <a:cs typeface="Times New Roman" panose="02020603050405020304" pitchFamily="18" charset="0"/>
              </a:rPr>
              <a:t>, automobile, cruiser, motorcar, vehicle, hatchback, saloon, convertible, limousine, motor, race, traffic, trip, rally, city, street, road, lane, village, town, </a:t>
            </a:r>
            <a:r>
              <a:rPr lang="en-US" sz="1200" dirty="0" err="1">
                <a:latin typeface="Times New Roman" panose="02020603050405020304" pitchFamily="18" charset="0"/>
                <a:cs typeface="Times New Roman" panose="02020603050405020304" pitchFamily="18" charset="0"/>
              </a:rPr>
              <a:t>centre</a:t>
            </a:r>
            <a:r>
              <a:rPr lang="en-US" sz="1200" dirty="0">
                <a:latin typeface="Times New Roman" panose="02020603050405020304" pitchFamily="18" charset="0"/>
                <a:cs typeface="Times New Roman" panose="02020603050405020304" pitchFamily="18" charset="0"/>
              </a:rPr>
              <a:t>, shopping, downtown, suburban </a:t>
            </a:r>
          </a:p>
          <a:p>
            <a:pPr lvl="0">
              <a:buFont typeface="+mj-lt"/>
              <a:buAutoNum type="arabicPeriod"/>
            </a:pPr>
            <a:r>
              <a:rPr lang="en-US" sz="1200" b="1" u="sng" dirty="0">
                <a:latin typeface="Times New Roman" panose="02020603050405020304" pitchFamily="18" charset="0"/>
                <a:cs typeface="Times New Roman" panose="02020603050405020304" pitchFamily="18" charset="0"/>
              </a:rPr>
              <a:t>– cat</a:t>
            </a:r>
            <a:r>
              <a:rPr lang="en-US" sz="1200" dirty="0">
                <a:latin typeface="Times New Roman" panose="02020603050405020304" pitchFamily="18" charset="0"/>
                <a:cs typeface="Times New Roman" panose="02020603050405020304" pitchFamily="18" charset="0"/>
              </a:rPr>
              <a:t>, feline, pussy, mew, kitten, tabby, tortoiseshell, ginger, stray</a:t>
            </a:r>
          </a:p>
          <a:p>
            <a:pPr lvl="0">
              <a:buFont typeface="+mj-lt"/>
              <a:buAutoNum type="arabicPeriod"/>
            </a:pPr>
            <a:r>
              <a:rPr lang="en-US" sz="1200" dirty="0">
                <a:latin typeface="Times New Roman" panose="02020603050405020304" pitchFamily="18" charset="0"/>
                <a:cs typeface="Times New Roman" panose="02020603050405020304" pitchFamily="18" charset="0"/>
              </a:rPr>
              <a:t> –</a:t>
            </a:r>
            <a:r>
              <a:rPr lang="en-US" sz="1200" b="1" u="sng" dirty="0">
                <a:latin typeface="Times New Roman" panose="02020603050405020304" pitchFamily="18" charset="0"/>
                <a:cs typeface="Times New Roman" panose="02020603050405020304" pitchFamily="18" charset="0"/>
              </a:rPr>
              <a:t> chair</a:t>
            </a:r>
            <a:r>
              <a:rPr lang="en-US" sz="1200" dirty="0">
                <a:latin typeface="Times New Roman" panose="02020603050405020304" pitchFamily="18" charset="0"/>
                <a:cs typeface="Times New Roman" panose="02020603050405020304" pitchFamily="18" charset="0"/>
              </a:rPr>
              <a:t>, seat, rocker, rocking, deck, swivel, camp, chaise, office, studio, armchair, recliner, sitting, lounge, living room, sitting room</a:t>
            </a:r>
          </a:p>
          <a:p>
            <a:pPr lvl="0">
              <a:buFont typeface="+mj-lt"/>
              <a:buAutoNum type="arabicPeriod"/>
            </a:pPr>
            <a:r>
              <a:rPr lang="en-US" sz="1200"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 cow</a:t>
            </a:r>
            <a:r>
              <a:rPr lang="en-US" sz="1200" dirty="0">
                <a:latin typeface="Times New Roman" panose="02020603050405020304" pitchFamily="18" charset="0"/>
                <a:cs typeface="Times New Roman" panose="02020603050405020304" pitchFamily="18" charset="0"/>
              </a:rPr>
              <a:t>, beef, heifer, moo, dairy, milk, milking, farm</a:t>
            </a:r>
          </a:p>
          <a:p>
            <a:pPr lvl="0">
              <a:buFont typeface="+mj-lt"/>
              <a:buAutoNum type="arabicPeriod"/>
            </a:pPr>
            <a:r>
              <a:rPr lang="en-US" sz="1200" b="1" dirty="0">
                <a:latin typeface="Times New Roman" panose="02020603050405020304" pitchFamily="18" charset="0"/>
                <a:cs typeface="Times New Roman" panose="02020603050405020304" pitchFamily="18" charset="0"/>
              </a:rPr>
              <a:t> – dog</a:t>
            </a:r>
            <a:r>
              <a:rPr lang="en-US" sz="1200" dirty="0">
                <a:latin typeface="Times New Roman" panose="02020603050405020304" pitchFamily="18" charset="0"/>
                <a:cs typeface="Times New Roman" panose="02020603050405020304" pitchFamily="18" charset="0"/>
              </a:rPr>
              <a:t>, hound, bark, kennel, heel, bitch, canine, puppy, hunter, collar, leash</a:t>
            </a:r>
          </a:p>
          <a:p>
            <a:pPr lvl="0">
              <a:buFont typeface="+mj-lt"/>
              <a:buAutoNum type="arabicPeriod"/>
            </a:pPr>
            <a:r>
              <a:rPr lang="en-US" sz="1200" dirty="0">
                <a:latin typeface="Times New Roman" panose="02020603050405020304" pitchFamily="18" charset="0"/>
                <a:cs typeface="Times New Roman" panose="02020603050405020304" pitchFamily="18" charset="0"/>
              </a:rPr>
              <a:t> </a:t>
            </a:r>
            <a:r>
              <a:rPr lang="en-US" sz="1200" b="1" u="sng" dirty="0">
                <a:latin typeface="Times New Roman" panose="02020603050405020304" pitchFamily="18" charset="0"/>
                <a:cs typeface="Times New Roman" panose="02020603050405020304" pitchFamily="18" charset="0"/>
              </a:rPr>
              <a:t>– horse</a:t>
            </a:r>
            <a:r>
              <a:rPr lang="en-US" sz="1200" dirty="0">
                <a:latin typeface="Times New Roman" panose="02020603050405020304" pitchFamily="18" charset="0"/>
                <a:cs typeface="Times New Roman" panose="02020603050405020304" pitchFamily="18" charset="0"/>
              </a:rPr>
              <a:t>, gallop, jump, buck, equine, foal, cavalry, saddle, canter, buggy, mare, neigh, dressage, trial, racehorse, steeplechase, thoroughbred, cart, equestrian, paddock, stable, farrier </a:t>
            </a:r>
          </a:p>
          <a:p>
            <a:pPr lvl="0">
              <a:buFont typeface="+mj-lt"/>
              <a:buAutoNum type="arabicPeriod"/>
            </a:pPr>
            <a:r>
              <a:rPr lang="en-US" sz="1200" b="1" u="sng" dirty="0">
                <a:latin typeface="Times New Roman" panose="02020603050405020304" pitchFamily="18" charset="0"/>
                <a:cs typeface="Times New Roman" panose="02020603050405020304" pitchFamily="18" charset="0"/>
              </a:rPr>
              <a:t>– motorbike</a:t>
            </a:r>
            <a:r>
              <a:rPr lang="en-US" sz="1200" dirty="0">
                <a:latin typeface="Times New Roman" panose="02020603050405020304" pitchFamily="18" charset="0"/>
                <a:cs typeface="Times New Roman" panose="02020603050405020304" pitchFamily="18" charset="0"/>
              </a:rPr>
              <a:t>, motorcycle, minibike, moped, dirt, pillion, biker, trials, motorcycling, motorcyclist, engine, motocross, scramble, sidecar, scooter, trail </a:t>
            </a:r>
          </a:p>
          <a:p>
            <a:pPr lvl="0">
              <a:buFont typeface="+mj-lt"/>
              <a:buAutoNum type="arabicPeriod"/>
            </a:pPr>
            <a:r>
              <a:rPr lang="en-US" sz="1200" b="1" u="sng" dirty="0">
                <a:latin typeface="Times New Roman" panose="02020603050405020304" pitchFamily="18" charset="0"/>
                <a:cs typeface="Times New Roman" panose="02020603050405020304" pitchFamily="18" charset="0"/>
              </a:rPr>
              <a:t>– person</a:t>
            </a:r>
            <a:r>
              <a:rPr lang="en-US" sz="1200" dirty="0">
                <a:latin typeface="Times New Roman" panose="02020603050405020304" pitchFamily="18" charset="0"/>
                <a:cs typeface="Times New Roman" panose="02020603050405020304" pitchFamily="18" charset="0"/>
              </a:rPr>
              <a:t>, people, family, father, mother, brother, sister, aunt, uncle, grandmother, grandma, grandfather, grandpa, grandson, granddaughter, niece, nephew, cousin</a:t>
            </a:r>
          </a:p>
          <a:p>
            <a:pPr lvl="0">
              <a:buFont typeface="+mj-lt"/>
              <a:buAutoNum type="arabicPeriod"/>
            </a:pPr>
            <a:r>
              <a:rPr lang="en-US" sz="1200" b="1" u="sng" dirty="0">
                <a:latin typeface="Times New Roman" panose="02020603050405020304" pitchFamily="18" charset="0"/>
                <a:cs typeface="Times New Roman" panose="02020603050405020304" pitchFamily="18" charset="0"/>
              </a:rPr>
              <a:t> – sheep</a:t>
            </a:r>
            <a:r>
              <a:rPr lang="en-US" sz="1200" dirty="0">
                <a:latin typeface="Times New Roman" panose="02020603050405020304" pitchFamily="18" charset="0"/>
                <a:cs typeface="Times New Roman" panose="02020603050405020304" pitchFamily="18" charset="0"/>
              </a:rPr>
              <a:t>, ram, fold, fleece, shear, baa, bleat, lamb, ewe, wool, flock </a:t>
            </a:r>
          </a:p>
          <a:p>
            <a:pPr lvl="0">
              <a:buFont typeface="+mj-lt"/>
              <a:buAutoNum type="arabicPeriod"/>
            </a:pPr>
            <a:r>
              <a:rPr lang="en-US" sz="1200" b="1" u="sng" dirty="0">
                <a:latin typeface="Times New Roman" panose="02020603050405020304" pitchFamily="18" charset="0"/>
                <a:cs typeface="Times New Roman" panose="02020603050405020304" pitchFamily="18" charset="0"/>
              </a:rPr>
              <a:t>– sofa</a:t>
            </a:r>
            <a:r>
              <a:rPr lang="en-US" sz="1200" dirty="0">
                <a:latin typeface="Times New Roman" panose="02020603050405020304" pitchFamily="18" charset="0"/>
                <a:cs typeface="Times New Roman" panose="02020603050405020304" pitchFamily="18" charset="0"/>
              </a:rPr>
              <a:t>, chesterfield, settee, divan, couch, bolster</a:t>
            </a:r>
          </a:p>
          <a:p>
            <a:pPr lvl="0">
              <a:buFont typeface="+mj-lt"/>
              <a:buAutoNum type="arabicPeriod"/>
            </a:pPr>
            <a:r>
              <a:rPr lang="en-US" sz="1200" b="1" u="sng" dirty="0">
                <a:latin typeface="Times New Roman" panose="02020603050405020304" pitchFamily="18" charset="0"/>
                <a:cs typeface="Times New Roman" panose="02020603050405020304" pitchFamily="18" charset="0"/>
              </a:rPr>
              <a:t> – table</a:t>
            </a:r>
            <a:r>
              <a:rPr lang="en-US" sz="1200" dirty="0">
                <a:latin typeface="Times New Roman" panose="02020603050405020304" pitchFamily="18" charset="0"/>
                <a:cs typeface="Times New Roman" panose="02020603050405020304" pitchFamily="18" charset="0"/>
              </a:rPr>
              <a:t>, dining, cafe, restaurant, kitchen, banquet, party, meal</a:t>
            </a:r>
          </a:p>
          <a:p>
            <a:pPr lvl="0">
              <a:buFont typeface="+mj-lt"/>
              <a:buAutoNum type="arabicPeriod"/>
            </a:pPr>
            <a:r>
              <a:rPr lang="en-US" sz="1200" dirty="0">
                <a:latin typeface="Times New Roman" panose="02020603050405020304" pitchFamily="18" charset="0"/>
                <a:cs typeface="Times New Roman" panose="02020603050405020304" pitchFamily="18" charset="0"/>
              </a:rPr>
              <a:t> – </a:t>
            </a:r>
            <a:r>
              <a:rPr lang="en-US" sz="1200" b="1" u="sng" dirty="0">
                <a:latin typeface="Times New Roman" panose="02020603050405020304" pitchFamily="18" charset="0"/>
                <a:cs typeface="Times New Roman" panose="02020603050405020304" pitchFamily="18" charset="0"/>
              </a:rPr>
              <a:t>potted plant</a:t>
            </a:r>
            <a:r>
              <a:rPr lang="en-US" sz="1200" dirty="0">
                <a:latin typeface="Times New Roman" panose="02020603050405020304" pitchFamily="18" charset="0"/>
                <a:cs typeface="Times New Roman" panose="02020603050405020304" pitchFamily="18" charset="0"/>
              </a:rPr>
              <a:t>, pot plant, plant, patio, windowsill, window sill, yard, greenhouse, glass house, basket, cutting, pot, cooking, grow</a:t>
            </a:r>
          </a:p>
          <a:p>
            <a:pPr lvl="0">
              <a:buFont typeface="+mj-lt"/>
              <a:buAutoNum type="arabicPeriod"/>
            </a:pPr>
            <a:r>
              <a:rPr lang="en-US" sz="1200" b="1" u="sng" dirty="0">
                <a:latin typeface="Times New Roman" panose="02020603050405020304" pitchFamily="18" charset="0"/>
                <a:cs typeface="Times New Roman" panose="02020603050405020304" pitchFamily="18" charset="0"/>
              </a:rPr>
              <a:t> – train</a:t>
            </a:r>
            <a:r>
              <a:rPr lang="en-US" sz="1200" dirty="0">
                <a:latin typeface="Times New Roman" panose="02020603050405020304" pitchFamily="18" charset="0"/>
                <a:cs typeface="Times New Roman" panose="02020603050405020304" pitchFamily="18" charset="0"/>
              </a:rPr>
              <a:t>, express, locomotive, freight, commuter, platform, subway, underground, steam, railway, railroad, rail, tube, underground, track, carriage, coach, metro, sleeper, railcar, buffet, cabin, level crossing </a:t>
            </a:r>
          </a:p>
          <a:p>
            <a:pPr lvl="0">
              <a:buFont typeface="+mj-lt"/>
              <a:buAutoNum type="arabicPeriod"/>
            </a:pPr>
            <a:r>
              <a:rPr lang="en-US" sz="1200" b="1" u="sng" dirty="0">
                <a:latin typeface="Times New Roman" panose="02020603050405020304" pitchFamily="18" charset="0"/>
                <a:cs typeface="Times New Roman" panose="02020603050405020304" pitchFamily="18" charset="0"/>
              </a:rPr>
              <a:t>– </a:t>
            </a:r>
            <a:r>
              <a:rPr lang="en-US" sz="1200" b="1" u="sng" dirty="0" err="1">
                <a:latin typeface="Times New Roman" panose="02020603050405020304" pitchFamily="18" charset="0"/>
                <a:cs typeface="Times New Roman" panose="02020603050405020304" pitchFamily="18" charset="0"/>
              </a:rPr>
              <a:t>tv</a:t>
            </a:r>
            <a:r>
              <a:rPr lang="en-US" sz="1200" b="1" u="sng" dirty="0">
                <a:latin typeface="Times New Roman" panose="02020603050405020304" pitchFamily="18" charset="0"/>
                <a:cs typeface="Times New Roman" panose="02020603050405020304" pitchFamily="18" charset="0"/>
              </a:rPr>
              <a:t>/monitor</a:t>
            </a:r>
            <a:r>
              <a:rPr lang="en-US" sz="1200" dirty="0">
                <a:latin typeface="Times New Roman" panose="02020603050405020304" pitchFamily="18" charset="0"/>
                <a:cs typeface="Times New Roman" panose="02020603050405020304" pitchFamily="18" charset="0"/>
              </a:rPr>
              <a:t>, television, plasma, </a:t>
            </a:r>
            <a:r>
              <a:rPr lang="en-US" sz="1200" dirty="0" err="1">
                <a:latin typeface="Times New Roman" panose="02020603050405020304" pitchFamily="18" charset="0"/>
                <a:cs typeface="Times New Roman" panose="02020603050405020304" pitchFamily="18" charset="0"/>
              </a:rPr>
              <a:t>flatscreen</a:t>
            </a:r>
            <a:r>
              <a:rPr lang="en-US" sz="1200" dirty="0">
                <a:latin typeface="Times New Roman" panose="02020603050405020304" pitchFamily="18" charset="0"/>
                <a:cs typeface="Times New Roman" panose="02020603050405020304" pitchFamily="18" charset="0"/>
              </a:rPr>
              <a:t>, flat screen, </a:t>
            </a:r>
            <a:r>
              <a:rPr lang="en-US" sz="1200" dirty="0" err="1">
                <a:latin typeface="Times New Roman" panose="02020603050405020304" pitchFamily="18" charset="0"/>
                <a:cs typeface="Times New Roman" panose="02020603050405020304" pitchFamily="18" charset="0"/>
              </a:rPr>
              <a:t>lcd</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crt</a:t>
            </a:r>
            <a:r>
              <a:rPr lang="en-US" sz="1200" dirty="0">
                <a:latin typeface="Times New Roman" panose="02020603050405020304" pitchFamily="18" charset="0"/>
                <a:cs typeface="Times New Roman" panose="02020603050405020304" pitchFamily="18" charset="0"/>
              </a:rPr>
              <a:t>, watching, </a:t>
            </a:r>
            <a:r>
              <a:rPr lang="en-US" sz="1200" dirty="0" err="1">
                <a:latin typeface="Times New Roman" panose="02020603050405020304" pitchFamily="18" charset="0"/>
                <a:cs typeface="Times New Roman" panose="02020603050405020304" pitchFamily="18" charset="0"/>
              </a:rPr>
              <a:t>dvd</a:t>
            </a:r>
            <a:r>
              <a:rPr lang="en-US" sz="1200" dirty="0">
                <a:latin typeface="Times New Roman" panose="02020603050405020304" pitchFamily="18" charset="0"/>
                <a:cs typeface="Times New Roman" panose="02020603050405020304" pitchFamily="18" charset="0"/>
              </a:rPr>
              <a:t>, desktop, computer, computer monitor, PC, console, game.</a:t>
            </a:r>
          </a:p>
          <a:p>
            <a:pPr marL="0" indent="0">
              <a:buNone/>
            </a:pPr>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4F98F0F-EB51-4FC6-B752-5E5A6EC40751}" type="slidenum">
              <a:rPr lang="en-US" smtClean="0"/>
              <a:t>27</a:t>
            </a:fld>
            <a:endParaRPr lang="en-US"/>
          </a:p>
        </p:txBody>
      </p:sp>
    </p:spTree>
    <p:extLst>
      <p:ext uri="{BB962C8B-B14F-4D97-AF65-F5344CB8AC3E}">
        <p14:creationId xmlns:p14="http://schemas.microsoft.com/office/powerpoint/2010/main" val="32790118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2895600"/>
          </a:xfrm>
        </p:spPr>
        <p:txBody>
          <a:bodyPr>
            <a:noAutofit/>
          </a:bodyPr>
          <a:lstStyle/>
          <a:p>
            <a:pPr algn="l"/>
            <a:r>
              <a:rPr lang="en-US" sz="2000" b="1" dirty="0" smtClean="0">
                <a:latin typeface="Times New Roman" panose="02020603050405020304" pitchFamily="18" charset="0"/>
                <a:cs typeface="Times New Roman" panose="02020603050405020304" pitchFamily="18" charset="0"/>
              </a:rPr>
              <a:t>choice of object classes:</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a:t>
            </a:r>
            <a:r>
              <a:rPr lang="en-US" sz="2000" dirty="0" err="1" smtClean="0">
                <a:latin typeface="Times New Roman" panose="02020603050405020304" pitchFamily="18" charset="0"/>
                <a:cs typeface="Times New Roman" panose="02020603050405020304" pitchFamily="18" charset="0"/>
              </a:rPr>
              <a:t>i</a:t>
            </a:r>
            <a:r>
              <a:rPr lang="en-US" sz="2000" dirty="0" smtClean="0">
                <a:latin typeface="Times New Roman" panose="02020603050405020304" pitchFamily="18" charset="0"/>
                <a:cs typeface="Times New Roman" panose="02020603050405020304" pitchFamily="18" charset="0"/>
              </a:rPr>
              <a:t>) exploiting visual properties common to classes e.g. vehicle wheels, for example in the form of “feature sharing”  (ii) exploiting external semantic information about the relations between object classes for example by learning a hierarchy of classifiers. The availability of a class hierarchy may also prove essential in future evaluation efforts if the number of classes increases to the extent that there is implicit ambiguity in the classes, allowing individual objects to be annotated at different levels of the hierarchy e.g. hatchback/car/vehicle.</a:t>
            </a:r>
            <a:br>
              <a:rPr lang="en-US" sz="2000" dirty="0" smtClean="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4F98F0F-EB51-4FC6-B752-5E5A6EC40751}" type="slidenum">
              <a:rPr lang="en-US" smtClean="0"/>
              <a:t>28</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200" y="2438400"/>
            <a:ext cx="5105400" cy="387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4245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r>
              <a:rPr lang="en-US" b="1" u="sng" dirty="0"/>
              <a:t>Annotated Attributes:</a:t>
            </a:r>
            <a:endParaRPr lang="en-US" dirty="0"/>
          </a:p>
          <a:p>
            <a:r>
              <a:rPr lang="en-US" b="1" u="sng" dirty="0"/>
              <a:t>– class:</a:t>
            </a:r>
            <a:r>
              <a:rPr lang="en-US" dirty="0"/>
              <a:t> one of: </a:t>
            </a:r>
            <a:r>
              <a:rPr lang="en-US" dirty="0" err="1"/>
              <a:t>aeroplane</a:t>
            </a:r>
            <a:r>
              <a:rPr lang="en-US" dirty="0"/>
              <a:t>, bird, bicycle, boat, bottle, bus, car, cat, chair, cow, dining table, dog, horse, motorbike, person, potted plant, sheep, sofa, train, </a:t>
            </a:r>
            <a:r>
              <a:rPr lang="en-US" dirty="0" err="1"/>
              <a:t>tv</a:t>
            </a:r>
            <a:r>
              <a:rPr lang="en-US" dirty="0"/>
              <a:t>/monitor.</a:t>
            </a:r>
          </a:p>
          <a:p>
            <a:r>
              <a:rPr lang="en-US" dirty="0"/>
              <a:t> – </a:t>
            </a:r>
            <a:r>
              <a:rPr lang="en-US" b="1" u="sng" dirty="0"/>
              <a:t>bounding box:</a:t>
            </a:r>
            <a:r>
              <a:rPr lang="en-US" dirty="0"/>
              <a:t>  an axis-aligned bounding box surrounding the extent of the object visible in the image.</a:t>
            </a:r>
          </a:p>
          <a:p>
            <a:r>
              <a:rPr lang="en-US" dirty="0"/>
              <a:t> </a:t>
            </a:r>
          </a:p>
          <a:p>
            <a:r>
              <a:rPr lang="en-US" b="1" u="sng" dirty="0"/>
              <a:t>viewpoint:</a:t>
            </a:r>
            <a:r>
              <a:rPr lang="en-US" dirty="0"/>
              <a:t> one of: front, rear, left, right, unspecified. This annotation supports methods which treat different viewpoints differently during training, such as using separate detectors for each viewpoint. </a:t>
            </a:r>
          </a:p>
          <a:p>
            <a:r>
              <a:rPr lang="en-US" b="1" u="sng" dirty="0"/>
              <a:t>– truncation:</a:t>
            </a:r>
            <a:r>
              <a:rPr lang="en-US" dirty="0"/>
              <a:t> an object is said to be “truncated” when the bounding box in the image does not correspond to the full extent of the object. This may occur for two reasons: (a) the object extends outside the image e.g. an image of a person from the waist up; (b) the boundary of the object is occluded e.g. a person standing behind a wall. The aim of including this annotation was to support recognition methods which require images of an entire object as training data, for example assuming that the bounding boxes of the objects can be aligned. </a:t>
            </a:r>
          </a:p>
          <a:p>
            <a:endParaRPr lang="en-US" dirty="0"/>
          </a:p>
        </p:txBody>
      </p:sp>
      <p:sp>
        <p:nvSpPr>
          <p:cNvPr id="4" name="Slide Number Placeholder 3"/>
          <p:cNvSpPr>
            <a:spLocks noGrp="1"/>
          </p:cNvSpPr>
          <p:nvPr>
            <p:ph type="sldNum" sz="quarter" idx="12"/>
          </p:nvPr>
        </p:nvSpPr>
        <p:spPr/>
        <p:txBody>
          <a:bodyPr/>
          <a:lstStyle/>
          <a:p>
            <a:fld id="{44F98F0F-EB51-4FC6-B752-5E5A6EC40751}" type="slidenum">
              <a:rPr lang="en-US" smtClean="0"/>
              <a:t>29</a:t>
            </a:fld>
            <a:endParaRPr lang="en-US"/>
          </a:p>
        </p:txBody>
      </p:sp>
    </p:spTree>
    <p:extLst>
      <p:ext uri="{BB962C8B-B14F-4D97-AF65-F5344CB8AC3E}">
        <p14:creationId xmlns:p14="http://schemas.microsoft.com/office/powerpoint/2010/main" val="4039646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1. Introduction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algn="just"/>
            <a:r>
              <a:rPr lang="en-US" sz="2400" dirty="0" smtClean="0">
                <a:latin typeface="Times New Roman" panose="02020603050405020304" pitchFamily="18" charset="0"/>
                <a:cs typeface="Times New Roman" panose="02020603050405020304" pitchFamily="18" charset="0"/>
              </a:rPr>
              <a:t>Object recognition: determining </a:t>
            </a:r>
            <a:r>
              <a:rPr lang="en-US" sz="2400" dirty="0" smtClean="0">
                <a:solidFill>
                  <a:srgbClr val="00B0F0"/>
                </a:solidFill>
                <a:latin typeface="Times New Roman" panose="02020603050405020304" pitchFamily="18" charset="0"/>
                <a:cs typeface="Times New Roman" panose="02020603050405020304" pitchFamily="18" charset="0"/>
              </a:rPr>
              <a:t>position</a:t>
            </a:r>
            <a:r>
              <a:rPr lang="en-US" sz="2400" dirty="0" smtClean="0">
                <a:latin typeface="Times New Roman" panose="02020603050405020304" pitchFamily="18" charset="0"/>
                <a:cs typeface="Times New Roman" panose="02020603050405020304" pitchFamily="18" charset="0"/>
              </a:rPr>
              <a:t> &amp; </a:t>
            </a:r>
            <a:r>
              <a:rPr lang="en-US" sz="2400" dirty="0" smtClean="0">
                <a:solidFill>
                  <a:srgbClr val="00B0F0"/>
                </a:solidFill>
                <a:latin typeface="Times New Roman" panose="02020603050405020304" pitchFamily="18" charset="0"/>
                <a:cs typeface="Times New Roman" panose="02020603050405020304" pitchFamily="18" charset="0"/>
              </a:rPr>
              <a:t>class</a:t>
            </a:r>
            <a:r>
              <a:rPr lang="en-US" sz="2400" dirty="0" smtClean="0">
                <a:latin typeface="Times New Roman" panose="02020603050405020304" pitchFamily="18" charset="0"/>
                <a:cs typeface="Times New Roman" panose="02020603050405020304" pitchFamily="18" charset="0"/>
              </a:rPr>
              <a:t> of an object.</a:t>
            </a:r>
          </a:p>
          <a:p>
            <a:pPr algn="just"/>
            <a:r>
              <a:rPr lang="en-US" sz="2400" dirty="0" smtClean="0">
                <a:latin typeface="Times New Roman" panose="02020603050405020304" pitchFamily="18" charset="0"/>
                <a:cs typeface="Times New Roman" panose="02020603050405020304" pitchFamily="18" charset="0"/>
              </a:rPr>
              <a:t>State-of-the-art </a:t>
            </a:r>
            <a:r>
              <a:rPr lang="en-US" sz="2400" dirty="0">
                <a:latin typeface="Times New Roman" panose="02020603050405020304" pitchFamily="18" charset="0"/>
                <a:cs typeface="Times New Roman" panose="02020603050405020304" pitchFamily="18" charset="0"/>
              </a:rPr>
              <a:t>is based on </a:t>
            </a:r>
            <a:r>
              <a:rPr lang="en-US" sz="2400" dirty="0" smtClean="0">
                <a:latin typeface="Times New Roman" panose="02020603050405020304" pitchFamily="18" charset="0"/>
                <a:cs typeface="Times New Roman" panose="02020603050405020304" pitchFamily="18" charset="0"/>
              </a:rPr>
              <a:t>exhaustive search </a:t>
            </a:r>
            <a:r>
              <a:rPr lang="en-US" sz="2400" dirty="0">
                <a:latin typeface="Times New Roman" panose="02020603050405020304" pitchFamily="18" charset="0"/>
                <a:cs typeface="Times New Roman" panose="02020603050405020304" pitchFamily="18" charset="0"/>
              </a:rPr>
              <a:t>over the image to find the </a:t>
            </a:r>
            <a:r>
              <a:rPr lang="en-US" sz="2400" dirty="0">
                <a:solidFill>
                  <a:srgbClr val="00B0F0"/>
                </a:solidFill>
                <a:latin typeface="Times New Roman" panose="02020603050405020304" pitchFamily="18" charset="0"/>
                <a:cs typeface="Times New Roman" panose="02020603050405020304" pitchFamily="18" charset="0"/>
              </a:rPr>
              <a:t>best object </a:t>
            </a:r>
            <a:r>
              <a:rPr lang="en-US" sz="2400" dirty="0" smtClean="0">
                <a:solidFill>
                  <a:srgbClr val="00B0F0"/>
                </a:solidFill>
                <a:latin typeface="Times New Roman" panose="02020603050405020304" pitchFamily="18" charset="0"/>
                <a:cs typeface="Times New Roman" panose="02020603050405020304" pitchFamily="18" charset="0"/>
              </a:rPr>
              <a:t>positions</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Total </a:t>
            </a:r>
            <a:r>
              <a:rPr lang="en-US" sz="2400" dirty="0">
                <a:latin typeface="Times New Roman" panose="02020603050405020304" pitchFamily="18" charset="0"/>
                <a:cs typeface="Times New Roman" panose="02020603050405020304" pitchFamily="18" charset="0"/>
              </a:rPr>
              <a:t>number of </a:t>
            </a:r>
            <a:r>
              <a:rPr lang="en-US" sz="2400" dirty="0" smtClean="0">
                <a:latin typeface="Times New Roman" panose="02020603050405020304" pitchFamily="18" charset="0"/>
                <a:cs typeface="Times New Roman" panose="02020603050405020304" pitchFamily="18" charset="0"/>
              </a:rPr>
              <a:t>images and </a:t>
            </a:r>
            <a:r>
              <a:rPr lang="en-US" sz="2400" dirty="0">
                <a:latin typeface="Times New Roman" panose="02020603050405020304" pitchFamily="18" charset="0"/>
                <a:cs typeface="Times New Roman" panose="02020603050405020304" pitchFamily="18" charset="0"/>
              </a:rPr>
              <a:t>windows to evaluate in </a:t>
            </a:r>
            <a:r>
              <a:rPr lang="en-US" sz="2400" dirty="0" smtClean="0">
                <a:latin typeface="Times New Roman" panose="02020603050405020304" pitchFamily="18" charset="0"/>
                <a:cs typeface="Times New Roman" panose="02020603050405020304" pitchFamily="18" charset="0"/>
              </a:rPr>
              <a:t>an exhaustive </a:t>
            </a:r>
            <a:r>
              <a:rPr lang="en-US" sz="2400" dirty="0">
                <a:latin typeface="Times New Roman" panose="02020603050405020304" pitchFamily="18" charset="0"/>
                <a:cs typeface="Times New Roman" panose="02020603050405020304" pitchFamily="18" charset="0"/>
              </a:rPr>
              <a:t>search is </a:t>
            </a:r>
            <a:r>
              <a:rPr lang="en-US" sz="2400" dirty="0" smtClean="0">
                <a:solidFill>
                  <a:srgbClr val="00B0F0"/>
                </a:solidFill>
                <a:latin typeface="Times New Roman" panose="02020603050405020304" pitchFamily="18" charset="0"/>
                <a:cs typeface="Times New Roman" panose="02020603050405020304" pitchFamily="18" charset="0"/>
              </a:rPr>
              <a:t>huge</a:t>
            </a:r>
            <a:r>
              <a:rPr lang="en-US" sz="2400" dirty="0" smtClean="0">
                <a:latin typeface="Times New Roman" panose="02020603050405020304" pitchFamily="18" charset="0"/>
                <a:cs typeface="Times New Roman" panose="02020603050405020304" pitchFamily="18" charset="0"/>
              </a:rPr>
              <a:t> and growing.</a:t>
            </a:r>
          </a:p>
          <a:p>
            <a:pPr algn="just"/>
            <a:r>
              <a:rPr lang="en-US" sz="2400" dirty="0" smtClean="0">
                <a:latin typeface="Times New Roman" panose="02020603050405020304" pitchFamily="18" charset="0"/>
                <a:cs typeface="Times New Roman" panose="02020603050405020304" pitchFamily="18" charset="0"/>
              </a:rPr>
              <a:t>Necessary </a:t>
            </a:r>
            <a:r>
              <a:rPr lang="en-US" sz="2400" dirty="0">
                <a:latin typeface="Times New Roman" panose="02020603050405020304" pitchFamily="18" charset="0"/>
                <a:cs typeface="Times New Roman" panose="02020603050405020304" pitchFamily="18" charset="0"/>
              </a:rPr>
              <a:t>to constrain </a:t>
            </a:r>
            <a:r>
              <a:rPr lang="en-US" sz="2400" dirty="0" smtClean="0">
                <a:latin typeface="Times New Roman" panose="02020603050405020304" pitchFamily="18" charset="0"/>
                <a:cs typeface="Times New Roman" panose="02020603050405020304" pitchFamily="18" charset="0"/>
              </a:rPr>
              <a:t> computation per </a:t>
            </a:r>
            <a:r>
              <a:rPr lang="en-US" sz="2400" dirty="0">
                <a:latin typeface="Times New Roman" panose="02020603050405020304" pitchFamily="18" charset="0"/>
                <a:cs typeface="Times New Roman" panose="02020603050405020304" pitchFamily="18" charset="0"/>
              </a:rPr>
              <a:t>location </a:t>
            </a:r>
            <a:r>
              <a:rPr lang="en-US" sz="2400" dirty="0" smtClean="0">
                <a:latin typeface="Times New Roman" panose="02020603050405020304" pitchFamily="18" charset="0"/>
                <a:cs typeface="Times New Roman" panose="02020603050405020304" pitchFamily="18" charset="0"/>
              </a:rPr>
              <a:t>&amp; no  </a:t>
            </a:r>
            <a:r>
              <a:rPr lang="en-US" sz="2400" dirty="0">
                <a:latin typeface="Times New Roman" panose="02020603050405020304" pitchFamily="18" charset="0"/>
                <a:cs typeface="Times New Roman" panose="02020603050405020304" pitchFamily="18" charset="0"/>
              </a:rPr>
              <a:t>of locations </a:t>
            </a:r>
            <a:r>
              <a:rPr lang="en-US" sz="2400" dirty="0" smtClean="0">
                <a:latin typeface="Times New Roman" panose="02020603050405020304" pitchFamily="18" charset="0"/>
                <a:cs typeface="Times New Roman" panose="02020603050405020304" pitchFamily="18" charset="0"/>
              </a:rPr>
              <a:t>considered.</a:t>
            </a:r>
          </a:p>
          <a:p>
            <a:pPr algn="just"/>
            <a:r>
              <a:rPr lang="en-US" sz="2400" dirty="0" smtClean="0">
                <a:latin typeface="Times New Roman" panose="02020603050405020304" pitchFamily="18" charset="0"/>
                <a:cs typeface="Times New Roman" panose="02020603050405020304" pitchFamily="18" charset="0"/>
              </a:rPr>
              <a:t>Currently, </a:t>
            </a:r>
            <a:r>
              <a:rPr lang="en-US" sz="2400" dirty="0">
                <a:latin typeface="Times New Roman" panose="02020603050405020304" pitchFamily="18" charset="0"/>
                <a:cs typeface="Times New Roman" panose="02020603050405020304" pitchFamily="18" charset="0"/>
              </a:rPr>
              <a:t>computation is </a:t>
            </a:r>
            <a:r>
              <a:rPr lang="en-US" sz="2400" dirty="0" smtClean="0">
                <a:latin typeface="Times New Roman" panose="02020603050405020304" pitchFamily="18" charset="0"/>
                <a:cs typeface="Times New Roman" panose="02020603050405020304" pitchFamily="18" charset="0"/>
              </a:rPr>
              <a:t>reduced </a:t>
            </a:r>
            <a:r>
              <a:rPr lang="en-US" sz="2400" dirty="0">
                <a:latin typeface="Times New Roman" panose="02020603050405020304" pitchFamily="18" charset="0"/>
                <a:cs typeface="Times New Roman" panose="02020603050405020304" pitchFamily="18" charset="0"/>
              </a:rPr>
              <a:t>by using a </a:t>
            </a:r>
            <a:r>
              <a:rPr lang="en-US" sz="2400" dirty="0">
                <a:solidFill>
                  <a:srgbClr val="00B0F0"/>
                </a:solidFill>
                <a:latin typeface="Times New Roman" panose="02020603050405020304" pitchFamily="18" charset="0"/>
                <a:cs typeface="Times New Roman" panose="02020603050405020304" pitchFamily="18" charset="0"/>
              </a:rPr>
              <a:t>weak </a:t>
            </a:r>
            <a:r>
              <a:rPr lang="en-US" sz="2400" dirty="0" smtClean="0">
                <a:solidFill>
                  <a:srgbClr val="00B0F0"/>
                </a:solidFill>
                <a:latin typeface="Times New Roman" panose="02020603050405020304" pitchFamily="18" charset="0"/>
                <a:cs typeface="Times New Roman" panose="02020603050405020304" pitchFamily="18" charset="0"/>
              </a:rPr>
              <a:t>classifier </a:t>
            </a:r>
            <a:r>
              <a:rPr lang="en-US" sz="2400" dirty="0" smtClean="0">
                <a:latin typeface="Times New Roman" panose="02020603050405020304" pitchFamily="18" charset="0"/>
                <a:cs typeface="Times New Roman" panose="02020603050405020304" pitchFamily="18" charset="0"/>
              </a:rPr>
              <a:t>with </a:t>
            </a:r>
            <a:r>
              <a:rPr lang="en-US" sz="2400" dirty="0">
                <a:latin typeface="Times New Roman" panose="02020603050405020304" pitchFamily="18" charset="0"/>
                <a:cs typeface="Times New Roman" panose="02020603050405020304" pitchFamily="18" charset="0"/>
              </a:rPr>
              <a:t>simple-to-compute </a:t>
            </a:r>
            <a:r>
              <a:rPr lang="en-US" sz="2400" dirty="0" smtClean="0">
                <a:latin typeface="Times New Roman" panose="02020603050405020304" pitchFamily="18" charset="0"/>
                <a:cs typeface="Times New Roman" panose="02020603050405020304" pitchFamily="18" charset="0"/>
              </a:rPr>
              <a:t>features &amp; by reducing </a:t>
            </a:r>
            <a:r>
              <a:rPr lang="en-US" sz="2400" dirty="0">
                <a:latin typeface="Times New Roman" panose="02020603050405020304" pitchFamily="18" charset="0"/>
                <a:cs typeface="Times New Roman" panose="02020603050405020304" pitchFamily="18" charset="0"/>
              </a:rPr>
              <a:t>the </a:t>
            </a:r>
            <a:r>
              <a:rPr lang="en-US" sz="2400" dirty="0" smtClean="0">
                <a:latin typeface="Times New Roman" panose="02020603050405020304" pitchFamily="18" charset="0"/>
                <a:cs typeface="Times New Roman" panose="02020603050405020304" pitchFamily="18" charset="0"/>
              </a:rPr>
              <a:t>no </a:t>
            </a:r>
            <a:r>
              <a:rPr lang="en-US" sz="2400" dirty="0">
                <a:latin typeface="Times New Roman" panose="02020603050405020304" pitchFamily="18" charset="0"/>
                <a:cs typeface="Times New Roman" panose="02020603050405020304" pitchFamily="18" charset="0"/>
              </a:rPr>
              <a:t>of </a:t>
            </a:r>
            <a:r>
              <a:rPr lang="en-US" sz="2400" dirty="0" smtClean="0">
                <a:latin typeface="Times New Roman" panose="02020603050405020304" pitchFamily="18" charset="0"/>
                <a:cs typeface="Times New Roman" panose="02020603050405020304" pitchFamily="18" charset="0"/>
              </a:rPr>
              <a:t>    locations </a:t>
            </a:r>
            <a:r>
              <a:rPr lang="en-US" sz="2400" dirty="0">
                <a:latin typeface="Times New Roman" panose="02020603050405020304" pitchFamily="18" charset="0"/>
                <a:cs typeface="Times New Roman" panose="02020603050405020304" pitchFamily="18" charset="0"/>
              </a:rPr>
              <a:t>on a </a:t>
            </a:r>
            <a:r>
              <a:rPr lang="en-US" sz="2400" dirty="0">
                <a:solidFill>
                  <a:srgbClr val="00B0F0"/>
                </a:solidFill>
                <a:latin typeface="Times New Roman" panose="02020603050405020304" pitchFamily="18" charset="0"/>
                <a:cs typeface="Times New Roman" panose="02020603050405020304" pitchFamily="18" charset="0"/>
              </a:rPr>
              <a:t>coarse grid </a:t>
            </a:r>
            <a:r>
              <a:rPr lang="en-US" sz="2400" dirty="0">
                <a:latin typeface="Times New Roman" panose="02020603050405020304" pitchFamily="18" charset="0"/>
                <a:cs typeface="Times New Roman" panose="02020603050405020304" pitchFamily="18" charset="0"/>
              </a:rPr>
              <a:t>and </a:t>
            </a:r>
            <a:r>
              <a:rPr lang="en-US" sz="2400" dirty="0" smtClean="0">
                <a:latin typeface="Times New Roman" panose="02020603050405020304" pitchFamily="18" charset="0"/>
                <a:cs typeface="Times New Roman" panose="02020603050405020304" pitchFamily="18" charset="0"/>
              </a:rPr>
              <a:t>with </a:t>
            </a:r>
            <a:r>
              <a:rPr lang="en-US" sz="2400" dirty="0" smtClean="0">
                <a:solidFill>
                  <a:srgbClr val="00B0F0"/>
                </a:solidFill>
                <a:latin typeface="Times New Roman" panose="02020603050405020304" pitchFamily="18" charset="0"/>
                <a:cs typeface="Times New Roman" panose="02020603050405020304" pitchFamily="18" charset="0"/>
              </a:rPr>
              <a:t>fixed </a:t>
            </a:r>
            <a:r>
              <a:rPr lang="en-US" sz="2400" dirty="0">
                <a:solidFill>
                  <a:srgbClr val="00B0F0"/>
                </a:solidFill>
                <a:latin typeface="Times New Roman" panose="02020603050405020304" pitchFamily="18" charset="0"/>
                <a:cs typeface="Times New Roman" panose="02020603050405020304" pitchFamily="18" charset="0"/>
              </a:rPr>
              <a:t>window </a:t>
            </a:r>
            <a:r>
              <a:rPr lang="en-US" sz="2400" dirty="0" smtClean="0">
                <a:solidFill>
                  <a:srgbClr val="00B0F0"/>
                </a:solidFill>
                <a:latin typeface="Times New Roman" panose="02020603050405020304" pitchFamily="18" charset="0"/>
                <a:cs typeface="Times New Roman" panose="02020603050405020304" pitchFamily="18" charset="0"/>
              </a:rPr>
              <a:t>sizes</a:t>
            </a:r>
            <a:r>
              <a:rPr lang="en-US" sz="2400" dirty="0" smtClean="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This comes at the expense </a:t>
            </a:r>
            <a:r>
              <a:rPr lang="en-US" sz="2400" dirty="0" smtClean="0">
                <a:latin typeface="Times New Roman" panose="02020603050405020304" pitchFamily="18" charset="0"/>
                <a:cs typeface="Times New Roman" panose="02020603050405020304" pitchFamily="18" charset="0"/>
              </a:rPr>
              <a:t>of </a:t>
            </a:r>
            <a:r>
              <a:rPr lang="en-US" sz="2400" dirty="0" smtClean="0">
                <a:solidFill>
                  <a:srgbClr val="00B0F0"/>
                </a:solidFill>
                <a:latin typeface="Times New Roman" panose="02020603050405020304" pitchFamily="18" charset="0"/>
                <a:cs typeface="Times New Roman" panose="02020603050405020304" pitchFamily="18" charset="0"/>
              </a:rPr>
              <a:t>overlooking</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some </a:t>
            </a:r>
            <a:r>
              <a:rPr lang="en-US" sz="2400" dirty="0" smtClean="0">
                <a:latin typeface="Times New Roman" panose="02020603050405020304" pitchFamily="18" charset="0"/>
                <a:cs typeface="Times New Roman" panose="02020603050405020304" pitchFamily="18" charset="0"/>
              </a:rPr>
              <a:t>object </a:t>
            </a:r>
            <a:r>
              <a:rPr lang="en-US" sz="2400" dirty="0" smtClean="0">
                <a:solidFill>
                  <a:srgbClr val="00B0F0"/>
                </a:solidFill>
                <a:latin typeface="Times New Roman" panose="02020603050405020304" pitchFamily="18" charset="0"/>
                <a:cs typeface="Times New Roman" panose="02020603050405020304" pitchFamily="18" charset="0"/>
              </a:rPr>
              <a:t>location</a:t>
            </a:r>
            <a:r>
              <a:rPr lang="en-US" sz="2400" dirty="0" smtClean="0">
                <a:latin typeface="Times New Roman" panose="02020603050405020304" pitchFamily="18" charset="0"/>
                <a:cs typeface="Times New Roman" panose="02020603050405020304" pitchFamily="18" charset="0"/>
              </a:rPr>
              <a:t>s </a:t>
            </a:r>
            <a:r>
              <a:rPr lang="en-US" sz="2400" dirty="0">
                <a:latin typeface="Times New Roman" panose="02020603050405020304" pitchFamily="18" charset="0"/>
                <a:cs typeface="Times New Roman" panose="02020603050405020304" pitchFamily="18" charset="0"/>
              </a:rPr>
              <a:t>and </a:t>
            </a:r>
            <a:r>
              <a:rPr lang="en-US" sz="2400" dirty="0">
                <a:solidFill>
                  <a:srgbClr val="00B0F0"/>
                </a:solidFill>
                <a:latin typeface="Times New Roman" panose="02020603050405020304" pitchFamily="18" charset="0"/>
                <a:cs typeface="Times New Roman" panose="02020603050405020304" pitchFamily="18" charset="0"/>
              </a:rPr>
              <a:t>misclassifying</a:t>
            </a:r>
            <a:r>
              <a:rPr lang="en-US" sz="2400" dirty="0">
                <a:latin typeface="Times New Roman" panose="02020603050405020304" pitchFamily="18" charset="0"/>
                <a:cs typeface="Times New Roman" panose="02020603050405020304" pitchFamily="18" charset="0"/>
              </a:rPr>
              <a:t> others.</a:t>
            </a:r>
          </a:p>
        </p:txBody>
      </p:sp>
      <p:sp>
        <p:nvSpPr>
          <p:cNvPr id="4" name="Slide Number Placeholder 3"/>
          <p:cNvSpPr>
            <a:spLocks noGrp="1"/>
          </p:cNvSpPr>
          <p:nvPr>
            <p:ph type="sldNum" sz="quarter" idx="12"/>
          </p:nvPr>
        </p:nvSpPr>
        <p:spPr/>
        <p:txBody>
          <a:bodyPr/>
          <a:lstStyle/>
          <a:p>
            <a:fld id="{44F98F0F-EB51-4FC6-B752-5E5A6EC40751}" type="slidenum">
              <a:rPr lang="en-US" smtClean="0"/>
              <a:t>3</a:t>
            </a:fld>
            <a:endParaRPr lang="en-US"/>
          </a:p>
        </p:txBody>
      </p:sp>
    </p:spTree>
    <p:extLst>
      <p:ext uri="{BB962C8B-B14F-4D97-AF65-F5344CB8AC3E}">
        <p14:creationId xmlns:p14="http://schemas.microsoft.com/office/powerpoint/2010/main" val="3410511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1. Introduction</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sz="2400" dirty="0" smtClean="0">
                <a:latin typeface="Times New Roman" panose="02020603050405020304" pitchFamily="18" charset="0"/>
                <a:cs typeface="Times New Roman" panose="02020603050405020304" pitchFamily="18" charset="0"/>
              </a:rPr>
              <a:t>Selective </a:t>
            </a:r>
            <a:r>
              <a:rPr lang="en-US" sz="2400" dirty="0">
                <a:latin typeface="Times New Roman" panose="02020603050405020304" pitchFamily="18" charset="0"/>
                <a:cs typeface="Times New Roman" panose="02020603050405020304" pitchFamily="18" charset="0"/>
              </a:rPr>
              <a:t>search, greatly </a:t>
            </a:r>
            <a:r>
              <a:rPr lang="en-US" sz="2400" dirty="0" smtClean="0">
                <a:latin typeface="Times New Roman" panose="02020603050405020304" pitchFamily="18" charset="0"/>
                <a:cs typeface="Times New Roman" panose="02020603050405020304" pitchFamily="18" charset="0"/>
              </a:rPr>
              <a:t>reduces no </a:t>
            </a:r>
            <a:r>
              <a:rPr lang="en-US" sz="2400" dirty="0">
                <a:latin typeface="Times New Roman" panose="02020603050405020304" pitchFamily="18" charset="0"/>
                <a:cs typeface="Times New Roman" panose="02020603050405020304" pitchFamily="18" charset="0"/>
              </a:rPr>
              <a:t>of </a:t>
            </a:r>
            <a:r>
              <a:rPr lang="en-US" sz="2400" dirty="0" smtClean="0">
                <a:latin typeface="Times New Roman" panose="02020603050405020304" pitchFamily="18" charset="0"/>
                <a:cs typeface="Times New Roman" panose="02020603050405020304" pitchFamily="18" charset="0"/>
              </a:rPr>
              <a:t>locations.</a:t>
            </a:r>
          </a:p>
          <a:p>
            <a:pPr algn="just"/>
            <a:r>
              <a:rPr lang="en-US" sz="2400" dirty="0" smtClean="0">
                <a:latin typeface="Times New Roman" panose="02020603050405020304" pitchFamily="18" charset="0"/>
                <a:cs typeface="Times New Roman" panose="02020603050405020304" pitchFamily="18" charset="0"/>
              </a:rPr>
              <a:t>SOA methods </a:t>
            </a:r>
            <a:r>
              <a:rPr lang="en-US" sz="2400" dirty="0">
                <a:solidFill>
                  <a:srgbClr val="00B0F0"/>
                </a:solidFill>
                <a:latin typeface="Times New Roman" panose="02020603050405020304" pitchFamily="18" charset="0"/>
                <a:cs typeface="Times New Roman" panose="02020603050405020304" pitchFamily="18" charset="0"/>
              </a:rPr>
              <a:t>focus</a:t>
            </a:r>
            <a:r>
              <a:rPr lang="en-US" sz="2400" dirty="0">
                <a:latin typeface="Times New Roman" panose="02020603050405020304" pitchFamily="18" charset="0"/>
                <a:cs typeface="Times New Roman" panose="02020603050405020304" pitchFamily="18" charset="0"/>
              </a:rPr>
              <a:t> on finding </a:t>
            </a:r>
            <a:r>
              <a:rPr lang="en-US" sz="2400" dirty="0">
                <a:solidFill>
                  <a:srgbClr val="00B0F0"/>
                </a:solidFill>
                <a:latin typeface="Times New Roman" panose="02020603050405020304" pitchFamily="18" charset="0"/>
                <a:cs typeface="Times New Roman" panose="02020603050405020304" pitchFamily="18" charset="0"/>
              </a:rPr>
              <a:t>accurate object </a:t>
            </a:r>
            <a:r>
              <a:rPr lang="en-US" sz="2400" dirty="0" smtClean="0">
                <a:solidFill>
                  <a:srgbClr val="00B0F0"/>
                </a:solidFill>
                <a:latin typeface="Times New Roman" panose="02020603050405020304" pitchFamily="18" charset="0"/>
                <a:cs typeface="Times New Roman" panose="02020603050405020304" pitchFamily="18" charset="0"/>
              </a:rPr>
              <a:t>contours</a:t>
            </a:r>
            <a:r>
              <a:rPr lang="en-US" sz="2400" dirty="0" smtClean="0">
                <a:latin typeface="Times New Roman" panose="02020603050405020304" pitchFamily="18" charset="0"/>
                <a:cs typeface="Times New Roman" panose="02020603050405020304" pitchFamily="18" charset="0"/>
              </a:rPr>
              <a:t>, hence, references </a:t>
            </a:r>
            <a:r>
              <a:rPr lang="en-US" sz="2400" dirty="0">
                <a:latin typeface="Times New Roman" panose="02020603050405020304" pitchFamily="18" charset="0"/>
                <a:cs typeface="Times New Roman" panose="02020603050405020304" pitchFamily="18" charset="0"/>
              </a:rPr>
              <a:t>use a </a:t>
            </a:r>
            <a:r>
              <a:rPr lang="en-US" sz="2400" dirty="0" smtClean="0">
                <a:latin typeface="Times New Roman" panose="02020603050405020304" pitchFamily="18" charset="0"/>
                <a:cs typeface="Times New Roman" panose="02020603050405020304" pitchFamily="18" charset="0"/>
              </a:rPr>
              <a:t>powerful, specialized </a:t>
            </a:r>
            <a:r>
              <a:rPr lang="en-US" sz="2400" dirty="0" smtClean="0">
                <a:solidFill>
                  <a:srgbClr val="00B0F0"/>
                </a:solidFill>
                <a:latin typeface="Times New Roman" panose="02020603050405020304" pitchFamily="18" charset="0"/>
                <a:cs typeface="Times New Roman" panose="02020603050405020304" pitchFamily="18" charset="0"/>
              </a:rPr>
              <a:t>contour detector</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creating </a:t>
            </a:r>
            <a:r>
              <a:rPr lang="en-US" sz="2400" dirty="0">
                <a:latin typeface="Times New Roman" panose="02020603050405020304" pitchFamily="18" charset="0"/>
                <a:cs typeface="Times New Roman" panose="02020603050405020304" pitchFamily="18" charset="0"/>
              </a:rPr>
              <a:t>a pixel-wise </a:t>
            </a:r>
            <a:r>
              <a:rPr lang="en-US" sz="2400" dirty="0" smtClean="0">
                <a:latin typeface="Times New Roman" panose="02020603050405020304" pitchFamily="18" charset="0"/>
                <a:cs typeface="Times New Roman" panose="02020603050405020304" pitchFamily="18" charset="0"/>
              </a:rPr>
              <a:t>classification of </a:t>
            </a:r>
            <a:r>
              <a:rPr lang="en-US" sz="2400" dirty="0">
                <a:latin typeface="Times New Roman" panose="02020603050405020304" pitchFamily="18" charset="0"/>
                <a:cs typeface="Times New Roman" panose="02020603050405020304" pitchFamily="18" charset="0"/>
              </a:rPr>
              <a:t>the image.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Both </a:t>
            </a:r>
            <a:r>
              <a:rPr lang="en-US" sz="2400" dirty="0">
                <a:latin typeface="Times New Roman" panose="02020603050405020304" pitchFamily="18" charset="0"/>
                <a:cs typeface="Times New Roman" panose="02020603050405020304" pitchFamily="18" charset="0"/>
              </a:rPr>
              <a:t>concentrate on </a:t>
            </a:r>
            <a:r>
              <a:rPr lang="en-US" sz="2400" dirty="0">
                <a:solidFill>
                  <a:srgbClr val="00B0F0"/>
                </a:solidFill>
                <a:latin typeface="Times New Roman" panose="02020603050405020304" pitchFamily="18" charset="0"/>
                <a:cs typeface="Times New Roman" panose="02020603050405020304" pitchFamily="18" charset="0"/>
              </a:rPr>
              <a:t>10-100</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possibly </a:t>
            </a:r>
            <a:r>
              <a:rPr lang="en-US" sz="2400" dirty="0" smtClean="0">
                <a:solidFill>
                  <a:srgbClr val="00B0F0"/>
                </a:solidFill>
                <a:latin typeface="Times New Roman" panose="02020603050405020304" pitchFamily="18" charset="0"/>
                <a:cs typeface="Times New Roman" panose="02020603050405020304" pitchFamily="18" charset="0"/>
              </a:rPr>
              <a:t>overlapping</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segments per image, which </a:t>
            </a:r>
            <a:r>
              <a:rPr lang="en-US" sz="2400" dirty="0">
                <a:solidFill>
                  <a:srgbClr val="00B0F0"/>
                </a:solidFill>
                <a:latin typeface="Times New Roman" panose="02020603050405020304" pitchFamily="18" charset="0"/>
                <a:cs typeface="Times New Roman" panose="02020603050405020304" pitchFamily="18" charset="0"/>
              </a:rPr>
              <a:t>best</a:t>
            </a:r>
            <a:r>
              <a:rPr lang="en-US" sz="2400" dirty="0">
                <a:latin typeface="Times New Roman" panose="02020603050405020304" pitchFamily="18" charset="0"/>
                <a:cs typeface="Times New Roman" panose="02020603050405020304" pitchFamily="18" charset="0"/>
              </a:rPr>
              <a:t> correspond </a:t>
            </a:r>
            <a:r>
              <a:rPr lang="en-US" sz="2400" dirty="0" smtClean="0">
                <a:latin typeface="Times New Roman" panose="02020603050405020304" pitchFamily="18" charset="0"/>
                <a:cs typeface="Times New Roman" panose="02020603050405020304" pitchFamily="18" charset="0"/>
              </a:rPr>
              <a:t>to an </a:t>
            </a:r>
            <a:r>
              <a:rPr lang="en-US" sz="2400" dirty="0">
                <a:solidFill>
                  <a:srgbClr val="00B0F0"/>
                </a:solidFill>
                <a:latin typeface="Times New Roman" panose="02020603050405020304" pitchFamily="18" charset="0"/>
                <a:cs typeface="Times New Roman" panose="02020603050405020304" pitchFamily="18" charset="0"/>
              </a:rPr>
              <a:t>object</a:t>
            </a:r>
            <a:r>
              <a:rPr lang="en-US" sz="2400" dirty="0" smtClean="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For boosting object </a:t>
            </a:r>
            <a:r>
              <a:rPr lang="en-US" sz="2400" dirty="0" smtClean="0">
                <a:latin typeface="Times New Roman" panose="02020603050405020304" pitchFamily="18" charset="0"/>
                <a:cs typeface="Times New Roman" panose="02020603050405020304" pitchFamily="18" charset="0"/>
              </a:rPr>
              <a:t>recognition:</a:t>
            </a:r>
          </a:p>
          <a:p>
            <a:pPr marL="514350" indent="-514350">
              <a:buFont typeface="+mj-lt"/>
              <a:buAutoNum type="romanLcPeriod"/>
            </a:pPr>
            <a:r>
              <a:rPr lang="en-US" sz="2400" dirty="0" smtClean="0">
                <a:latin typeface="Times New Roman" panose="02020603050405020304" pitchFamily="18" charset="0"/>
                <a:cs typeface="Times New Roman" panose="02020603050405020304" pitchFamily="18" charset="0"/>
              </a:rPr>
              <a:t>We, generate </a:t>
            </a:r>
            <a:r>
              <a:rPr lang="en-US" sz="2400" dirty="0" smtClean="0">
                <a:solidFill>
                  <a:srgbClr val="00B0F0"/>
                </a:solidFill>
                <a:latin typeface="Times New Roman" panose="02020603050405020304" pitchFamily="18" charset="0"/>
                <a:cs typeface="Times New Roman" panose="02020603050405020304" pitchFamily="18" charset="0"/>
              </a:rPr>
              <a:t>several thousand </a:t>
            </a:r>
            <a:r>
              <a:rPr lang="en-US" sz="2400" dirty="0">
                <a:solidFill>
                  <a:srgbClr val="00B0F0"/>
                </a:solidFill>
                <a:latin typeface="Times New Roman" panose="02020603050405020304" pitchFamily="18" charset="0"/>
                <a:cs typeface="Times New Roman" panose="02020603050405020304" pitchFamily="18" charset="0"/>
              </a:rPr>
              <a:t>locations</a:t>
            </a:r>
            <a:r>
              <a:rPr lang="en-US" sz="2400" dirty="0">
                <a:latin typeface="Times New Roman" panose="02020603050405020304" pitchFamily="18" charset="0"/>
                <a:cs typeface="Times New Roman" panose="02020603050405020304" pitchFamily="18" charset="0"/>
              </a:rPr>
              <a:t> per image guarantees the </a:t>
            </a:r>
            <a:r>
              <a:rPr lang="en-US" sz="2400" dirty="0" smtClean="0">
                <a:latin typeface="Times New Roman" panose="02020603050405020304" pitchFamily="18" charset="0"/>
                <a:cs typeface="Times New Roman" panose="02020603050405020304" pitchFamily="18" charset="0"/>
              </a:rPr>
              <a:t>inclusion of </a:t>
            </a:r>
            <a:r>
              <a:rPr lang="en-US" sz="2400" dirty="0">
                <a:latin typeface="Times New Roman" panose="02020603050405020304" pitchFamily="18" charset="0"/>
                <a:cs typeface="Times New Roman" panose="02020603050405020304" pitchFamily="18" charset="0"/>
              </a:rPr>
              <a:t>virtually all objects, </a:t>
            </a:r>
            <a:r>
              <a:rPr lang="en-US" sz="2400" dirty="0" smtClean="0">
                <a:latin typeface="Times New Roman" panose="02020603050405020304" pitchFamily="18" charset="0"/>
                <a:cs typeface="Times New Roman" panose="02020603050405020304" pitchFamily="18" charset="0"/>
              </a:rPr>
              <a:t>and</a:t>
            </a:r>
          </a:p>
          <a:p>
            <a:pPr marL="514350" indent="-514350">
              <a:buFont typeface="+mj-lt"/>
              <a:buAutoNum type="romanLcPeriod"/>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rough segmentation </a:t>
            </a:r>
            <a:r>
              <a:rPr lang="en-US" sz="2400" dirty="0" smtClean="0">
                <a:latin typeface="Times New Roman" panose="02020603050405020304" pitchFamily="18" charset="0"/>
                <a:cs typeface="Times New Roman" panose="02020603050405020304" pitchFamily="18" charset="0"/>
              </a:rPr>
              <a:t>includes the </a:t>
            </a:r>
            <a:r>
              <a:rPr lang="en-US" sz="2400" dirty="0">
                <a:solidFill>
                  <a:srgbClr val="00B0F0"/>
                </a:solidFill>
                <a:latin typeface="Times New Roman" panose="02020603050405020304" pitchFamily="18" charset="0"/>
                <a:cs typeface="Times New Roman" panose="02020603050405020304" pitchFamily="18" charset="0"/>
              </a:rPr>
              <a:t>local context </a:t>
            </a:r>
            <a:r>
              <a:rPr lang="en-US" sz="2400" dirty="0">
                <a:latin typeface="Times New Roman" panose="02020603050405020304" pitchFamily="18" charset="0"/>
                <a:cs typeface="Times New Roman" panose="02020603050405020304" pitchFamily="18" charset="0"/>
              </a:rPr>
              <a:t>known to be </a:t>
            </a:r>
            <a:r>
              <a:rPr lang="en-US" sz="2400" dirty="0">
                <a:solidFill>
                  <a:srgbClr val="00B0F0"/>
                </a:solidFill>
                <a:latin typeface="Times New Roman" panose="02020603050405020304" pitchFamily="18" charset="0"/>
                <a:cs typeface="Times New Roman" panose="02020603050405020304" pitchFamily="18" charset="0"/>
              </a:rPr>
              <a:t>beneficial</a:t>
            </a:r>
            <a:r>
              <a:rPr lang="en-US" sz="2400" dirty="0">
                <a:latin typeface="Times New Roman" panose="02020603050405020304" pitchFamily="18" charset="0"/>
                <a:cs typeface="Times New Roman" panose="02020603050405020304" pitchFamily="18" charset="0"/>
              </a:rPr>
              <a:t> for </a:t>
            </a:r>
            <a:r>
              <a:rPr lang="en-US" sz="2400" dirty="0">
                <a:solidFill>
                  <a:srgbClr val="00B0F0"/>
                </a:solidFill>
                <a:latin typeface="Times New Roman" panose="02020603050405020304" pitchFamily="18" charset="0"/>
                <a:cs typeface="Times New Roman" panose="02020603050405020304" pitchFamily="18" charset="0"/>
              </a:rPr>
              <a:t>object </a:t>
            </a:r>
            <a:r>
              <a:rPr lang="en-US" sz="2400" dirty="0" smtClean="0">
                <a:solidFill>
                  <a:srgbClr val="00B0F0"/>
                </a:solidFill>
                <a:latin typeface="Times New Roman" panose="02020603050405020304" pitchFamily="18" charset="0"/>
                <a:cs typeface="Times New Roman" panose="02020603050405020304" pitchFamily="18" charset="0"/>
              </a:rPr>
              <a:t>classification</a:t>
            </a:r>
            <a:r>
              <a:rPr lang="en-US" sz="2400" dirty="0" smtClean="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hese </a:t>
            </a:r>
            <a:r>
              <a:rPr lang="en-US" sz="2400" dirty="0">
                <a:latin typeface="Times New Roman" panose="02020603050405020304" pitchFamily="18" charset="0"/>
                <a:cs typeface="Times New Roman" panose="02020603050405020304" pitchFamily="18" charset="0"/>
              </a:rPr>
              <a:t>parts of the </a:t>
            </a:r>
            <a:r>
              <a:rPr lang="en-US" sz="2400" dirty="0" smtClean="0">
                <a:latin typeface="Times New Roman" panose="02020603050405020304" pitchFamily="18" charset="0"/>
                <a:cs typeface="Times New Roman" panose="02020603050405020304" pitchFamily="18" charset="0"/>
              </a:rPr>
              <a:t>image </a:t>
            </a:r>
            <a:r>
              <a:rPr lang="en-US" sz="2400" dirty="0">
                <a:latin typeface="Times New Roman" panose="02020603050405020304" pitchFamily="18" charset="0"/>
                <a:cs typeface="Times New Roman" panose="02020603050405020304" pitchFamily="18" charset="0"/>
              </a:rPr>
              <a:t>bear the </a:t>
            </a:r>
            <a:r>
              <a:rPr lang="en-US" sz="2400" dirty="0" smtClean="0">
                <a:solidFill>
                  <a:srgbClr val="00B0F0"/>
                </a:solidFill>
                <a:latin typeface="Times New Roman" panose="02020603050405020304" pitchFamily="18" charset="0"/>
                <a:cs typeface="Times New Roman" panose="02020603050405020304" pitchFamily="18" charset="0"/>
              </a:rPr>
              <a:t>most information </a:t>
            </a:r>
            <a:r>
              <a:rPr lang="en-US" sz="2400" dirty="0">
                <a:latin typeface="Times New Roman" panose="02020603050405020304" pitchFamily="18" charset="0"/>
                <a:cs typeface="Times New Roman" panose="02020603050405020304" pitchFamily="18" charset="0"/>
              </a:rPr>
              <a:t>for object classification</a:t>
            </a:r>
            <a:r>
              <a:rPr lang="en-US" sz="2400" dirty="0" smtClean="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44F98F0F-EB51-4FC6-B752-5E5A6EC40751}" type="slidenum">
              <a:rPr lang="en-US" smtClean="0"/>
              <a:t>4</a:t>
            </a:fld>
            <a:endParaRPr lang="en-US"/>
          </a:p>
        </p:txBody>
      </p:sp>
    </p:spTree>
    <p:extLst>
      <p:ext uri="{BB962C8B-B14F-4D97-AF65-F5344CB8AC3E}">
        <p14:creationId xmlns:p14="http://schemas.microsoft.com/office/powerpoint/2010/main" val="3534031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6726" y="1600200"/>
            <a:ext cx="4990548" cy="4525963"/>
          </a:xfrm>
        </p:spPr>
      </p:pic>
      <p:sp>
        <p:nvSpPr>
          <p:cNvPr id="5" name="Slide Number Placeholder 4"/>
          <p:cNvSpPr>
            <a:spLocks noGrp="1"/>
          </p:cNvSpPr>
          <p:nvPr>
            <p:ph type="sldNum" sz="quarter" idx="12"/>
          </p:nvPr>
        </p:nvSpPr>
        <p:spPr/>
        <p:txBody>
          <a:bodyPr/>
          <a:lstStyle/>
          <a:p>
            <a:fld id="{44F98F0F-EB51-4FC6-B752-5E5A6EC40751}" type="slidenum">
              <a:rPr lang="en-US" smtClean="0"/>
              <a:t>5</a:t>
            </a:fld>
            <a:endParaRPr lang="en-US"/>
          </a:p>
        </p:txBody>
      </p:sp>
    </p:spTree>
    <p:extLst>
      <p:ext uri="{BB962C8B-B14F-4D97-AF65-F5344CB8AC3E}">
        <p14:creationId xmlns:p14="http://schemas.microsoft.com/office/powerpoint/2010/main" val="1293971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Introduction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sz="2200" dirty="0" smtClean="0">
                <a:latin typeface="Times New Roman" panose="02020603050405020304" pitchFamily="18" charset="0"/>
                <a:cs typeface="Times New Roman" panose="02020603050405020304" pitchFamily="18" charset="0"/>
              </a:rPr>
              <a:t>In this method:</a:t>
            </a:r>
          </a:p>
          <a:p>
            <a:pPr marL="571500" indent="-571500" algn="just">
              <a:buFont typeface="+mj-lt"/>
              <a:buAutoNum type="romanLcPeriod"/>
            </a:pPr>
            <a:r>
              <a:rPr lang="en-US" sz="2200" dirty="0" smtClean="0">
                <a:latin typeface="Times New Roman" panose="02020603050405020304" pitchFamily="18" charset="0"/>
                <a:cs typeface="Times New Roman" panose="02020603050405020304" pitchFamily="18" charset="0"/>
              </a:rPr>
              <a:t>We </a:t>
            </a:r>
            <a:r>
              <a:rPr lang="en-US" sz="2200" dirty="0">
                <a:latin typeface="Times New Roman" panose="02020603050405020304" pitchFamily="18" charset="0"/>
                <a:cs typeface="Times New Roman" panose="02020603050405020304" pitchFamily="18" charset="0"/>
              </a:rPr>
              <a:t>reconsider segmentation by adapting it as an </a:t>
            </a:r>
            <a:r>
              <a:rPr lang="en-US" sz="2200" dirty="0" smtClean="0">
                <a:latin typeface="Times New Roman" panose="02020603050405020304" pitchFamily="18" charset="0"/>
                <a:cs typeface="Times New Roman" panose="02020603050405020304" pitchFamily="18" charset="0"/>
              </a:rPr>
              <a:t>instrument to </a:t>
            </a:r>
            <a:r>
              <a:rPr lang="en-US" sz="2200" dirty="0">
                <a:latin typeface="Times New Roman" panose="02020603050405020304" pitchFamily="18" charset="0"/>
                <a:cs typeface="Times New Roman" panose="02020603050405020304" pitchFamily="18" charset="0"/>
              </a:rPr>
              <a:t>select the best locations for object recognition</a:t>
            </a:r>
            <a:r>
              <a:rPr lang="en-US" sz="2200" dirty="0" smtClean="0">
                <a:latin typeface="Times New Roman" panose="02020603050405020304" pitchFamily="18" charset="0"/>
                <a:cs typeface="Times New Roman" panose="02020603050405020304" pitchFamily="18" charset="0"/>
              </a:rPr>
              <a:t>. Most </a:t>
            </a:r>
            <a:r>
              <a:rPr lang="en-US" sz="2200" dirty="0">
                <a:latin typeface="Times New Roman" panose="02020603050405020304" pitchFamily="18" charset="0"/>
                <a:cs typeface="Times New Roman" panose="02020603050405020304" pitchFamily="18" charset="0"/>
              </a:rPr>
              <a:t>emphasis on recall and prefer </a:t>
            </a:r>
            <a:r>
              <a:rPr lang="en-US" sz="2200" dirty="0">
                <a:solidFill>
                  <a:srgbClr val="00B0F0"/>
                </a:solidFill>
                <a:latin typeface="Times New Roman" panose="02020603050405020304" pitchFamily="18" charset="0"/>
                <a:cs typeface="Times New Roman" panose="02020603050405020304" pitchFamily="18" charset="0"/>
              </a:rPr>
              <a:t>good</a:t>
            </a:r>
            <a:r>
              <a:rPr lang="en-US" sz="2200" dirty="0">
                <a:latin typeface="Times New Roman" panose="02020603050405020304" pitchFamily="18" charset="0"/>
                <a:cs typeface="Times New Roman" panose="02020603050405020304" pitchFamily="18" charset="0"/>
              </a:rPr>
              <a:t> object </a:t>
            </a:r>
            <a:r>
              <a:rPr lang="en-US" sz="2200" dirty="0" smtClean="0">
                <a:solidFill>
                  <a:srgbClr val="00B0F0"/>
                </a:solidFill>
                <a:latin typeface="Times New Roman" panose="02020603050405020304" pitchFamily="18" charset="0"/>
                <a:cs typeface="Times New Roman" panose="02020603050405020304" pitchFamily="18" charset="0"/>
              </a:rPr>
              <a:t>approximations</a:t>
            </a:r>
            <a:r>
              <a:rPr lang="en-US" sz="2200" dirty="0" smtClean="0">
                <a:latin typeface="Times New Roman" panose="02020603050405020304" pitchFamily="18" charset="0"/>
                <a:cs typeface="Times New Roman" panose="02020603050405020304" pitchFamily="18" charset="0"/>
              </a:rPr>
              <a:t> </a:t>
            </a:r>
            <a:r>
              <a:rPr lang="en-US" sz="2200" dirty="0" smtClean="0">
                <a:solidFill>
                  <a:srgbClr val="00B0F0"/>
                </a:solidFill>
                <a:latin typeface="Times New Roman" panose="02020603050405020304" pitchFamily="18" charset="0"/>
                <a:cs typeface="Times New Roman" panose="02020603050405020304" pitchFamily="18" charset="0"/>
              </a:rPr>
              <a:t>over </a:t>
            </a:r>
            <a:r>
              <a:rPr lang="en-US" sz="2200" dirty="0">
                <a:solidFill>
                  <a:srgbClr val="00B0F0"/>
                </a:solidFill>
                <a:latin typeface="Times New Roman" panose="02020603050405020304" pitchFamily="18" charset="0"/>
                <a:cs typeface="Times New Roman" panose="02020603050405020304" pitchFamily="18" charset="0"/>
              </a:rPr>
              <a:t>exact </a:t>
            </a:r>
            <a:r>
              <a:rPr lang="en-US" sz="2200" dirty="0">
                <a:latin typeface="Times New Roman" panose="02020603050405020304" pitchFamily="18" charset="0"/>
                <a:cs typeface="Times New Roman" panose="02020603050405020304" pitchFamily="18" charset="0"/>
              </a:rPr>
              <a:t>object boundaries. </a:t>
            </a:r>
            <a:endParaRPr lang="en-US" sz="2200" dirty="0" smtClean="0">
              <a:latin typeface="Times New Roman" panose="02020603050405020304" pitchFamily="18" charset="0"/>
              <a:cs typeface="Times New Roman" panose="02020603050405020304" pitchFamily="18" charset="0"/>
            </a:endParaRPr>
          </a:p>
          <a:p>
            <a:pPr marL="571500" indent="-571500" algn="just">
              <a:buFont typeface="+mj-lt"/>
              <a:buAutoNum type="romanLcPeriod"/>
            </a:pPr>
            <a:r>
              <a:rPr lang="en-US" sz="2200" dirty="0">
                <a:latin typeface="Times New Roman" panose="02020603050405020304" pitchFamily="18" charset="0"/>
                <a:cs typeface="Times New Roman" panose="02020603050405020304" pitchFamily="18" charset="0"/>
              </a:rPr>
              <a:t>A</a:t>
            </a:r>
            <a:r>
              <a:rPr lang="en-US" sz="2200" dirty="0" smtClean="0">
                <a:latin typeface="Times New Roman" panose="02020603050405020304" pitchFamily="18" charset="0"/>
                <a:cs typeface="Times New Roman" panose="02020603050405020304" pitchFamily="18" charset="0"/>
              </a:rPr>
              <a:t>ccounting </a:t>
            </a:r>
            <a:r>
              <a:rPr lang="en-US" sz="2200" dirty="0">
                <a:latin typeface="Times New Roman" panose="02020603050405020304" pitchFamily="18" charset="0"/>
                <a:cs typeface="Times New Roman" panose="02020603050405020304" pitchFamily="18" charset="0"/>
              </a:rPr>
              <a:t>for scene conditions through invariant </a:t>
            </a:r>
            <a:r>
              <a:rPr lang="en-US" sz="2200" dirty="0" smtClean="0">
                <a:latin typeface="Times New Roman" panose="02020603050405020304" pitchFamily="18" charset="0"/>
                <a:cs typeface="Times New Roman" panose="02020603050405020304" pitchFamily="18" charset="0"/>
              </a:rPr>
              <a:t>color spaces </a:t>
            </a:r>
            <a:r>
              <a:rPr lang="en-US" sz="2200" dirty="0">
                <a:latin typeface="Times New Roman" panose="02020603050405020304" pitchFamily="18" charset="0"/>
                <a:cs typeface="Times New Roman" panose="02020603050405020304" pitchFamily="18" charset="0"/>
              </a:rPr>
              <a:t>results in a powerful selective search strategy </a:t>
            </a:r>
            <a:r>
              <a:rPr lang="en-US" sz="2200" dirty="0" smtClean="0">
                <a:latin typeface="Times New Roman" panose="02020603050405020304" pitchFamily="18" charset="0"/>
                <a:cs typeface="Times New Roman" panose="02020603050405020304" pitchFamily="18" charset="0"/>
              </a:rPr>
              <a:t>with high </a:t>
            </a:r>
            <a:r>
              <a:rPr lang="en-US" sz="2200" dirty="0">
                <a:latin typeface="Times New Roman" panose="02020603050405020304" pitchFamily="18" charset="0"/>
                <a:cs typeface="Times New Roman" panose="02020603050405020304" pitchFamily="18" charset="0"/>
              </a:rPr>
              <a:t>recall. </a:t>
            </a:r>
            <a:endParaRPr lang="en-US" sz="2200" dirty="0" smtClean="0">
              <a:latin typeface="Times New Roman" panose="02020603050405020304" pitchFamily="18" charset="0"/>
              <a:cs typeface="Times New Roman" panose="02020603050405020304" pitchFamily="18" charset="0"/>
            </a:endParaRPr>
          </a:p>
          <a:p>
            <a:pPr marL="571500" indent="-571500" algn="just">
              <a:buFont typeface="+mj-lt"/>
              <a:buAutoNum type="romanLcPeriod"/>
            </a:pPr>
            <a:r>
              <a:rPr lang="en-US" sz="2200" dirty="0">
                <a:latin typeface="Times New Roman" panose="02020603050405020304" pitchFamily="18" charset="0"/>
                <a:cs typeface="Times New Roman" panose="02020603050405020304" pitchFamily="18" charset="0"/>
              </a:rPr>
              <a:t>S</a:t>
            </a:r>
            <a:r>
              <a:rPr lang="en-US" sz="2200" dirty="0" smtClean="0">
                <a:latin typeface="Times New Roman" panose="02020603050405020304" pitchFamily="18" charset="0"/>
                <a:cs typeface="Times New Roman" panose="02020603050405020304" pitchFamily="18" charset="0"/>
              </a:rPr>
              <a:t>elective </a:t>
            </a:r>
            <a:r>
              <a:rPr lang="en-US" sz="2200" dirty="0">
                <a:latin typeface="Times New Roman" panose="02020603050405020304" pitchFamily="18" charset="0"/>
                <a:cs typeface="Times New Roman" panose="02020603050405020304" pitchFamily="18" charset="0"/>
              </a:rPr>
              <a:t>search </a:t>
            </a:r>
            <a:r>
              <a:rPr lang="en-US" sz="2200" dirty="0" smtClean="0">
                <a:latin typeface="Times New Roman" panose="02020603050405020304" pitchFamily="18" charset="0"/>
                <a:cs typeface="Times New Roman" panose="02020603050405020304" pitchFamily="18" charset="0"/>
              </a:rPr>
              <a:t>enables </a:t>
            </a:r>
            <a:r>
              <a:rPr lang="en-US" sz="2200" dirty="0">
                <a:latin typeface="Times New Roman" panose="02020603050405020304" pitchFamily="18" charset="0"/>
                <a:cs typeface="Times New Roman" panose="02020603050405020304" pitchFamily="18" charset="0"/>
              </a:rPr>
              <a:t>use of more expensive features such as </a:t>
            </a:r>
            <a:r>
              <a:rPr lang="en-US" sz="2200" dirty="0" smtClean="0">
                <a:latin typeface="Times New Roman" panose="02020603050405020304" pitchFamily="18" charset="0"/>
                <a:cs typeface="Times New Roman" panose="02020603050405020304" pitchFamily="18" charset="0"/>
              </a:rPr>
              <a:t>bag-of-words &amp; </a:t>
            </a:r>
            <a:r>
              <a:rPr lang="en-US" sz="2200" dirty="0">
                <a:latin typeface="Times New Roman" panose="02020603050405020304" pitchFamily="18" charset="0"/>
                <a:cs typeface="Times New Roman" panose="02020603050405020304" pitchFamily="18" charset="0"/>
              </a:rPr>
              <a:t>substantially improves the state-of-the-art on the </a:t>
            </a:r>
            <a:r>
              <a:rPr lang="en-US" sz="2200" dirty="0" smtClean="0">
                <a:latin typeface="Times New Roman" panose="02020603050405020304" pitchFamily="18" charset="0"/>
                <a:cs typeface="Times New Roman" panose="02020603050405020304" pitchFamily="18" charset="0"/>
              </a:rPr>
              <a:t>Pascal VOC </a:t>
            </a:r>
            <a:r>
              <a:rPr lang="en-US" sz="2200" dirty="0">
                <a:latin typeface="Times New Roman" panose="02020603050405020304" pitchFamily="18" charset="0"/>
                <a:cs typeface="Times New Roman" panose="02020603050405020304" pitchFamily="18" charset="0"/>
              </a:rPr>
              <a:t>2010 detection challenge for 8 out of 20 classes.</a:t>
            </a:r>
          </a:p>
        </p:txBody>
      </p:sp>
      <p:sp>
        <p:nvSpPr>
          <p:cNvPr id="4" name="Slide Number Placeholder 3"/>
          <p:cNvSpPr>
            <a:spLocks noGrp="1"/>
          </p:cNvSpPr>
          <p:nvPr>
            <p:ph type="sldNum" sz="quarter" idx="12"/>
          </p:nvPr>
        </p:nvSpPr>
        <p:spPr/>
        <p:txBody>
          <a:bodyPr/>
          <a:lstStyle/>
          <a:p>
            <a:fld id="{44F98F0F-EB51-4FC6-B752-5E5A6EC40751}" type="slidenum">
              <a:rPr lang="en-US" smtClean="0"/>
              <a:t>6</a:t>
            </a:fld>
            <a:endParaRPr lang="en-US"/>
          </a:p>
        </p:txBody>
      </p:sp>
    </p:spTree>
    <p:extLst>
      <p:ext uri="{BB962C8B-B14F-4D97-AF65-F5344CB8AC3E}">
        <p14:creationId xmlns:p14="http://schemas.microsoft.com/office/powerpoint/2010/main" val="170808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2. Related Work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pPr algn="just"/>
            <a:r>
              <a:rPr lang="en-US" sz="2200" b="1" u="sng" dirty="0">
                <a:latin typeface="Times New Roman" panose="02020603050405020304" pitchFamily="18" charset="0"/>
                <a:cs typeface="Times New Roman" panose="02020603050405020304" pitchFamily="18" charset="0"/>
              </a:rPr>
              <a:t>Exhaustive Search for </a:t>
            </a:r>
            <a:r>
              <a:rPr lang="en-US" sz="2200" b="1" u="sng" dirty="0" smtClean="0">
                <a:latin typeface="Times New Roman" panose="02020603050405020304" pitchFamily="18" charset="0"/>
                <a:cs typeface="Times New Roman" panose="02020603050405020304" pitchFamily="18" charset="0"/>
              </a:rPr>
              <a:t>Recognition:</a:t>
            </a:r>
          </a:p>
          <a:p>
            <a:pPr algn="just"/>
            <a:r>
              <a:rPr lang="en-US" sz="2400" dirty="0">
                <a:latin typeface="Times New Roman" panose="02020603050405020304" pitchFamily="18" charset="0"/>
                <a:cs typeface="Times New Roman" panose="02020603050405020304" pitchFamily="18" charset="0"/>
              </a:rPr>
              <a:t>E</a:t>
            </a:r>
            <a:r>
              <a:rPr lang="en-US" sz="2400" dirty="0" smtClean="0">
                <a:latin typeface="Times New Roman" panose="02020603050405020304" pitchFamily="18" charset="0"/>
                <a:cs typeface="Times New Roman" panose="02020603050405020304" pitchFamily="18" charset="0"/>
              </a:rPr>
              <a:t>mphasis on recognition. </a:t>
            </a:r>
            <a:r>
              <a:rPr lang="en-US" sz="2400" dirty="0">
                <a:latin typeface="Times New Roman" panose="02020603050405020304" pitchFamily="18" charset="0"/>
                <a:cs typeface="Times New Roman" panose="02020603050405020304" pitchFamily="18" charset="0"/>
              </a:rPr>
              <a:t>D</a:t>
            </a:r>
            <a:r>
              <a:rPr lang="en-US" sz="2400" dirty="0" smtClean="0">
                <a:latin typeface="Times New Roman" panose="02020603050405020304" pitchFamily="18" charset="0"/>
                <a:cs typeface="Times New Roman" panose="02020603050405020304" pitchFamily="18" charset="0"/>
              </a:rPr>
              <a:t>etermining </a:t>
            </a:r>
            <a:r>
              <a:rPr lang="en-US" sz="2400" dirty="0">
                <a:latin typeface="Times New Roman" panose="02020603050405020304" pitchFamily="18" charset="0"/>
                <a:cs typeface="Times New Roman" panose="02020603050405020304" pitchFamily="18" charset="0"/>
              </a:rPr>
              <a:t>the object </a:t>
            </a:r>
            <a:r>
              <a:rPr lang="en-US" sz="2400" dirty="0" smtClean="0">
                <a:solidFill>
                  <a:srgbClr val="00B0F0"/>
                </a:solidFill>
                <a:latin typeface="Times New Roman" panose="02020603050405020304" pitchFamily="18" charset="0"/>
                <a:cs typeface="Times New Roman" panose="02020603050405020304" pitchFamily="18" charset="0"/>
              </a:rPr>
              <a:t>class</a:t>
            </a:r>
            <a:r>
              <a:rPr lang="en-US" sz="2400" dirty="0" smtClean="0">
                <a:latin typeface="Times New Roman" panose="02020603050405020304" pitchFamily="18" charset="0"/>
                <a:cs typeface="Times New Roman" panose="02020603050405020304" pitchFamily="18" charset="0"/>
              </a:rPr>
              <a:t> is </a:t>
            </a:r>
            <a:r>
              <a:rPr lang="en-US" sz="2400" dirty="0">
                <a:latin typeface="Times New Roman" panose="02020603050405020304" pitchFamily="18" charset="0"/>
                <a:cs typeface="Times New Roman" panose="02020603050405020304" pitchFamily="18" charset="0"/>
              </a:rPr>
              <a:t>more </a:t>
            </a:r>
            <a:r>
              <a:rPr lang="en-US" sz="2400" dirty="0">
                <a:solidFill>
                  <a:srgbClr val="00B0F0"/>
                </a:solidFill>
                <a:latin typeface="Times New Roman" panose="02020603050405020304" pitchFamily="18" charset="0"/>
                <a:cs typeface="Times New Roman" panose="02020603050405020304" pitchFamily="18" charset="0"/>
              </a:rPr>
              <a:t>important</a:t>
            </a:r>
            <a:r>
              <a:rPr lang="en-US" sz="2400" dirty="0">
                <a:latin typeface="Times New Roman" panose="02020603050405020304" pitchFamily="18" charset="0"/>
                <a:cs typeface="Times New Roman" panose="02020603050405020304" pitchFamily="18" charset="0"/>
              </a:rPr>
              <a:t> than finding the </a:t>
            </a:r>
            <a:r>
              <a:rPr lang="en-US" sz="2400" dirty="0">
                <a:solidFill>
                  <a:srgbClr val="00B0F0"/>
                </a:solidFill>
                <a:latin typeface="Times New Roman" panose="02020603050405020304" pitchFamily="18" charset="0"/>
                <a:cs typeface="Times New Roman" panose="02020603050405020304" pitchFamily="18" charset="0"/>
              </a:rPr>
              <a:t>exact contours </a:t>
            </a:r>
            <a:r>
              <a:rPr lang="en-US" sz="2400" dirty="0">
                <a:latin typeface="Times New Roman" panose="02020603050405020304" pitchFamily="18" charset="0"/>
                <a:cs typeface="Times New Roman" panose="02020603050405020304" pitchFamily="18" charset="0"/>
              </a:rPr>
              <a:t>and </a:t>
            </a:r>
            <a:r>
              <a:rPr lang="en-US" sz="2400" dirty="0" smtClean="0">
                <a:latin typeface="Times New Roman" panose="02020603050405020304" pitchFamily="18" charset="0"/>
                <a:cs typeface="Times New Roman" panose="02020603050405020304" pitchFamily="18" charset="0"/>
              </a:rPr>
              <a:t>an </a:t>
            </a:r>
            <a:r>
              <a:rPr lang="en-US" sz="2400" dirty="0" smtClean="0">
                <a:solidFill>
                  <a:srgbClr val="00B0F0"/>
                </a:solidFill>
                <a:latin typeface="Times New Roman" panose="02020603050405020304" pitchFamily="18" charset="0"/>
                <a:cs typeface="Times New Roman" panose="02020603050405020304" pitchFamily="18" charset="0"/>
              </a:rPr>
              <a:t>exhaustive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search is the </a:t>
            </a:r>
            <a:r>
              <a:rPr lang="en-US" sz="2400" dirty="0">
                <a:solidFill>
                  <a:srgbClr val="00B0F0"/>
                </a:solidFill>
                <a:latin typeface="Times New Roman" panose="02020603050405020304" pitchFamily="18" charset="0"/>
                <a:cs typeface="Times New Roman" panose="02020603050405020304" pitchFamily="18" charset="0"/>
              </a:rPr>
              <a:t>norm</a:t>
            </a:r>
            <a:r>
              <a:rPr lang="en-US" sz="2400" dirty="0">
                <a:latin typeface="Times New Roman" panose="02020603050405020304" pitchFamily="18" charset="0"/>
                <a:cs typeface="Times New Roman" panose="02020603050405020304" pitchFamily="18" charset="0"/>
              </a:rPr>
              <a:t>.</a:t>
            </a:r>
            <a:endParaRPr lang="en-US" sz="2200" dirty="0" smtClean="0">
              <a:latin typeface="Times New Roman" panose="02020603050405020304" pitchFamily="18" charset="0"/>
              <a:cs typeface="Times New Roman" panose="02020603050405020304" pitchFamily="18" charset="0"/>
            </a:endParaRPr>
          </a:p>
          <a:p>
            <a:pPr algn="just"/>
            <a:r>
              <a:rPr lang="en-US" sz="2200" b="1" u="sng" dirty="0">
                <a:latin typeface="Times New Roman" panose="02020603050405020304" pitchFamily="18" charset="0"/>
                <a:cs typeface="Times New Roman" panose="02020603050405020304" pitchFamily="18" charset="0"/>
              </a:rPr>
              <a:t>Selective Search for Object </a:t>
            </a:r>
            <a:r>
              <a:rPr lang="en-US" sz="2200" b="1" u="sng" dirty="0" smtClean="0">
                <a:latin typeface="Times New Roman" panose="02020603050405020304" pitchFamily="18" charset="0"/>
                <a:cs typeface="Times New Roman" panose="02020603050405020304" pitchFamily="18" charset="0"/>
              </a:rPr>
              <a:t>Delineation</a:t>
            </a:r>
          </a:p>
          <a:p>
            <a:pPr algn="just"/>
            <a:r>
              <a:rPr lang="en-US" sz="2200" dirty="0">
                <a:latin typeface="Times New Roman" panose="02020603050405020304" pitchFamily="18" charset="0"/>
                <a:cs typeface="Times New Roman" panose="02020603050405020304" pitchFamily="18" charset="0"/>
              </a:rPr>
              <a:t>Work with emphasis </a:t>
            </a:r>
            <a:r>
              <a:rPr lang="en-US" sz="2200" dirty="0" smtClean="0">
                <a:latin typeface="Times New Roman" panose="02020603050405020304" pitchFamily="18" charset="0"/>
                <a:cs typeface="Times New Roman" panose="02020603050405020304" pitchFamily="18" charset="0"/>
              </a:rPr>
              <a:t>on object delineation. </a:t>
            </a:r>
            <a:r>
              <a:rPr lang="en-US" sz="2200" dirty="0">
                <a:latin typeface="Times New Roman" panose="02020603050405020304" pitchFamily="18" charset="0"/>
                <a:cs typeface="Times New Roman" panose="02020603050405020304" pitchFamily="18" charset="0"/>
              </a:rPr>
              <a:t>Here object </a:t>
            </a:r>
            <a:r>
              <a:rPr lang="en-US" sz="2200" dirty="0">
                <a:solidFill>
                  <a:srgbClr val="00B0F0"/>
                </a:solidFill>
                <a:latin typeface="Times New Roman" panose="02020603050405020304" pitchFamily="18" charset="0"/>
                <a:cs typeface="Times New Roman" panose="02020603050405020304" pitchFamily="18" charset="0"/>
              </a:rPr>
              <a:t>contours</a:t>
            </a: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are most </a:t>
            </a:r>
            <a:r>
              <a:rPr lang="en-US" sz="2200" dirty="0">
                <a:solidFill>
                  <a:srgbClr val="00B0F0"/>
                </a:solidFill>
                <a:latin typeface="Times New Roman" panose="02020603050405020304" pitchFamily="18" charset="0"/>
                <a:cs typeface="Times New Roman" panose="02020603050405020304" pitchFamily="18" charset="0"/>
              </a:rPr>
              <a:t>important</a:t>
            </a:r>
            <a:r>
              <a:rPr lang="en-US" sz="2200" dirty="0">
                <a:latin typeface="Times New Roman" panose="02020603050405020304" pitchFamily="18" charset="0"/>
                <a:cs typeface="Times New Roman" panose="02020603050405020304" pitchFamily="18" charset="0"/>
              </a:rPr>
              <a:t> and the use of </a:t>
            </a:r>
            <a:r>
              <a:rPr lang="en-US" sz="2200" dirty="0">
                <a:solidFill>
                  <a:srgbClr val="00B0F0"/>
                </a:solidFill>
                <a:latin typeface="Times New Roman" panose="02020603050405020304" pitchFamily="18" charset="0"/>
                <a:cs typeface="Times New Roman" panose="02020603050405020304" pitchFamily="18" charset="0"/>
              </a:rPr>
              <a:t>segmentation</a:t>
            </a:r>
            <a:r>
              <a:rPr lang="en-US" sz="2200" dirty="0">
                <a:latin typeface="Times New Roman" panose="02020603050405020304" pitchFamily="18" charset="0"/>
                <a:cs typeface="Times New Roman" panose="02020603050405020304" pitchFamily="18" charset="0"/>
              </a:rPr>
              <a:t> is the </a:t>
            </a:r>
            <a:r>
              <a:rPr lang="en-US" sz="2200" dirty="0">
                <a:solidFill>
                  <a:srgbClr val="00B0F0"/>
                </a:solidFill>
                <a:latin typeface="Times New Roman" panose="02020603050405020304" pitchFamily="18" charset="0"/>
                <a:cs typeface="Times New Roman" panose="02020603050405020304" pitchFamily="18" charset="0"/>
              </a:rPr>
              <a:t>norm</a:t>
            </a:r>
            <a:r>
              <a:rPr lang="en-US" sz="2200" dirty="0" smtClean="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As an object can be located at any position and scale </a:t>
            </a:r>
            <a:r>
              <a:rPr lang="en-US" sz="2400" dirty="0" smtClean="0">
                <a:latin typeface="Times New Roman" panose="02020603050405020304" pitchFamily="18" charset="0"/>
                <a:cs typeface="Times New Roman" panose="02020603050405020304" pitchFamily="18" charset="0"/>
              </a:rPr>
              <a:t>in the </a:t>
            </a:r>
            <a:r>
              <a:rPr lang="en-US" sz="2400" dirty="0">
                <a:latin typeface="Times New Roman" panose="02020603050405020304" pitchFamily="18" charset="0"/>
                <a:cs typeface="Times New Roman" panose="02020603050405020304" pitchFamily="18" charset="0"/>
              </a:rPr>
              <a:t>image, it is natural to search </a:t>
            </a:r>
            <a:r>
              <a:rPr lang="en-US" sz="2400" dirty="0" smtClean="0">
                <a:latin typeface="Times New Roman" panose="02020603050405020304" pitchFamily="18" charset="0"/>
                <a:cs typeface="Times New Roman" panose="02020603050405020304" pitchFamily="18" charset="0"/>
              </a:rPr>
              <a:t>everywhere.</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V</a:t>
            </a:r>
            <a:r>
              <a:rPr lang="en-US" sz="2400" dirty="0" smtClean="0">
                <a:latin typeface="Times New Roman" panose="02020603050405020304" pitchFamily="18" charset="0"/>
                <a:cs typeface="Times New Roman" panose="02020603050405020304" pitchFamily="18" charset="0"/>
              </a:rPr>
              <a:t>isual </a:t>
            </a:r>
            <a:r>
              <a:rPr lang="en-US" sz="2400" dirty="0">
                <a:latin typeface="Times New Roman" panose="02020603050405020304" pitchFamily="18" charset="0"/>
                <a:cs typeface="Times New Roman" panose="02020603050405020304" pitchFamily="18" charset="0"/>
              </a:rPr>
              <a:t>search space is huge, making an </a:t>
            </a:r>
            <a:r>
              <a:rPr lang="en-US" sz="2400" dirty="0" smtClean="0">
                <a:latin typeface="Times New Roman" panose="02020603050405020304" pitchFamily="18" charset="0"/>
                <a:cs typeface="Times New Roman" panose="02020603050405020304" pitchFamily="18" charset="0"/>
              </a:rPr>
              <a:t>exhaustive search </a:t>
            </a:r>
            <a:r>
              <a:rPr lang="en-US" sz="2400" dirty="0">
                <a:latin typeface="Times New Roman" panose="02020603050405020304" pitchFamily="18" charset="0"/>
                <a:cs typeface="Times New Roman" panose="02020603050405020304" pitchFamily="18" charset="0"/>
              </a:rPr>
              <a:t>computationally expensive.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This imposes </a:t>
            </a:r>
            <a:r>
              <a:rPr lang="en-US" sz="2400" dirty="0" smtClean="0">
                <a:solidFill>
                  <a:srgbClr val="00B0F0"/>
                </a:solidFill>
                <a:latin typeface="Times New Roman" panose="02020603050405020304" pitchFamily="18" charset="0"/>
                <a:cs typeface="Times New Roman" panose="02020603050405020304" pitchFamily="18" charset="0"/>
              </a:rPr>
              <a:t>constraints</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on the </a:t>
            </a:r>
            <a:r>
              <a:rPr lang="en-US" sz="2400" dirty="0">
                <a:solidFill>
                  <a:srgbClr val="00B0F0"/>
                </a:solidFill>
                <a:latin typeface="Times New Roman" panose="02020603050405020304" pitchFamily="18" charset="0"/>
                <a:cs typeface="Times New Roman" panose="02020603050405020304" pitchFamily="18" charset="0"/>
              </a:rPr>
              <a:t>evaluation cost per location </a:t>
            </a:r>
            <a:r>
              <a:rPr lang="en-US" sz="2400" dirty="0">
                <a:latin typeface="Times New Roman" panose="02020603050405020304" pitchFamily="18" charset="0"/>
                <a:cs typeface="Times New Roman" panose="02020603050405020304" pitchFamily="18" charset="0"/>
              </a:rPr>
              <a:t>and/or </a:t>
            </a:r>
            <a:r>
              <a:rPr lang="en-US" sz="2400" dirty="0" smtClean="0">
                <a:latin typeface="Times New Roman" panose="02020603050405020304" pitchFamily="18" charset="0"/>
                <a:cs typeface="Times New Roman" panose="02020603050405020304" pitchFamily="18" charset="0"/>
              </a:rPr>
              <a:t>the </a:t>
            </a:r>
            <a:r>
              <a:rPr lang="en-US" sz="2400" dirty="0">
                <a:solidFill>
                  <a:srgbClr val="00B0F0"/>
                </a:solidFill>
                <a:latin typeface="Times New Roman" panose="02020603050405020304" pitchFamily="18" charset="0"/>
                <a:cs typeface="Times New Roman" panose="02020603050405020304" pitchFamily="18" charset="0"/>
              </a:rPr>
              <a:t>number of locations </a:t>
            </a:r>
            <a:r>
              <a:rPr lang="en-US" sz="2400" dirty="0">
                <a:latin typeface="Times New Roman" panose="02020603050405020304" pitchFamily="18" charset="0"/>
                <a:cs typeface="Times New Roman" panose="02020603050405020304" pitchFamily="18" charset="0"/>
              </a:rPr>
              <a:t>considered. Hence most of these </a:t>
            </a:r>
            <a:r>
              <a:rPr lang="en-US" sz="2400" dirty="0" smtClean="0">
                <a:solidFill>
                  <a:srgbClr val="00B0F0"/>
                </a:solidFill>
                <a:latin typeface="Times New Roman" panose="02020603050405020304" pitchFamily="18" charset="0"/>
                <a:cs typeface="Times New Roman" panose="02020603050405020304" pitchFamily="18" charset="0"/>
              </a:rPr>
              <a:t>sliding window</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techniques use a </a:t>
            </a:r>
            <a:r>
              <a:rPr lang="en-US" sz="2400" dirty="0">
                <a:solidFill>
                  <a:srgbClr val="00B0F0"/>
                </a:solidFill>
                <a:latin typeface="Times New Roman" panose="02020603050405020304" pitchFamily="18" charset="0"/>
                <a:cs typeface="Times New Roman" panose="02020603050405020304" pitchFamily="18" charset="0"/>
              </a:rPr>
              <a:t>coarse search grid </a:t>
            </a:r>
            <a:r>
              <a:rPr lang="en-US" sz="2400" dirty="0">
                <a:latin typeface="Times New Roman" panose="02020603050405020304" pitchFamily="18" charset="0"/>
                <a:cs typeface="Times New Roman" panose="02020603050405020304" pitchFamily="18" charset="0"/>
              </a:rPr>
              <a:t>and </a:t>
            </a:r>
            <a:r>
              <a:rPr lang="en-US" sz="2400" dirty="0" smtClean="0">
                <a:solidFill>
                  <a:srgbClr val="00B0F0"/>
                </a:solidFill>
                <a:latin typeface="Times New Roman" panose="02020603050405020304" pitchFamily="18" charset="0"/>
                <a:cs typeface="Times New Roman" panose="02020603050405020304" pitchFamily="18" charset="0"/>
              </a:rPr>
              <a:t>fixed aspect </a:t>
            </a:r>
            <a:r>
              <a:rPr lang="en-US" sz="2400" dirty="0">
                <a:solidFill>
                  <a:srgbClr val="00B0F0"/>
                </a:solidFill>
                <a:latin typeface="Times New Roman" panose="02020603050405020304" pitchFamily="18" charset="0"/>
                <a:cs typeface="Times New Roman" panose="02020603050405020304" pitchFamily="18" charset="0"/>
              </a:rPr>
              <a:t>ratios</a:t>
            </a:r>
            <a:r>
              <a:rPr lang="en-US" sz="2400" dirty="0">
                <a:latin typeface="Times New Roman" panose="02020603050405020304" pitchFamily="18" charset="0"/>
                <a:cs typeface="Times New Roman" panose="02020603050405020304" pitchFamily="18" charset="0"/>
              </a:rPr>
              <a:t>, using </a:t>
            </a:r>
            <a:r>
              <a:rPr lang="en-US" sz="2400" dirty="0">
                <a:solidFill>
                  <a:srgbClr val="00B0F0"/>
                </a:solidFill>
                <a:latin typeface="Times New Roman" panose="02020603050405020304" pitchFamily="18" charset="0"/>
                <a:cs typeface="Times New Roman" panose="02020603050405020304" pitchFamily="18" charset="0"/>
              </a:rPr>
              <a:t>weak classifiers</a:t>
            </a:r>
            <a:r>
              <a:rPr lang="en-US" sz="2400" dirty="0">
                <a:latin typeface="Times New Roman" panose="02020603050405020304" pitchFamily="18" charset="0"/>
                <a:cs typeface="Times New Roman" panose="02020603050405020304" pitchFamily="18" charset="0"/>
              </a:rPr>
              <a:t> and economic </a:t>
            </a:r>
            <a:r>
              <a:rPr lang="en-US" sz="2400" dirty="0" smtClean="0">
                <a:latin typeface="Times New Roman" panose="02020603050405020304" pitchFamily="18" charset="0"/>
                <a:cs typeface="Times New Roman" panose="02020603050405020304" pitchFamily="18" charset="0"/>
              </a:rPr>
              <a:t>image features </a:t>
            </a:r>
            <a:r>
              <a:rPr lang="en-US" sz="2400" dirty="0">
                <a:latin typeface="Times New Roman" panose="02020603050405020304" pitchFamily="18" charset="0"/>
                <a:cs typeface="Times New Roman" panose="02020603050405020304" pitchFamily="18" charset="0"/>
              </a:rPr>
              <a:t>such as </a:t>
            </a:r>
            <a:r>
              <a:rPr lang="en-US" sz="2400" dirty="0">
                <a:solidFill>
                  <a:srgbClr val="00B0F0"/>
                </a:solidFill>
                <a:latin typeface="Times New Roman" panose="02020603050405020304" pitchFamily="18" charset="0"/>
                <a:cs typeface="Times New Roman" panose="02020603050405020304" pitchFamily="18" charset="0"/>
              </a:rPr>
              <a:t>HOG</a:t>
            </a:r>
            <a:endParaRPr lang="en-US" sz="2200" b="1" u="sng" dirty="0">
              <a:solidFill>
                <a:srgbClr val="00B0F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4F98F0F-EB51-4FC6-B752-5E5A6EC40751}" type="slidenum">
              <a:rPr lang="en-US" smtClean="0"/>
              <a:t>7</a:t>
            </a:fld>
            <a:endParaRPr lang="en-US"/>
          </a:p>
        </p:txBody>
      </p:sp>
    </p:spTree>
    <p:extLst>
      <p:ext uri="{BB962C8B-B14F-4D97-AF65-F5344CB8AC3E}">
        <p14:creationId xmlns:p14="http://schemas.microsoft.com/office/powerpoint/2010/main" val="4128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Work</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701006"/>
            <a:ext cx="6096000" cy="4324350"/>
          </a:xfrm>
        </p:spPr>
      </p:pic>
      <p:sp>
        <p:nvSpPr>
          <p:cNvPr id="5" name="Slide Number Placeholder 4"/>
          <p:cNvSpPr>
            <a:spLocks noGrp="1"/>
          </p:cNvSpPr>
          <p:nvPr>
            <p:ph type="sldNum" sz="quarter" idx="12"/>
          </p:nvPr>
        </p:nvSpPr>
        <p:spPr/>
        <p:txBody>
          <a:bodyPr/>
          <a:lstStyle/>
          <a:p>
            <a:fld id="{44F98F0F-EB51-4FC6-B752-5E5A6EC40751}" type="slidenum">
              <a:rPr lang="en-US" smtClean="0"/>
              <a:t>8</a:t>
            </a:fld>
            <a:endParaRPr lang="en-US"/>
          </a:p>
        </p:txBody>
      </p:sp>
    </p:spTree>
    <p:extLst>
      <p:ext uri="{BB962C8B-B14F-4D97-AF65-F5344CB8AC3E}">
        <p14:creationId xmlns:p14="http://schemas.microsoft.com/office/powerpoint/2010/main" val="2896900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Segmentation </a:t>
            </a:r>
            <a:r>
              <a:rPr lang="en-US" dirty="0"/>
              <a:t>as Selective Search</a:t>
            </a:r>
          </a:p>
        </p:txBody>
      </p:sp>
      <p:sp>
        <p:nvSpPr>
          <p:cNvPr id="3" name="Content Placeholder 2"/>
          <p:cNvSpPr>
            <a:spLocks noGrp="1"/>
          </p:cNvSpPr>
          <p:nvPr>
            <p:ph idx="1"/>
          </p:nvPr>
        </p:nvSpPr>
        <p:spPr>
          <a:xfrm>
            <a:off x="609600" y="1600200"/>
            <a:ext cx="8229600" cy="5059363"/>
          </a:xfrm>
        </p:spPr>
        <p:txBody>
          <a:bodyPr>
            <a:normAutofit/>
          </a:bodyPr>
          <a:lstStyle/>
          <a:p>
            <a:r>
              <a:rPr lang="en-US" sz="2000" b="1" dirty="0">
                <a:latin typeface="Times New Roman" panose="02020603050405020304" pitchFamily="18" charset="0"/>
                <a:cs typeface="Times New Roman" panose="02020603050405020304" pitchFamily="18" charset="0"/>
              </a:rPr>
              <a:t>High </a:t>
            </a:r>
            <a:r>
              <a:rPr lang="en-US" sz="2000" b="1" dirty="0" smtClean="0">
                <a:latin typeface="Times New Roman" panose="02020603050405020304" pitchFamily="18" charset="0"/>
                <a:cs typeface="Times New Roman" panose="02020603050405020304" pitchFamily="18" charset="0"/>
              </a:rPr>
              <a:t>recall:</a:t>
            </a:r>
            <a:r>
              <a:rPr lang="en-US" sz="2000" dirty="0" smtClean="0">
                <a:latin typeface="Times New Roman" panose="02020603050405020304" pitchFamily="18" charset="0"/>
                <a:cs typeface="Times New Roman" panose="02020603050405020304" pitchFamily="18" charset="0"/>
              </a:rPr>
              <a:t> To </a:t>
            </a:r>
            <a:r>
              <a:rPr lang="en-US" sz="2000" dirty="0">
                <a:latin typeface="Times New Roman" panose="02020603050405020304" pitchFamily="18" charset="0"/>
                <a:cs typeface="Times New Roman" panose="02020603050405020304" pitchFamily="18" charset="0"/>
              </a:rPr>
              <a:t>obtain </a:t>
            </a:r>
            <a:r>
              <a:rPr lang="en-US" sz="2000" dirty="0" smtClean="0">
                <a:latin typeface="Times New Roman" panose="02020603050405020304" pitchFamily="18" charset="0"/>
                <a:cs typeface="Times New Roman" panose="02020603050405020304" pitchFamily="18" charset="0"/>
              </a:rPr>
              <a:t>this we </a:t>
            </a:r>
            <a:r>
              <a:rPr lang="en-US" sz="2000" dirty="0">
                <a:latin typeface="Times New Roman" panose="02020603050405020304" pitchFamily="18" charset="0"/>
                <a:cs typeface="Times New Roman" panose="02020603050405020304" pitchFamily="18" charset="0"/>
              </a:rPr>
              <a:t>observe the following:</a:t>
            </a:r>
          </a:p>
          <a:p>
            <a:pPr marL="514350" indent="-514350" algn="just">
              <a:buFont typeface="+mj-lt"/>
              <a:buAutoNum type="romanLcPeriod"/>
            </a:pPr>
            <a:r>
              <a:rPr lang="en-US" sz="2000" dirty="0" smtClean="0">
                <a:latin typeface="Times New Roman" panose="02020603050405020304" pitchFamily="18" charset="0"/>
                <a:cs typeface="Times New Roman" panose="02020603050405020304" pitchFamily="18" charset="0"/>
              </a:rPr>
              <a:t>Objects </a:t>
            </a:r>
            <a:r>
              <a:rPr lang="en-US" sz="2000" dirty="0">
                <a:latin typeface="Times New Roman" panose="02020603050405020304" pitchFamily="18" charset="0"/>
                <a:cs typeface="Times New Roman" panose="02020603050405020304" pitchFamily="18" charset="0"/>
              </a:rPr>
              <a:t>can occur at any scale within an </a:t>
            </a:r>
            <a:r>
              <a:rPr lang="en-US" sz="2000" dirty="0" smtClean="0">
                <a:latin typeface="Times New Roman" panose="02020603050405020304" pitchFamily="18" charset="0"/>
                <a:cs typeface="Times New Roman" panose="02020603050405020304" pitchFamily="18" charset="0"/>
              </a:rPr>
              <a:t>image. some </a:t>
            </a:r>
            <a:r>
              <a:rPr lang="en-US" sz="2000" dirty="0">
                <a:latin typeface="Times New Roman" panose="02020603050405020304" pitchFamily="18" charset="0"/>
                <a:cs typeface="Times New Roman" panose="02020603050405020304" pitchFamily="18" charset="0"/>
              </a:rPr>
              <a:t>objects are contained within other </a:t>
            </a:r>
            <a:r>
              <a:rPr lang="en-US" sz="2000" dirty="0" smtClean="0">
                <a:latin typeface="Times New Roman" panose="02020603050405020304" pitchFamily="18" charset="0"/>
                <a:cs typeface="Times New Roman" panose="02020603050405020304" pitchFamily="18" charset="0"/>
              </a:rPr>
              <a:t>objects. Hence </a:t>
            </a:r>
            <a:r>
              <a:rPr lang="en-US" sz="2000" dirty="0">
                <a:latin typeface="Times New Roman" panose="02020603050405020304" pitchFamily="18" charset="0"/>
                <a:cs typeface="Times New Roman" panose="02020603050405020304" pitchFamily="18" charset="0"/>
              </a:rPr>
              <a:t>it is necessary to generate locations at all </a:t>
            </a:r>
            <a:r>
              <a:rPr lang="en-US" sz="2000" dirty="0" smtClean="0">
                <a:latin typeface="Times New Roman" panose="02020603050405020304" pitchFamily="18" charset="0"/>
                <a:cs typeface="Times New Roman" panose="02020603050405020304" pitchFamily="18" charset="0"/>
              </a:rPr>
              <a:t>scales.</a:t>
            </a:r>
          </a:p>
          <a:p>
            <a:pPr marL="514350" indent="-514350" algn="just">
              <a:buFont typeface="+mj-lt"/>
              <a:buAutoNum type="romanLcPeriod"/>
            </a:pPr>
            <a:r>
              <a:rPr lang="en-US" sz="2000" dirty="0" smtClean="0">
                <a:latin typeface="Times New Roman" panose="02020603050405020304" pitchFamily="18" charset="0"/>
                <a:cs typeface="Times New Roman" panose="02020603050405020304" pitchFamily="18" charset="0"/>
              </a:rPr>
              <a:t>There </a:t>
            </a:r>
            <a:r>
              <a:rPr lang="en-US" sz="2000" dirty="0">
                <a:latin typeface="Times New Roman" panose="02020603050405020304" pitchFamily="18" charset="0"/>
                <a:cs typeface="Times New Roman" panose="02020603050405020304" pitchFamily="18" charset="0"/>
              </a:rPr>
              <a:t>is no single best </a:t>
            </a:r>
            <a:r>
              <a:rPr lang="en-US" sz="2000" dirty="0" smtClean="0">
                <a:latin typeface="Times New Roman" panose="02020603050405020304" pitchFamily="18" charset="0"/>
                <a:cs typeface="Times New Roman" panose="02020603050405020304" pitchFamily="18" charset="0"/>
              </a:rPr>
              <a:t>strategy to </a:t>
            </a:r>
            <a:r>
              <a:rPr lang="en-US" sz="2000" dirty="0">
                <a:latin typeface="Times New Roman" panose="02020603050405020304" pitchFamily="18" charset="0"/>
                <a:cs typeface="Times New Roman" panose="02020603050405020304" pitchFamily="18" charset="0"/>
              </a:rPr>
              <a:t>group regions together: An edge may represent an </a:t>
            </a:r>
            <a:r>
              <a:rPr lang="en-US" sz="2000" dirty="0" smtClean="0">
                <a:latin typeface="Times New Roman" panose="02020603050405020304" pitchFamily="18" charset="0"/>
                <a:cs typeface="Times New Roman" panose="02020603050405020304" pitchFamily="18" charset="0"/>
              </a:rPr>
              <a:t>object boundary </a:t>
            </a:r>
            <a:r>
              <a:rPr lang="en-US" sz="2000" dirty="0">
                <a:latin typeface="Times New Roman" panose="02020603050405020304" pitchFamily="18" charset="0"/>
                <a:cs typeface="Times New Roman" panose="02020603050405020304" pitchFamily="18" charset="0"/>
              </a:rPr>
              <a:t>in one </a:t>
            </a:r>
            <a:r>
              <a:rPr lang="en-US" sz="2000" dirty="0" smtClean="0">
                <a:latin typeface="Times New Roman" panose="02020603050405020304" pitchFamily="18" charset="0"/>
                <a:cs typeface="Times New Roman" panose="02020603050405020304" pitchFamily="18" charset="0"/>
              </a:rPr>
              <a:t>image. </a:t>
            </a:r>
            <a:r>
              <a:rPr lang="en-US" sz="2000" dirty="0">
                <a:latin typeface="Times New Roman" panose="02020603050405020304" pitchFamily="18" charset="0"/>
                <a:cs typeface="Times New Roman" panose="02020603050405020304" pitchFamily="18" charset="0"/>
              </a:rPr>
              <a:t>Hence rather than </a:t>
            </a:r>
            <a:r>
              <a:rPr lang="en-US" sz="2000" dirty="0" smtClean="0">
                <a:latin typeface="Times New Roman" panose="02020603050405020304" pitchFamily="18" charset="0"/>
                <a:cs typeface="Times New Roman" panose="02020603050405020304" pitchFamily="18" charset="0"/>
              </a:rPr>
              <a:t>aiming </a:t>
            </a:r>
            <a:r>
              <a:rPr lang="en-US" sz="2000" dirty="0">
                <a:latin typeface="Times New Roman" panose="02020603050405020304" pitchFamily="18" charset="0"/>
                <a:cs typeface="Times New Roman" panose="02020603050405020304" pitchFamily="18" charset="0"/>
              </a:rPr>
              <a:t>for the single best segmentation, it is important to </a:t>
            </a:r>
            <a:r>
              <a:rPr lang="en-US" sz="2000" dirty="0" smtClean="0">
                <a:latin typeface="Times New Roman" panose="02020603050405020304" pitchFamily="18" charset="0"/>
                <a:cs typeface="Times New Roman" panose="02020603050405020304" pitchFamily="18" charset="0"/>
              </a:rPr>
              <a:t>combine multiple complementary segmentations.</a:t>
            </a:r>
          </a:p>
          <a:p>
            <a:pPr marL="0" indent="0">
              <a:buNone/>
            </a:pPr>
            <a:endParaRPr lang="en-US" sz="2000" dirty="0" smtClean="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Coarse locations are </a:t>
            </a:r>
            <a:r>
              <a:rPr lang="en-US" sz="2000" b="1" dirty="0" smtClean="0">
                <a:latin typeface="Times New Roman" panose="02020603050405020304" pitchFamily="18" charset="0"/>
                <a:cs typeface="Times New Roman" panose="02020603050405020304" pitchFamily="18" charset="0"/>
              </a:rPr>
              <a:t>sufficient</a:t>
            </a:r>
          </a:p>
          <a:p>
            <a:pPr marL="0" indent="0">
              <a:buNone/>
            </a:pPr>
            <a:endParaRPr lang="en-US" sz="2000" b="1" dirty="0" smtClean="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Fast to </a:t>
            </a:r>
            <a:r>
              <a:rPr lang="en-US" sz="2000" b="1" dirty="0" smtClean="0">
                <a:latin typeface="Times New Roman" panose="02020603050405020304" pitchFamily="18" charset="0"/>
                <a:cs typeface="Times New Roman" panose="02020603050405020304" pitchFamily="18" charset="0"/>
              </a:rPr>
              <a:t>compute</a:t>
            </a:r>
          </a:p>
        </p:txBody>
      </p:sp>
      <p:sp>
        <p:nvSpPr>
          <p:cNvPr id="4" name="Slide Number Placeholder 3"/>
          <p:cNvSpPr>
            <a:spLocks noGrp="1"/>
          </p:cNvSpPr>
          <p:nvPr>
            <p:ph type="sldNum" sz="quarter" idx="12"/>
          </p:nvPr>
        </p:nvSpPr>
        <p:spPr/>
        <p:txBody>
          <a:bodyPr/>
          <a:lstStyle/>
          <a:p>
            <a:fld id="{44F98F0F-EB51-4FC6-B752-5E5A6EC40751}" type="slidenum">
              <a:rPr lang="en-US" smtClean="0"/>
              <a:t>9</a:t>
            </a:fld>
            <a:endParaRPr lang="en-US"/>
          </a:p>
        </p:txBody>
      </p:sp>
    </p:spTree>
    <p:extLst>
      <p:ext uri="{BB962C8B-B14F-4D97-AF65-F5344CB8AC3E}">
        <p14:creationId xmlns:p14="http://schemas.microsoft.com/office/powerpoint/2010/main" val="33866047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747</TotalTime>
  <Words>2100</Words>
  <Application>Microsoft Office PowerPoint</Application>
  <PresentationFormat>On-screen Show (4:3)</PresentationFormat>
  <Paragraphs>173</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Segmentation as Selective Search for Object Recognition</vt:lpstr>
      <vt:lpstr>Contents:</vt:lpstr>
      <vt:lpstr>1. Introduction</vt:lpstr>
      <vt:lpstr>1. Introduction</vt:lpstr>
      <vt:lpstr>Introduction</vt:lpstr>
      <vt:lpstr>Introduction</vt:lpstr>
      <vt:lpstr>2. Related Work </vt:lpstr>
      <vt:lpstr>Related Work</vt:lpstr>
      <vt:lpstr>3. Segmentation as Selective Search</vt:lpstr>
      <vt:lpstr>PowerPoint Presentation</vt:lpstr>
      <vt:lpstr>PowerPoint Presentation</vt:lpstr>
      <vt:lpstr>Segmentation as Selective Search</vt:lpstr>
      <vt:lpstr>Segmentation as Selective Search</vt:lpstr>
      <vt:lpstr>4. Object Recognition System</vt:lpstr>
      <vt:lpstr>PowerPoint Presentation</vt:lpstr>
      <vt:lpstr>Evaluation</vt:lpstr>
      <vt:lpstr>Evaluation</vt:lpstr>
      <vt:lpstr>Evaluation</vt:lpstr>
      <vt:lpstr>Experiment 4: Object Recognition Accuracy </vt:lpstr>
      <vt:lpstr>PowerPoint Presentation</vt:lpstr>
      <vt:lpstr>Conclusions</vt:lpstr>
      <vt:lpstr>Conclusions</vt:lpstr>
      <vt:lpstr>References</vt:lpstr>
      <vt:lpstr>Questions?</vt:lpstr>
      <vt:lpstr>PASCAL Visual Object Classes (VOC) Challenge</vt:lpstr>
      <vt:lpstr>Bag-of-words model </vt:lpstr>
      <vt:lpstr>PowerPoint Presentation</vt:lpstr>
      <vt:lpstr>choice of object classes: (i) exploiting visual properties common to classes e.g. vehicle wheels, for example in the form of “feature sharing”  (ii) exploiting external semantic information about the relations between object classes for example by learning a hierarchy of classifiers. The availability of a class hierarchy may also prove essential in future evaluation efforts if the number of classes increases to the extent that there is implicit ambiguity in the classes, allowing individual objects to be annotated at different levels of the hierarchy e.g. hatchback/car/vehicle.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Install</dc:creator>
  <cp:lastModifiedBy>Install</cp:lastModifiedBy>
  <cp:revision>31</cp:revision>
  <dcterms:created xsi:type="dcterms:W3CDTF">2015-11-12T11:54:02Z</dcterms:created>
  <dcterms:modified xsi:type="dcterms:W3CDTF">2015-11-13T00:21:28Z</dcterms:modified>
</cp:coreProperties>
</file>