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62"/>
  </p:notesMasterIdLst>
  <p:sldIdLst>
    <p:sldId id="256" r:id="rId2"/>
    <p:sldId id="260" r:id="rId3"/>
    <p:sldId id="259" r:id="rId4"/>
    <p:sldId id="257" r:id="rId5"/>
    <p:sldId id="261" r:id="rId6"/>
    <p:sldId id="262" r:id="rId7"/>
    <p:sldId id="263" r:id="rId8"/>
    <p:sldId id="267"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8" r:id="rId22"/>
    <p:sldId id="277" r:id="rId23"/>
    <p:sldId id="279" r:id="rId24"/>
    <p:sldId id="280" r:id="rId25"/>
    <p:sldId id="281" r:id="rId26"/>
    <p:sldId id="283" r:id="rId27"/>
    <p:sldId id="309" r:id="rId28"/>
    <p:sldId id="284" r:id="rId29"/>
    <p:sldId id="308" r:id="rId30"/>
    <p:sldId id="310" r:id="rId31"/>
    <p:sldId id="311" r:id="rId32"/>
    <p:sldId id="312" r:id="rId33"/>
    <p:sldId id="313" r:id="rId34"/>
    <p:sldId id="314" r:id="rId35"/>
    <p:sldId id="285" r:id="rId36"/>
    <p:sldId id="315" r:id="rId37"/>
    <p:sldId id="316" r:id="rId38"/>
    <p:sldId id="317" r:id="rId39"/>
    <p:sldId id="286" r:id="rId40"/>
    <p:sldId id="288" r:id="rId41"/>
    <p:sldId id="289" r:id="rId42"/>
    <p:sldId id="290" r:id="rId43"/>
    <p:sldId id="291" r:id="rId44"/>
    <p:sldId id="292" r:id="rId45"/>
    <p:sldId id="293" r:id="rId46"/>
    <p:sldId id="294" r:id="rId47"/>
    <p:sldId id="295" r:id="rId48"/>
    <p:sldId id="296" r:id="rId49"/>
    <p:sldId id="297" r:id="rId50"/>
    <p:sldId id="298" r:id="rId51"/>
    <p:sldId id="299" r:id="rId52"/>
    <p:sldId id="300" r:id="rId53"/>
    <p:sldId id="301" r:id="rId54"/>
    <p:sldId id="302" r:id="rId55"/>
    <p:sldId id="304" r:id="rId56"/>
    <p:sldId id="303" r:id="rId57"/>
    <p:sldId id="305" r:id="rId58"/>
    <p:sldId id="306" r:id="rId59"/>
    <p:sldId id="307" r:id="rId60"/>
    <p:sldId id="318"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80" autoAdjust="0"/>
  </p:normalViewPr>
  <p:slideViewPr>
    <p:cSldViewPr>
      <p:cViewPr>
        <p:scale>
          <a:sx n="70" d="100"/>
          <a:sy n="70" d="100"/>
        </p:scale>
        <p:origin x="-2814" y="-90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391BE5-8F2C-438E-AD6D-BCA1BB68AA60}" type="datetimeFigureOut">
              <a:rPr lang="en-US" smtClean="0"/>
              <a:pPr/>
              <a:t>3/19/2012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B9930-87C4-4F20-8F7E-FA415EF38867}" type="slidenum">
              <a:rPr lang="en-US" smtClean="0"/>
              <a:pPr/>
              <a:t>‹#›</a:t>
            </a:fld>
            <a:endParaRPr lang="en-US"/>
          </a:p>
        </p:txBody>
      </p:sp>
    </p:spTree>
    <p:extLst>
      <p:ext uri="{BB962C8B-B14F-4D97-AF65-F5344CB8AC3E}">
        <p14:creationId xmlns:p14="http://schemas.microsoft.com/office/powerpoint/2010/main" val="192462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DB9930-87C4-4F20-8F7E-FA415EF38867}"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FD899DF-4756-4857-8763-F08B88C7F304}" type="datetimeFigureOut">
              <a:rPr lang="en-US" smtClean="0"/>
              <a:pPr/>
              <a:t>3/19/2012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537674F-F6A6-4F0A-BFD4-85591D9D30E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D899DF-4756-4857-8763-F08B88C7F304}" type="datetimeFigureOut">
              <a:rPr lang="en-US" smtClean="0"/>
              <a:pPr/>
              <a:t>3/19/2012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37674F-F6A6-4F0A-BFD4-85591D9D30E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537674F-F6A6-4F0A-BFD4-85591D9D30E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D899DF-4756-4857-8763-F08B88C7F304}" type="datetimeFigureOut">
              <a:rPr lang="en-US" smtClean="0"/>
              <a:pPr/>
              <a:t>3/19/2012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FD899DF-4756-4857-8763-F08B88C7F304}" type="datetimeFigureOut">
              <a:rPr lang="en-US" smtClean="0"/>
              <a:pPr/>
              <a:t>3/19/2012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0537674F-F6A6-4F0A-BFD4-85591D9D30E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FD899DF-4756-4857-8763-F08B88C7F304}" type="datetimeFigureOut">
              <a:rPr lang="en-US" smtClean="0"/>
              <a:pPr/>
              <a:t>3/19/2012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537674F-F6A6-4F0A-BFD4-85591D9D30E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FD899DF-4756-4857-8763-F08B88C7F304}" type="datetimeFigureOut">
              <a:rPr lang="en-US" smtClean="0"/>
              <a:pPr/>
              <a:t>3/19/2012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37674F-F6A6-4F0A-BFD4-85591D9D30E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FD899DF-4756-4857-8763-F08B88C7F304}" type="datetimeFigureOut">
              <a:rPr lang="en-US" smtClean="0"/>
              <a:pPr/>
              <a:t>3/19/2012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537674F-F6A6-4F0A-BFD4-85591D9D30E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D899DF-4756-4857-8763-F08B88C7F304}" type="datetimeFigureOut">
              <a:rPr lang="en-US" smtClean="0"/>
              <a:pPr/>
              <a:t>3/19/2012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537674F-F6A6-4F0A-BFD4-85591D9D30EB}"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FD899DF-4756-4857-8763-F08B88C7F304}" type="datetimeFigureOut">
              <a:rPr lang="en-US" smtClean="0"/>
              <a:pPr/>
              <a:t>3/19/2012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537674F-F6A6-4F0A-BFD4-85591D9D30EB}"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537674F-F6A6-4F0A-BFD4-85591D9D30E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FD899DF-4756-4857-8763-F08B88C7F304}" type="datetimeFigureOut">
              <a:rPr lang="en-US" smtClean="0"/>
              <a:pPr/>
              <a:t>3/19/2012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537674F-F6A6-4F0A-BFD4-85591D9D30E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4FD899DF-4756-4857-8763-F08B88C7F304}" type="datetimeFigureOut">
              <a:rPr lang="en-US" smtClean="0"/>
              <a:pPr/>
              <a:t>3/19/2012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FD899DF-4756-4857-8763-F08B88C7F304}" type="datetimeFigureOut">
              <a:rPr lang="en-US" smtClean="0"/>
              <a:pPr/>
              <a:t>3/19/2012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537674F-F6A6-4F0A-BFD4-85591D9D30E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wmf"/></Relationships>
</file>

<file path=ppt/slides/_rels/slide15.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5.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5.emf"/><Relationship Id="rId5" Type="http://schemas.openxmlformats.org/officeDocument/2006/relationships/image" Target="../media/image14.emf"/><Relationship Id="rId10" Type="http://schemas.openxmlformats.org/officeDocument/2006/relationships/image" Target="../media/image13.wmf"/><Relationship Id="rId4" Type="http://schemas.openxmlformats.org/officeDocument/2006/relationships/image" Target="../media/image11.wmf"/><Relationship Id="rId9" Type="http://schemas.openxmlformats.org/officeDocument/2006/relationships/oleObject" Target="../embeddings/oleObject7.bin"/></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8.jpeg"/><Relationship Id="rId4" Type="http://schemas.openxmlformats.org/officeDocument/2006/relationships/image" Target="../media/image1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9.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20.wmf"/><Relationship Id="rId4" Type="http://schemas.openxmlformats.org/officeDocument/2006/relationships/oleObject" Target="../embeddings/oleObject10.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semichips.org/"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 Id="rId4" Type="http://schemas.openxmlformats.org/officeDocument/2006/relationships/image" Target="../media/image32.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429000"/>
            <a:ext cx="8839200" cy="2209800"/>
          </a:xfrm>
        </p:spPr>
        <p:txBody>
          <a:bodyPr>
            <a:normAutofit/>
          </a:bodyPr>
          <a:lstStyle/>
          <a:p>
            <a:r>
              <a:rPr lang="en-US" dirty="0" smtClean="0"/>
              <a:t>Bill Jason P. Tomas</a:t>
            </a:r>
          </a:p>
          <a:p>
            <a:r>
              <a:rPr lang="en-US" smtClean="0"/>
              <a:t>ECG 720 </a:t>
            </a:r>
            <a:r>
              <a:rPr lang="en-US" dirty="0" smtClean="0"/>
              <a:t>Electronic Design with ICs</a:t>
            </a:r>
          </a:p>
          <a:p>
            <a:r>
              <a:rPr lang="en-US" dirty="0" smtClean="0"/>
              <a:t>Department of Electrical and Computer Engineering</a:t>
            </a:r>
          </a:p>
          <a:p>
            <a:r>
              <a:rPr lang="en-US" dirty="0" smtClean="0"/>
              <a:t>University of Nevada- Las Vegas</a:t>
            </a:r>
          </a:p>
        </p:txBody>
      </p:sp>
      <p:sp>
        <p:nvSpPr>
          <p:cNvPr id="2" name="Title 1"/>
          <p:cNvSpPr>
            <a:spLocks noGrp="1"/>
          </p:cNvSpPr>
          <p:nvPr>
            <p:ph type="ctrTitle"/>
          </p:nvPr>
        </p:nvSpPr>
        <p:spPr>
          <a:xfrm>
            <a:off x="0" y="381000"/>
            <a:ext cx="8915400" cy="1673352"/>
          </a:xfrm>
        </p:spPr>
        <p:txBody>
          <a:bodyPr/>
          <a:lstStyle/>
          <a:p>
            <a:pPr algn="ctr"/>
            <a:r>
              <a:rPr lang="en-US" dirty="0" smtClean="0"/>
              <a:t>Low Power Design of VLSI Circuits</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Static Power</a:t>
            </a:r>
            <a:endParaRPr lang="en-US" dirty="0"/>
          </a:p>
        </p:txBody>
      </p:sp>
      <p:sp>
        <p:nvSpPr>
          <p:cNvPr id="3" name="Content Placeholder 2"/>
          <p:cNvSpPr>
            <a:spLocks noGrp="1"/>
          </p:cNvSpPr>
          <p:nvPr>
            <p:ph sz="quarter" idx="1"/>
          </p:nvPr>
        </p:nvSpPr>
        <p:spPr>
          <a:xfrm>
            <a:off x="301752" y="1527048"/>
            <a:ext cx="8842248" cy="4572000"/>
          </a:xfrm>
        </p:spPr>
        <p:txBody>
          <a:bodyPr/>
          <a:lstStyle/>
          <a:p>
            <a:r>
              <a:rPr lang="en-US" sz="2400" dirty="0" smtClean="0"/>
              <a:t>Static Power Consumption</a:t>
            </a:r>
          </a:p>
          <a:p>
            <a:pPr lvl="1"/>
            <a:r>
              <a:rPr lang="en-US" sz="1800" dirty="0" smtClean="0"/>
              <a:t>Static current does exist in CMOS as long at input voltage is less than the threshold of the NMOS transistor (V</a:t>
            </a:r>
            <a:r>
              <a:rPr lang="en-US" sz="1800" baseline="-25000" dirty="0" smtClean="0"/>
              <a:t>in</a:t>
            </a:r>
            <a:r>
              <a:rPr lang="en-US" sz="1800" dirty="0" smtClean="0"/>
              <a:t> &lt; V</a:t>
            </a:r>
            <a:r>
              <a:rPr lang="en-US" sz="1800" baseline="-25000" dirty="0" smtClean="0"/>
              <a:t>TN</a:t>
            </a:r>
            <a:r>
              <a:rPr lang="en-US" sz="1800" dirty="0" smtClean="0"/>
              <a:t> ) or greater than the threshold voltage of the PMOS added to the power supply voltage (V</a:t>
            </a:r>
            <a:r>
              <a:rPr lang="en-US" sz="1800" baseline="-25000" dirty="0" smtClean="0"/>
              <a:t>in</a:t>
            </a:r>
            <a:r>
              <a:rPr lang="en-US" sz="1800" dirty="0" smtClean="0"/>
              <a:t> &gt; V</a:t>
            </a:r>
            <a:r>
              <a:rPr lang="en-US" sz="1800" baseline="-25000" dirty="0" smtClean="0"/>
              <a:t>DD</a:t>
            </a:r>
            <a:r>
              <a:rPr lang="en-US" sz="1800" dirty="0" smtClean="0"/>
              <a:t>+V</a:t>
            </a:r>
            <a:r>
              <a:rPr lang="en-US" sz="1800" baseline="-25000" dirty="0" smtClean="0"/>
              <a:t>TP</a:t>
            </a:r>
            <a:r>
              <a:rPr lang="en-US" sz="1800" dirty="0" smtClean="0"/>
              <a:t>)</a:t>
            </a:r>
          </a:p>
          <a:p>
            <a:pPr lvl="1"/>
            <a:r>
              <a:rPr lang="en-US" sz="1800" dirty="0" smtClean="0"/>
              <a:t>Leakage current is determined by the transistor which is cut-off</a:t>
            </a:r>
          </a:p>
          <a:p>
            <a:pPr lvl="1"/>
            <a:r>
              <a:rPr lang="en-US" sz="1800" dirty="0" smtClean="0"/>
              <a:t>Determined by the W/L values of the transistor, supply voltage, and threshold voltages</a:t>
            </a:r>
          </a:p>
          <a:p>
            <a:pPr lvl="2"/>
            <a:endParaRPr lang="en-US" dirty="0"/>
          </a:p>
        </p:txBody>
      </p:sp>
      <p:grpSp>
        <p:nvGrpSpPr>
          <p:cNvPr id="58" name="Group 4"/>
          <p:cNvGrpSpPr>
            <a:grpSpLocks/>
          </p:cNvGrpSpPr>
          <p:nvPr/>
        </p:nvGrpSpPr>
        <p:grpSpPr bwMode="auto">
          <a:xfrm>
            <a:off x="2346325" y="5141913"/>
            <a:ext cx="222250" cy="704850"/>
            <a:chOff x="4271" y="1722"/>
            <a:chExt cx="140" cy="444"/>
          </a:xfrm>
        </p:grpSpPr>
        <p:sp>
          <p:nvSpPr>
            <p:cNvPr id="59" name="Freeform 5"/>
            <p:cNvSpPr>
              <a:spLocks/>
            </p:cNvSpPr>
            <p:nvPr/>
          </p:nvSpPr>
          <p:spPr bwMode="auto">
            <a:xfrm>
              <a:off x="4333" y="1722"/>
              <a:ext cx="78" cy="444"/>
            </a:xfrm>
            <a:custGeom>
              <a:avLst/>
              <a:gdLst/>
              <a:ahLst/>
              <a:cxnLst>
                <a:cxn ang="0">
                  <a:pos x="78" y="0"/>
                </a:cxn>
                <a:cxn ang="0">
                  <a:pos x="78" y="117"/>
                </a:cxn>
                <a:cxn ang="0">
                  <a:pos x="0" y="117"/>
                </a:cxn>
                <a:cxn ang="0">
                  <a:pos x="0" y="320"/>
                </a:cxn>
                <a:cxn ang="0">
                  <a:pos x="78" y="320"/>
                </a:cxn>
                <a:cxn ang="0">
                  <a:pos x="78" y="444"/>
                </a:cxn>
              </a:cxnLst>
              <a:rect l="0" t="0" r="r" b="b"/>
              <a:pathLst>
                <a:path w="78" h="444">
                  <a:moveTo>
                    <a:pt x="78" y="0"/>
                  </a:moveTo>
                  <a:lnTo>
                    <a:pt x="78" y="117"/>
                  </a:lnTo>
                  <a:lnTo>
                    <a:pt x="0" y="117"/>
                  </a:lnTo>
                  <a:lnTo>
                    <a:pt x="0" y="320"/>
                  </a:lnTo>
                  <a:lnTo>
                    <a:pt x="78" y="320"/>
                  </a:lnTo>
                  <a:lnTo>
                    <a:pt x="78" y="444"/>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60" name="Line 6"/>
            <p:cNvSpPr>
              <a:spLocks noChangeShapeType="1"/>
            </p:cNvSpPr>
            <p:nvPr/>
          </p:nvSpPr>
          <p:spPr bwMode="auto">
            <a:xfrm>
              <a:off x="4271" y="1839"/>
              <a:ext cx="1" cy="203"/>
            </a:xfrm>
            <a:prstGeom prst="line">
              <a:avLst/>
            </a:prstGeom>
            <a:noFill/>
            <a:ln w="25400">
              <a:solidFill>
                <a:schemeClr val="tx1"/>
              </a:solidFill>
              <a:round/>
              <a:headEnd/>
              <a:tailEnd/>
            </a:ln>
            <a:effectLst/>
          </p:spPr>
          <p:txBody>
            <a:bodyPr wrap="none" anchor="ctr"/>
            <a:lstStyle/>
            <a:p>
              <a:endParaRPr lang="en-US"/>
            </a:p>
          </p:txBody>
        </p:sp>
      </p:grpSp>
      <p:sp>
        <p:nvSpPr>
          <p:cNvPr id="61" name="Line 7"/>
          <p:cNvSpPr>
            <a:spLocks noChangeShapeType="1"/>
          </p:cNvSpPr>
          <p:nvPr/>
        </p:nvSpPr>
        <p:spPr bwMode="auto">
          <a:xfrm>
            <a:off x="2568575" y="5773738"/>
            <a:ext cx="0" cy="290512"/>
          </a:xfrm>
          <a:prstGeom prst="line">
            <a:avLst/>
          </a:prstGeom>
          <a:noFill/>
          <a:ln w="25400">
            <a:solidFill>
              <a:schemeClr val="tx1"/>
            </a:solidFill>
            <a:round/>
            <a:headEnd/>
            <a:tailEnd/>
          </a:ln>
          <a:effectLst/>
        </p:spPr>
        <p:txBody>
          <a:bodyPr wrap="none" anchor="ctr"/>
          <a:lstStyle/>
          <a:p>
            <a:endParaRPr lang="en-US"/>
          </a:p>
        </p:txBody>
      </p:sp>
      <p:sp>
        <p:nvSpPr>
          <p:cNvPr id="62" name="AutoShape 8"/>
          <p:cNvSpPr>
            <a:spLocks noChangeArrowheads="1"/>
          </p:cNvSpPr>
          <p:nvPr/>
        </p:nvSpPr>
        <p:spPr bwMode="auto">
          <a:xfrm>
            <a:off x="2482850" y="3967163"/>
            <a:ext cx="160338" cy="160337"/>
          </a:xfrm>
          <a:prstGeom prst="triangle">
            <a:avLst>
              <a:gd name="adj" fmla="val 50000"/>
            </a:avLst>
          </a:prstGeom>
          <a:solidFill>
            <a:srgbClr val="FFFFFF"/>
          </a:solidFill>
          <a:ln w="25400">
            <a:solidFill>
              <a:schemeClr val="tx1"/>
            </a:solidFill>
            <a:miter lim="800000"/>
            <a:headEnd/>
            <a:tailEnd/>
          </a:ln>
          <a:effectLst/>
        </p:spPr>
        <p:txBody>
          <a:bodyPr wrap="none" anchor="ctr"/>
          <a:lstStyle/>
          <a:p>
            <a:endParaRPr lang="en-US"/>
          </a:p>
        </p:txBody>
      </p:sp>
      <p:sp>
        <p:nvSpPr>
          <p:cNvPr id="63" name="Line 9"/>
          <p:cNvSpPr>
            <a:spLocks noChangeShapeType="1"/>
          </p:cNvSpPr>
          <p:nvPr/>
        </p:nvSpPr>
        <p:spPr bwMode="auto">
          <a:xfrm>
            <a:off x="2432050" y="6048375"/>
            <a:ext cx="260350" cy="0"/>
          </a:xfrm>
          <a:prstGeom prst="line">
            <a:avLst/>
          </a:prstGeom>
          <a:noFill/>
          <a:ln w="25400">
            <a:solidFill>
              <a:schemeClr val="tx1"/>
            </a:solidFill>
            <a:round/>
            <a:headEnd/>
            <a:tailEnd/>
          </a:ln>
          <a:effectLst/>
        </p:spPr>
        <p:txBody>
          <a:bodyPr wrap="none" anchor="ctr"/>
          <a:lstStyle/>
          <a:p>
            <a:endParaRPr lang="en-US"/>
          </a:p>
        </p:txBody>
      </p:sp>
      <p:sp>
        <p:nvSpPr>
          <p:cNvPr id="64" name="Line 10"/>
          <p:cNvSpPr>
            <a:spLocks noChangeShapeType="1"/>
          </p:cNvSpPr>
          <p:nvPr/>
        </p:nvSpPr>
        <p:spPr bwMode="auto">
          <a:xfrm>
            <a:off x="2482850" y="6108700"/>
            <a:ext cx="161925" cy="0"/>
          </a:xfrm>
          <a:prstGeom prst="line">
            <a:avLst/>
          </a:prstGeom>
          <a:noFill/>
          <a:ln w="25400">
            <a:solidFill>
              <a:schemeClr val="tx1"/>
            </a:solidFill>
            <a:round/>
            <a:headEnd/>
            <a:tailEnd/>
          </a:ln>
          <a:effectLst/>
        </p:spPr>
        <p:txBody>
          <a:bodyPr wrap="none" anchor="ctr"/>
          <a:lstStyle/>
          <a:p>
            <a:endParaRPr lang="en-US"/>
          </a:p>
        </p:txBody>
      </p:sp>
      <p:sp>
        <p:nvSpPr>
          <p:cNvPr id="65" name="Line 11"/>
          <p:cNvSpPr>
            <a:spLocks noChangeShapeType="1"/>
          </p:cNvSpPr>
          <p:nvPr/>
        </p:nvSpPr>
        <p:spPr bwMode="auto">
          <a:xfrm>
            <a:off x="2520950" y="6170613"/>
            <a:ext cx="100013" cy="0"/>
          </a:xfrm>
          <a:prstGeom prst="line">
            <a:avLst/>
          </a:prstGeom>
          <a:noFill/>
          <a:ln w="25400">
            <a:solidFill>
              <a:schemeClr val="tx1"/>
            </a:solidFill>
            <a:round/>
            <a:headEnd/>
            <a:tailEnd/>
          </a:ln>
          <a:effectLst/>
        </p:spPr>
        <p:txBody>
          <a:bodyPr wrap="none" anchor="ctr"/>
          <a:lstStyle/>
          <a:p>
            <a:endParaRPr lang="en-US"/>
          </a:p>
        </p:txBody>
      </p:sp>
      <p:sp>
        <p:nvSpPr>
          <p:cNvPr id="66" name="Line 12"/>
          <p:cNvSpPr>
            <a:spLocks noChangeShapeType="1"/>
          </p:cNvSpPr>
          <p:nvPr/>
        </p:nvSpPr>
        <p:spPr bwMode="auto">
          <a:xfrm flipH="1">
            <a:off x="2555875" y="5041900"/>
            <a:ext cx="488950" cy="0"/>
          </a:xfrm>
          <a:prstGeom prst="line">
            <a:avLst/>
          </a:prstGeom>
          <a:noFill/>
          <a:ln w="25400">
            <a:solidFill>
              <a:schemeClr val="tx1"/>
            </a:solidFill>
            <a:round/>
            <a:headEnd/>
            <a:tailEnd/>
          </a:ln>
          <a:effectLst/>
        </p:spPr>
        <p:txBody>
          <a:bodyPr wrap="none" anchor="ctr"/>
          <a:lstStyle/>
          <a:p>
            <a:endParaRPr lang="en-US"/>
          </a:p>
        </p:txBody>
      </p:sp>
      <p:sp>
        <p:nvSpPr>
          <p:cNvPr id="67" name="Oval 13"/>
          <p:cNvSpPr>
            <a:spLocks noChangeArrowheads="1"/>
          </p:cNvSpPr>
          <p:nvPr/>
        </p:nvSpPr>
        <p:spPr bwMode="auto">
          <a:xfrm>
            <a:off x="1516063" y="4983163"/>
            <a:ext cx="123825" cy="123825"/>
          </a:xfrm>
          <a:prstGeom prst="ellipse">
            <a:avLst/>
          </a:prstGeom>
          <a:solidFill>
            <a:srgbClr val="FFFFFF"/>
          </a:solidFill>
          <a:ln w="25400">
            <a:solidFill>
              <a:schemeClr val="tx1"/>
            </a:solidFill>
            <a:round/>
            <a:headEnd/>
            <a:tailEnd/>
          </a:ln>
          <a:effectLst/>
        </p:spPr>
        <p:txBody>
          <a:bodyPr wrap="none" anchor="ctr"/>
          <a:lstStyle/>
          <a:p>
            <a:endParaRPr lang="en-US"/>
          </a:p>
        </p:txBody>
      </p:sp>
      <p:sp>
        <p:nvSpPr>
          <p:cNvPr id="68" name="Oval 14"/>
          <p:cNvSpPr>
            <a:spLocks noChangeArrowheads="1"/>
          </p:cNvSpPr>
          <p:nvPr/>
        </p:nvSpPr>
        <p:spPr bwMode="auto">
          <a:xfrm>
            <a:off x="3028950" y="4981575"/>
            <a:ext cx="123825" cy="123825"/>
          </a:xfrm>
          <a:prstGeom prst="ellipse">
            <a:avLst/>
          </a:prstGeom>
          <a:solidFill>
            <a:srgbClr val="FFFFFF"/>
          </a:solidFill>
          <a:ln w="25400">
            <a:solidFill>
              <a:schemeClr val="tx1"/>
            </a:solidFill>
            <a:round/>
            <a:headEnd/>
            <a:tailEnd/>
          </a:ln>
          <a:effectLst/>
        </p:spPr>
        <p:txBody>
          <a:bodyPr wrap="none" anchor="ctr"/>
          <a:lstStyle/>
          <a:p>
            <a:endParaRPr lang="en-US"/>
          </a:p>
        </p:txBody>
      </p:sp>
      <p:sp>
        <p:nvSpPr>
          <p:cNvPr id="69" name="Oval 15"/>
          <p:cNvSpPr>
            <a:spLocks noChangeArrowheads="1"/>
          </p:cNvSpPr>
          <p:nvPr/>
        </p:nvSpPr>
        <p:spPr bwMode="auto">
          <a:xfrm>
            <a:off x="2532063" y="5005388"/>
            <a:ext cx="74612" cy="74612"/>
          </a:xfrm>
          <a:prstGeom prst="ellipse">
            <a:avLst/>
          </a:prstGeom>
          <a:solidFill>
            <a:schemeClr val="tx1"/>
          </a:solidFill>
          <a:ln w="25400">
            <a:solidFill>
              <a:schemeClr val="tx1"/>
            </a:solidFill>
            <a:round/>
            <a:headEnd/>
            <a:tailEnd/>
          </a:ln>
          <a:effectLst/>
        </p:spPr>
        <p:txBody>
          <a:bodyPr wrap="none" anchor="ctr"/>
          <a:lstStyle/>
          <a:p>
            <a:endParaRPr lang="en-US"/>
          </a:p>
        </p:txBody>
      </p:sp>
      <p:sp>
        <p:nvSpPr>
          <p:cNvPr id="70" name="Text Box 16"/>
          <p:cNvSpPr txBox="1">
            <a:spLocks noChangeArrowheads="1"/>
          </p:cNvSpPr>
          <p:nvPr/>
        </p:nvSpPr>
        <p:spPr bwMode="auto">
          <a:xfrm>
            <a:off x="2286000" y="3563938"/>
            <a:ext cx="619125" cy="384175"/>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a:t>
            </a:r>
            <a:r>
              <a:rPr lang="en-US" sz="2000" baseline="-25000">
                <a:solidFill>
                  <a:schemeClr val="tx1"/>
                </a:solidFill>
                <a:latin typeface="Times New Roman" pitchFamily="18" charset="0"/>
              </a:rPr>
              <a:t>DD</a:t>
            </a:r>
          </a:p>
        </p:txBody>
      </p:sp>
      <p:grpSp>
        <p:nvGrpSpPr>
          <p:cNvPr id="71" name="Group 17"/>
          <p:cNvGrpSpPr>
            <a:grpSpLocks/>
          </p:cNvGrpSpPr>
          <p:nvPr/>
        </p:nvGrpSpPr>
        <p:grpSpPr bwMode="auto">
          <a:xfrm>
            <a:off x="2209800" y="4289425"/>
            <a:ext cx="358775" cy="704850"/>
            <a:chOff x="4302" y="1356"/>
            <a:chExt cx="226" cy="444"/>
          </a:xfrm>
        </p:grpSpPr>
        <p:grpSp>
          <p:nvGrpSpPr>
            <p:cNvPr id="72" name="Group 18"/>
            <p:cNvGrpSpPr>
              <a:grpSpLocks/>
            </p:cNvGrpSpPr>
            <p:nvPr/>
          </p:nvGrpSpPr>
          <p:grpSpPr bwMode="auto">
            <a:xfrm>
              <a:off x="4388" y="1356"/>
              <a:ext cx="140" cy="444"/>
              <a:chOff x="4271" y="1722"/>
              <a:chExt cx="140" cy="444"/>
            </a:xfrm>
          </p:grpSpPr>
          <p:sp>
            <p:nvSpPr>
              <p:cNvPr id="74" name="Freeform 19"/>
              <p:cNvSpPr>
                <a:spLocks/>
              </p:cNvSpPr>
              <p:nvPr/>
            </p:nvSpPr>
            <p:spPr bwMode="auto">
              <a:xfrm>
                <a:off x="4333" y="1722"/>
                <a:ext cx="78" cy="444"/>
              </a:xfrm>
              <a:custGeom>
                <a:avLst/>
                <a:gdLst/>
                <a:ahLst/>
                <a:cxnLst>
                  <a:cxn ang="0">
                    <a:pos x="78" y="0"/>
                  </a:cxn>
                  <a:cxn ang="0">
                    <a:pos x="78" y="117"/>
                  </a:cxn>
                  <a:cxn ang="0">
                    <a:pos x="0" y="117"/>
                  </a:cxn>
                  <a:cxn ang="0">
                    <a:pos x="0" y="320"/>
                  </a:cxn>
                  <a:cxn ang="0">
                    <a:pos x="78" y="320"/>
                  </a:cxn>
                  <a:cxn ang="0">
                    <a:pos x="78" y="444"/>
                  </a:cxn>
                </a:cxnLst>
                <a:rect l="0" t="0" r="r" b="b"/>
                <a:pathLst>
                  <a:path w="78" h="444">
                    <a:moveTo>
                      <a:pt x="78" y="0"/>
                    </a:moveTo>
                    <a:lnTo>
                      <a:pt x="78" y="117"/>
                    </a:lnTo>
                    <a:lnTo>
                      <a:pt x="0" y="117"/>
                    </a:lnTo>
                    <a:lnTo>
                      <a:pt x="0" y="320"/>
                    </a:lnTo>
                    <a:lnTo>
                      <a:pt x="78" y="320"/>
                    </a:lnTo>
                    <a:lnTo>
                      <a:pt x="78" y="444"/>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75" name="Line 20"/>
              <p:cNvSpPr>
                <a:spLocks noChangeShapeType="1"/>
              </p:cNvSpPr>
              <p:nvPr/>
            </p:nvSpPr>
            <p:spPr bwMode="auto">
              <a:xfrm>
                <a:off x="4271" y="1839"/>
                <a:ext cx="1" cy="203"/>
              </a:xfrm>
              <a:prstGeom prst="line">
                <a:avLst/>
              </a:prstGeom>
              <a:noFill/>
              <a:ln w="25400">
                <a:solidFill>
                  <a:schemeClr val="tx1"/>
                </a:solidFill>
                <a:round/>
                <a:headEnd/>
                <a:tailEnd/>
              </a:ln>
              <a:effectLst/>
            </p:spPr>
            <p:txBody>
              <a:bodyPr wrap="none" anchor="ctr"/>
              <a:lstStyle/>
              <a:p>
                <a:endParaRPr lang="en-US"/>
              </a:p>
            </p:txBody>
          </p:sp>
        </p:grpSp>
        <p:sp>
          <p:nvSpPr>
            <p:cNvPr id="73" name="Oval 21"/>
            <p:cNvSpPr>
              <a:spLocks noChangeArrowheads="1"/>
            </p:cNvSpPr>
            <p:nvPr/>
          </p:nvSpPr>
          <p:spPr bwMode="auto">
            <a:xfrm>
              <a:off x="4302" y="1544"/>
              <a:ext cx="71" cy="71"/>
            </a:xfrm>
            <a:prstGeom prst="ellipse">
              <a:avLst/>
            </a:prstGeom>
            <a:solidFill>
              <a:srgbClr val="FFFFFF"/>
            </a:solidFill>
            <a:ln w="25400">
              <a:solidFill>
                <a:schemeClr val="tx1"/>
              </a:solidFill>
              <a:round/>
              <a:headEnd/>
              <a:tailEnd/>
            </a:ln>
            <a:effectLst/>
          </p:spPr>
          <p:txBody>
            <a:bodyPr wrap="none" anchor="ctr"/>
            <a:lstStyle/>
            <a:p>
              <a:endParaRPr lang="en-US"/>
            </a:p>
          </p:txBody>
        </p:sp>
      </p:grpSp>
      <p:sp>
        <p:nvSpPr>
          <p:cNvPr id="76" name="Line 22"/>
          <p:cNvSpPr>
            <a:spLocks noChangeShapeType="1"/>
          </p:cNvSpPr>
          <p:nvPr/>
        </p:nvSpPr>
        <p:spPr bwMode="auto">
          <a:xfrm flipV="1">
            <a:off x="2566988" y="4116388"/>
            <a:ext cx="0" cy="222250"/>
          </a:xfrm>
          <a:prstGeom prst="line">
            <a:avLst/>
          </a:prstGeom>
          <a:noFill/>
          <a:ln w="25400">
            <a:solidFill>
              <a:schemeClr val="tx1"/>
            </a:solidFill>
            <a:round/>
            <a:headEnd/>
            <a:tailEnd/>
          </a:ln>
          <a:effectLst/>
        </p:spPr>
        <p:txBody>
          <a:bodyPr wrap="none" anchor="ctr"/>
          <a:lstStyle/>
          <a:p>
            <a:endParaRPr lang="en-US"/>
          </a:p>
        </p:txBody>
      </p:sp>
      <p:sp>
        <p:nvSpPr>
          <p:cNvPr id="77" name="Line 23"/>
          <p:cNvSpPr>
            <a:spLocks noChangeShapeType="1"/>
          </p:cNvSpPr>
          <p:nvPr/>
        </p:nvSpPr>
        <p:spPr bwMode="auto">
          <a:xfrm flipV="1">
            <a:off x="2566988" y="4895850"/>
            <a:ext cx="0" cy="320675"/>
          </a:xfrm>
          <a:prstGeom prst="line">
            <a:avLst/>
          </a:prstGeom>
          <a:noFill/>
          <a:ln w="25400">
            <a:solidFill>
              <a:schemeClr val="tx1"/>
            </a:solidFill>
            <a:round/>
            <a:headEnd/>
            <a:tailEnd/>
          </a:ln>
          <a:effectLst/>
        </p:spPr>
        <p:txBody>
          <a:bodyPr wrap="none" anchor="ctr"/>
          <a:lstStyle/>
          <a:p>
            <a:endParaRPr lang="en-US"/>
          </a:p>
        </p:txBody>
      </p:sp>
      <p:sp>
        <p:nvSpPr>
          <p:cNvPr id="78" name="Freeform 24"/>
          <p:cNvSpPr>
            <a:spLocks/>
          </p:cNvSpPr>
          <p:nvPr/>
        </p:nvSpPr>
        <p:spPr bwMode="auto">
          <a:xfrm>
            <a:off x="2060575" y="4635500"/>
            <a:ext cx="284163" cy="841375"/>
          </a:xfrm>
          <a:custGeom>
            <a:avLst/>
            <a:gdLst/>
            <a:ahLst/>
            <a:cxnLst>
              <a:cxn ang="0">
                <a:pos x="179" y="530"/>
              </a:cxn>
              <a:cxn ang="0">
                <a:pos x="0" y="530"/>
              </a:cxn>
              <a:cxn ang="0">
                <a:pos x="0" y="0"/>
              </a:cxn>
              <a:cxn ang="0">
                <a:pos x="93" y="0"/>
              </a:cxn>
            </a:cxnLst>
            <a:rect l="0" t="0" r="r" b="b"/>
            <a:pathLst>
              <a:path w="179" h="530">
                <a:moveTo>
                  <a:pt x="179" y="530"/>
                </a:moveTo>
                <a:lnTo>
                  <a:pt x="0" y="530"/>
                </a:lnTo>
                <a:lnTo>
                  <a:pt x="0" y="0"/>
                </a:lnTo>
                <a:lnTo>
                  <a:pt x="93" y="0"/>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79" name="Line 25"/>
          <p:cNvSpPr>
            <a:spLocks noChangeShapeType="1"/>
          </p:cNvSpPr>
          <p:nvPr/>
        </p:nvSpPr>
        <p:spPr bwMode="auto">
          <a:xfrm flipH="1">
            <a:off x="1627188" y="5043488"/>
            <a:ext cx="433387" cy="0"/>
          </a:xfrm>
          <a:prstGeom prst="line">
            <a:avLst/>
          </a:prstGeom>
          <a:noFill/>
          <a:ln w="25400">
            <a:solidFill>
              <a:schemeClr val="tx1"/>
            </a:solidFill>
            <a:round/>
            <a:headEnd/>
            <a:tailEnd/>
          </a:ln>
          <a:effectLst/>
        </p:spPr>
        <p:txBody>
          <a:bodyPr wrap="none" anchor="ctr"/>
          <a:lstStyle/>
          <a:p>
            <a:endParaRPr lang="en-US"/>
          </a:p>
        </p:txBody>
      </p:sp>
      <p:sp>
        <p:nvSpPr>
          <p:cNvPr id="80" name="Oval 26"/>
          <p:cNvSpPr>
            <a:spLocks noChangeArrowheads="1"/>
          </p:cNvSpPr>
          <p:nvPr/>
        </p:nvSpPr>
        <p:spPr bwMode="auto">
          <a:xfrm>
            <a:off x="2012950" y="5005388"/>
            <a:ext cx="74613" cy="74612"/>
          </a:xfrm>
          <a:prstGeom prst="ellipse">
            <a:avLst/>
          </a:prstGeom>
          <a:solidFill>
            <a:schemeClr val="tx1"/>
          </a:solidFill>
          <a:ln w="25400">
            <a:solidFill>
              <a:schemeClr val="tx1"/>
            </a:solidFill>
            <a:round/>
            <a:headEnd/>
            <a:tailEnd/>
          </a:ln>
          <a:effectLst/>
        </p:spPr>
        <p:txBody>
          <a:bodyPr wrap="none" anchor="ctr"/>
          <a:lstStyle/>
          <a:p>
            <a:endParaRPr lang="en-US"/>
          </a:p>
        </p:txBody>
      </p:sp>
      <p:sp>
        <p:nvSpPr>
          <p:cNvPr id="81" name="Text Box 27"/>
          <p:cNvSpPr txBox="1">
            <a:spLocks noChangeArrowheads="1"/>
          </p:cNvSpPr>
          <p:nvPr/>
        </p:nvSpPr>
        <p:spPr bwMode="auto">
          <a:xfrm>
            <a:off x="498475" y="4840288"/>
            <a:ext cx="982663" cy="385762"/>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a:t>
            </a:r>
            <a:r>
              <a:rPr lang="en-US" sz="2000" baseline="-25000">
                <a:solidFill>
                  <a:schemeClr val="tx1"/>
                </a:solidFill>
                <a:latin typeface="Times New Roman" pitchFamily="18" charset="0"/>
              </a:rPr>
              <a:t>I</a:t>
            </a:r>
            <a:r>
              <a:rPr lang="en-US" sz="2000">
                <a:solidFill>
                  <a:schemeClr val="tx1"/>
                </a:solidFill>
                <a:latin typeface="Times New Roman" pitchFamily="18" charset="0"/>
              </a:rPr>
              <a:t>&lt;V</a:t>
            </a:r>
            <a:r>
              <a:rPr lang="en-US" sz="2000" baseline="-25000">
                <a:solidFill>
                  <a:schemeClr val="tx1"/>
                </a:solidFill>
                <a:latin typeface="Times New Roman" pitchFamily="18" charset="0"/>
              </a:rPr>
              <a:t>TN</a:t>
            </a:r>
          </a:p>
        </p:txBody>
      </p:sp>
      <p:sp>
        <p:nvSpPr>
          <p:cNvPr id="82" name="Line 28"/>
          <p:cNvSpPr>
            <a:spLocks noChangeShapeType="1"/>
          </p:cNvSpPr>
          <p:nvPr/>
        </p:nvSpPr>
        <p:spPr bwMode="auto">
          <a:xfrm>
            <a:off x="2743200" y="5280025"/>
            <a:ext cx="0" cy="549275"/>
          </a:xfrm>
          <a:prstGeom prst="line">
            <a:avLst/>
          </a:prstGeom>
          <a:noFill/>
          <a:ln w="50800">
            <a:solidFill>
              <a:schemeClr val="accent2"/>
            </a:solidFill>
            <a:round/>
            <a:headEnd/>
            <a:tailEnd type="triangle" w="med" len="med"/>
          </a:ln>
          <a:effectLst/>
        </p:spPr>
        <p:txBody>
          <a:bodyPr wrap="none" anchor="ctr"/>
          <a:lstStyle/>
          <a:p>
            <a:endParaRPr lang="en-US"/>
          </a:p>
        </p:txBody>
      </p:sp>
      <p:sp>
        <p:nvSpPr>
          <p:cNvPr id="83" name="Text Box 29"/>
          <p:cNvSpPr txBox="1">
            <a:spLocks noChangeArrowheads="1"/>
          </p:cNvSpPr>
          <p:nvPr/>
        </p:nvSpPr>
        <p:spPr bwMode="auto">
          <a:xfrm>
            <a:off x="2813050" y="5257800"/>
            <a:ext cx="790575" cy="452438"/>
          </a:xfrm>
          <a:prstGeom prst="rect">
            <a:avLst/>
          </a:prstGeom>
          <a:noFill/>
          <a:ln w="25400">
            <a:noFill/>
            <a:miter lim="800000"/>
            <a:headEnd/>
            <a:tailEnd/>
          </a:ln>
          <a:effectLst/>
        </p:spPr>
        <p:txBody>
          <a:bodyPr wrap="none" lIns="91418" tIns="45709" rIns="91418" bIns="45709">
            <a:spAutoFit/>
          </a:bodyPr>
          <a:lstStyle/>
          <a:p>
            <a:pPr algn="ctr"/>
            <a:r>
              <a:rPr lang="en-US" sz="2400">
                <a:solidFill>
                  <a:schemeClr val="accent2"/>
                </a:solidFill>
                <a:latin typeface="Times New Roman" pitchFamily="18" charset="0"/>
              </a:rPr>
              <a:t>I</a:t>
            </a:r>
            <a:r>
              <a:rPr lang="en-US" sz="2400" baseline="-25000">
                <a:solidFill>
                  <a:schemeClr val="accent2"/>
                </a:solidFill>
                <a:latin typeface="Times New Roman" pitchFamily="18" charset="0"/>
              </a:rPr>
              <a:t>leak,n</a:t>
            </a:r>
          </a:p>
        </p:txBody>
      </p:sp>
      <p:sp>
        <p:nvSpPr>
          <p:cNvPr id="84" name="Text Box 30"/>
          <p:cNvSpPr txBox="1">
            <a:spLocks noChangeArrowheads="1"/>
          </p:cNvSpPr>
          <p:nvPr/>
        </p:nvSpPr>
        <p:spPr bwMode="auto">
          <a:xfrm>
            <a:off x="3205163" y="4856163"/>
            <a:ext cx="593725" cy="385762"/>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Vcc</a:t>
            </a:r>
          </a:p>
        </p:txBody>
      </p:sp>
      <p:grpSp>
        <p:nvGrpSpPr>
          <p:cNvPr id="85" name="Group 31"/>
          <p:cNvGrpSpPr>
            <a:grpSpLocks/>
          </p:cNvGrpSpPr>
          <p:nvPr/>
        </p:nvGrpSpPr>
        <p:grpSpPr bwMode="auto">
          <a:xfrm>
            <a:off x="5907088" y="5141913"/>
            <a:ext cx="222250" cy="704850"/>
            <a:chOff x="4271" y="1722"/>
            <a:chExt cx="140" cy="444"/>
          </a:xfrm>
        </p:grpSpPr>
        <p:sp>
          <p:nvSpPr>
            <p:cNvPr id="86" name="Freeform 32"/>
            <p:cNvSpPr>
              <a:spLocks/>
            </p:cNvSpPr>
            <p:nvPr/>
          </p:nvSpPr>
          <p:spPr bwMode="auto">
            <a:xfrm>
              <a:off x="4333" y="1722"/>
              <a:ext cx="78" cy="444"/>
            </a:xfrm>
            <a:custGeom>
              <a:avLst/>
              <a:gdLst/>
              <a:ahLst/>
              <a:cxnLst>
                <a:cxn ang="0">
                  <a:pos x="78" y="0"/>
                </a:cxn>
                <a:cxn ang="0">
                  <a:pos x="78" y="117"/>
                </a:cxn>
                <a:cxn ang="0">
                  <a:pos x="0" y="117"/>
                </a:cxn>
                <a:cxn ang="0">
                  <a:pos x="0" y="320"/>
                </a:cxn>
                <a:cxn ang="0">
                  <a:pos x="78" y="320"/>
                </a:cxn>
                <a:cxn ang="0">
                  <a:pos x="78" y="444"/>
                </a:cxn>
              </a:cxnLst>
              <a:rect l="0" t="0" r="r" b="b"/>
              <a:pathLst>
                <a:path w="78" h="444">
                  <a:moveTo>
                    <a:pt x="78" y="0"/>
                  </a:moveTo>
                  <a:lnTo>
                    <a:pt x="78" y="117"/>
                  </a:lnTo>
                  <a:lnTo>
                    <a:pt x="0" y="117"/>
                  </a:lnTo>
                  <a:lnTo>
                    <a:pt x="0" y="320"/>
                  </a:lnTo>
                  <a:lnTo>
                    <a:pt x="78" y="320"/>
                  </a:lnTo>
                  <a:lnTo>
                    <a:pt x="78" y="444"/>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87" name="Line 33"/>
            <p:cNvSpPr>
              <a:spLocks noChangeShapeType="1"/>
            </p:cNvSpPr>
            <p:nvPr/>
          </p:nvSpPr>
          <p:spPr bwMode="auto">
            <a:xfrm>
              <a:off x="4271" y="1839"/>
              <a:ext cx="1" cy="203"/>
            </a:xfrm>
            <a:prstGeom prst="line">
              <a:avLst/>
            </a:prstGeom>
            <a:noFill/>
            <a:ln w="25400">
              <a:solidFill>
                <a:schemeClr val="tx1"/>
              </a:solidFill>
              <a:round/>
              <a:headEnd/>
              <a:tailEnd/>
            </a:ln>
            <a:effectLst/>
          </p:spPr>
          <p:txBody>
            <a:bodyPr wrap="none" anchor="ctr"/>
            <a:lstStyle/>
            <a:p>
              <a:endParaRPr lang="en-US"/>
            </a:p>
          </p:txBody>
        </p:sp>
      </p:grpSp>
      <p:sp>
        <p:nvSpPr>
          <p:cNvPr id="88" name="Line 34"/>
          <p:cNvSpPr>
            <a:spLocks noChangeShapeType="1"/>
          </p:cNvSpPr>
          <p:nvPr/>
        </p:nvSpPr>
        <p:spPr bwMode="auto">
          <a:xfrm>
            <a:off x="6129338" y="5773738"/>
            <a:ext cx="0" cy="290512"/>
          </a:xfrm>
          <a:prstGeom prst="line">
            <a:avLst/>
          </a:prstGeom>
          <a:noFill/>
          <a:ln w="25400">
            <a:solidFill>
              <a:schemeClr val="tx1"/>
            </a:solidFill>
            <a:round/>
            <a:headEnd/>
            <a:tailEnd/>
          </a:ln>
          <a:effectLst/>
        </p:spPr>
        <p:txBody>
          <a:bodyPr wrap="none" anchor="ctr"/>
          <a:lstStyle/>
          <a:p>
            <a:endParaRPr lang="en-US"/>
          </a:p>
        </p:txBody>
      </p:sp>
      <p:sp>
        <p:nvSpPr>
          <p:cNvPr id="89" name="AutoShape 35"/>
          <p:cNvSpPr>
            <a:spLocks noChangeArrowheads="1"/>
          </p:cNvSpPr>
          <p:nvPr/>
        </p:nvSpPr>
        <p:spPr bwMode="auto">
          <a:xfrm>
            <a:off x="6043613" y="3967163"/>
            <a:ext cx="160337" cy="160337"/>
          </a:xfrm>
          <a:prstGeom prst="triangle">
            <a:avLst>
              <a:gd name="adj" fmla="val 50000"/>
            </a:avLst>
          </a:prstGeom>
          <a:solidFill>
            <a:srgbClr val="FFFFFF"/>
          </a:solidFill>
          <a:ln w="25400">
            <a:solidFill>
              <a:schemeClr val="tx1"/>
            </a:solidFill>
            <a:miter lim="800000"/>
            <a:headEnd/>
            <a:tailEnd/>
          </a:ln>
          <a:effectLst/>
        </p:spPr>
        <p:txBody>
          <a:bodyPr wrap="none" anchor="ctr"/>
          <a:lstStyle/>
          <a:p>
            <a:endParaRPr lang="en-US"/>
          </a:p>
        </p:txBody>
      </p:sp>
      <p:sp>
        <p:nvSpPr>
          <p:cNvPr id="90" name="Line 36"/>
          <p:cNvSpPr>
            <a:spLocks noChangeShapeType="1"/>
          </p:cNvSpPr>
          <p:nvPr/>
        </p:nvSpPr>
        <p:spPr bwMode="auto">
          <a:xfrm>
            <a:off x="5992813" y="6048375"/>
            <a:ext cx="260350" cy="0"/>
          </a:xfrm>
          <a:prstGeom prst="line">
            <a:avLst/>
          </a:prstGeom>
          <a:noFill/>
          <a:ln w="25400">
            <a:solidFill>
              <a:schemeClr val="tx1"/>
            </a:solidFill>
            <a:round/>
            <a:headEnd/>
            <a:tailEnd/>
          </a:ln>
          <a:effectLst/>
        </p:spPr>
        <p:txBody>
          <a:bodyPr wrap="none" anchor="ctr"/>
          <a:lstStyle/>
          <a:p>
            <a:endParaRPr lang="en-US"/>
          </a:p>
        </p:txBody>
      </p:sp>
      <p:sp>
        <p:nvSpPr>
          <p:cNvPr id="91" name="Line 37"/>
          <p:cNvSpPr>
            <a:spLocks noChangeShapeType="1"/>
          </p:cNvSpPr>
          <p:nvPr/>
        </p:nvSpPr>
        <p:spPr bwMode="auto">
          <a:xfrm>
            <a:off x="6043613" y="6108700"/>
            <a:ext cx="161925" cy="0"/>
          </a:xfrm>
          <a:prstGeom prst="line">
            <a:avLst/>
          </a:prstGeom>
          <a:noFill/>
          <a:ln w="25400">
            <a:solidFill>
              <a:schemeClr val="tx1"/>
            </a:solidFill>
            <a:round/>
            <a:headEnd/>
            <a:tailEnd/>
          </a:ln>
          <a:effectLst/>
        </p:spPr>
        <p:txBody>
          <a:bodyPr wrap="none" anchor="ctr"/>
          <a:lstStyle/>
          <a:p>
            <a:endParaRPr lang="en-US"/>
          </a:p>
        </p:txBody>
      </p:sp>
      <p:sp>
        <p:nvSpPr>
          <p:cNvPr id="92" name="Line 38"/>
          <p:cNvSpPr>
            <a:spLocks noChangeShapeType="1"/>
          </p:cNvSpPr>
          <p:nvPr/>
        </p:nvSpPr>
        <p:spPr bwMode="auto">
          <a:xfrm>
            <a:off x="6081713" y="6170613"/>
            <a:ext cx="100012" cy="0"/>
          </a:xfrm>
          <a:prstGeom prst="line">
            <a:avLst/>
          </a:prstGeom>
          <a:noFill/>
          <a:ln w="25400">
            <a:solidFill>
              <a:schemeClr val="tx1"/>
            </a:solidFill>
            <a:round/>
            <a:headEnd/>
            <a:tailEnd/>
          </a:ln>
          <a:effectLst/>
        </p:spPr>
        <p:txBody>
          <a:bodyPr wrap="none" anchor="ctr"/>
          <a:lstStyle/>
          <a:p>
            <a:endParaRPr lang="en-US"/>
          </a:p>
        </p:txBody>
      </p:sp>
      <p:sp>
        <p:nvSpPr>
          <p:cNvPr id="93" name="Line 39"/>
          <p:cNvSpPr>
            <a:spLocks noChangeShapeType="1"/>
          </p:cNvSpPr>
          <p:nvPr/>
        </p:nvSpPr>
        <p:spPr bwMode="auto">
          <a:xfrm flipH="1">
            <a:off x="6116638" y="5041900"/>
            <a:ext cx="488950" cy="0"/>
          </a:xfrm>
          <a:prstGeom prst="line">
            <a:avLst/>
          </a:prstGeom>
          <a:noFill/>
          <a:ln w="25400">
            <a:solidFill>
              <a:schemeClr val="tx1"/>
            </a:solidFill>
            <a:round/>
            <a:headEnd/>
            <a:tailEnd/>
          </a:ln>
          <a:effectLst/>
        </p:spPr>
        <p:txBody>
          <a:bodyPr wrap="none" anchor="ctr"/>
          <a:lstStyle/>
          <a:p>
            <a:endParaRPr lang="en-US"/>
          </a:p>
        </p:txBody>
      </p:sp>
      <p:sp>
        <p:nvSpPr>
          <p:cNvPr id="94" name="Oval 40"/>
          <p:cNvSpPr>
            <a:spLocks noChangeArrowheads="1"/>
          </p:cNvSpPr>
          <p:nvPr/>
        </p:nvSpPr>
        <p:spPr bwMode="auto">
          <a:xfrm>
            <a:off x="5076825" y="4983163"/>
            <a:ext cx="123825" cy="123825"/>
          </a:xfrm>
          <a:prstGeom prst="ellipse">
            <a:avLst/>
          </a:prstGeom>
          <a:solidFill>
            <a:srgbClr val="FFFFFF"/>
          </a:solidFill>
          <a:ln w="25400">
            <a:solidFill>
              <a:schemeClr val="tx1"/>
            </a:solidFill>
            <a:round/>
            <a:headEnd/>
            <a:tailEnd/>
          </a:ln>
          <a:effectLst/>
        </p:spPr>
        <p:txBody>
          <a:bodyPr wrap="none" anchor="ctr"/>
          <a:lstStyle/>
          <a:p>
            <a:endParaRPr lang="en-US"/>
          </a:p>
        </p:txBody>
      </p:sp>
      <p:sp>
        <p:nvSpPr>
          <p:cNvPr id="95" name="Oval 41"/>
          <p:cNvSpPr>
            <a:spLocks noChangeArrowheads="1"/>
          </p:cNvSpPr>
          <p:nvPr/>
        </p:nvSpPr>
        <p:spPr bwMode="auto">
          <a:xfrm>
            <a:off x="6589713" y="4981575"/>
            <a:ext cx="123825" cy="123825"/>
          </a:xfrm>
          <a:prstGeom prst="ellipse">
            <a:avLst/>
          </a:prstGeom>
          <a:solidFill>
            <a:srgbClr val="FFFFFF"/>
          </a:solidFill>
          <a:ln w="25400">
            <a:solidFill>
              <a:schemeClr val="tx1"/>
            </a:solidFill>
            <a:round/>
            <a:headEnd/>
            <a:tailEnd/>
          </a:ln>
          <a:effectLst/>
        </p:spPr>
        <p:txBody>
          <a:bodyPr wrap="none" anchor="ctr"/>
          <a:lstStyle/>
          <a:p>
            <a:endParaRPr lang="en-US"/>
          </a:p>
        </p:txBody>
      </p:sp>
      <p:sp>
        <p:nvSpPr>
          <p:cNvPr id="96" name="Oval 42"/>
          <p:cNvSpPr>
            <a:spLocks noChangeArrowheads="1"/>
          </p:cNvSpPr>
          <p:nvPr/>
        </p:nvSpPr>
        <p:spPr bwMode="auto">
          <a:xfrm>
            <a:off x="6092825" y="5005388"/>
            <a:ext cx="74613" cy="74612"/>
          </a:xfrm>
          <a:prstGeom prst="ellipse">
            <a:avLst/>
          </a:prstGeom>
          <a:solidFill>
            <a:schemeClr val="tx1"/>
          </a:solidFill>
          <a:ln w="25400">
            <a:solidFill>
              <a:schemeClr val="tx1"/>
            </a:solidFill>
            <a:round/>
            <a:headEnd/>
            <a:tailEnd/>
          </a:ln>
          <a:effectLst/>
        </p:spPr>
        <p:txBody>
          <a:bodyPr wrap="none" anchor="ctr"/>
          <a:lstStyle/>
          <a:p>
            <a:endParaRPr lang="en-US"/>
          </a:p>
        </p:txBody>
      </p:sp>
      <p:grpSp>
        <p:nvGrpSpPr>
          <p:cNvPr id="97" name="Group 43"/>
          <p:cNvGrpSpPr>
            <a:grpSpLocks/>
          </p:cNvGrpSpPr>
          <p:nvPr/>
        </p:nvGrpSpPr>
        <p:grpSpPr bwMode="auto">
          <a:xfrm>
            <a:off x="5770563" y="4289425"/>
            <a:ext cx="358775" cy="704850"/>
            <a:chOff x="4302" y="1356"/>
            <a:chExt cx="226" cy="444"/>
          </a:xfrm>
        </p:grpSpPr>
        <p:grpSp>
          <p:nvGrpSpPr>
            <p:cNvPr id="98" name="Group 44"/>
            <p:cNvGrpSpPr>
              <a:grpSpLocks/>
            </p:cNvGrpSpPr>
            <p:nvPr/>
          </p:nvGrpSpPr>
          <p:grpSpPr bwMode="auto">
            <a:xfrm>
              <a:off x="4388" y="1356"/>
              <a:ext cx="140" cy="444"/>
              <a:chOff x="4271" y="1722"/>
              <a:chExt cx="140" cy="444"/>
            </a:xfrm>
          </p:grpSpPr>
          <p:sp>
            <p:nvSpPr>
              <p:cNvPr id="100" name="Freeform 45"/>
              <p:cNvSpPr>
                <a:spLocks/>
              </p:cNvSpPr>
              <p:nvPr/>
            </p:nvSpPr>
            <p:spPr bwMode="auto">
              <a:xfrm>
                <a:off x="4333" y="1722"/>
                <a:ext cx="78" cy="444"/>
              </a:xfrm>
              <a:custGeom>
                <a:avLst/>
                <a:gdLst/>
                <a:ahLst/>
                <a:cxnLst>
                  <a:cxn ang="0">
                    <a:pos x="78" y="0"/>
                  </a:cxn>
                  <a:cxn ang="0">
                    <a:pos x="78" y="117"/>
                  </a:cxn>
                  <a:cxn ang="0">
                    <a:pos x="0" y="117"/>
                  </a:cxn>
                  <a:cxn ang="0">
                    <a:pos x="0" y="320"/>
                  </a:cxn>
                  <a:cxn ang="0">
                    <a:pos x="78" y="320"/>
                  </a:cxn>
                  <a:cxn ang="0">
                    <a:pos x="78" y="444"/>
                  </a:cxn>
                </a:cxnLst>
                <a:rect l="0" t="0" r="r" b="b"/>
                <a:pathLst>
                  <a:path w="78" h="444">
                    <a:moveTo>
                      <a:pt x="78" y="0"/>
                    </a:moveTo>
                    <a:lnTo>
                      <a:pt x="78" y="117"/>
                    </a:lnTo>
                    <a:lnTo>
                      <a:pt x="0" y="117"/>
                    </a:lnTo>
                    <a:lnTo>
                      <a:pt x="0" y="320"/>
                    </a:lnTo>
                    <a:lnTo>
                      <a:pt x="78" y="320"/>
                    </a:lnTo>
                    <a:lnTo>
                      <a:pt x="78" y="444"/>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101" name="Line 46"/>
              <p:cNvSpPr>
                <a:spLocks noChangeShapeType="1"/>
              </p:cNvSpPr>
              <p:nvPr/>
            </p:nvSpPr>
            <p:spPr bwMode="auto">
              <a:xfrm>
                <a:off x="4271" y="1839"/>
                <a:ext cx="1" cy="203"/>
              </a:xfrm>
              <a:prstGeom prst="line">
                <a:avLst/>
              </a:prstGeom>
              <a:noFill/>
              <a:ln w="25400">
                <a:solidFill>
                  <a:schemeClr val="tx1"/>
                </a:solidFill>
                <a:round/>
                <a:headEnd/>
                <a:tailEnd/>
              </a:ln>
              <a:effectLst/>
            </p:spPr>
            <p:txBody>
              <a:bodyPr wrap="none" anchor="ctr"/>
              <a:lstStyle/>
              <a:p>
                <a:endParaRPr lang="en-US"/>
              </a:p>
            </p:txBody>
          </p:sp>
        </p:grpSp>
        <p:sp>
          <p:nvSpPr>
            <p:cNvPr id="99" name="Oval 47"/>
            <p:cNvSpPr>
              <a:spLocks noChangeArrowheads="1"/>
            </p:cNvSpPr>
            <p:nvPr/>
          </p:nvSpPr>
          <p:spPr bwMode="auto">
            <a:xfrm>
              <a:off x="4302" y="1544"/>
              <a:ext cx="71" cy="71"/>
            </a:xfrm>
            <a:prstGeom prst="ellipse">
              <a:avLst/>
            </a:prstGeom>
            <a:solidFill>
              <a:srgbClr val="FFFFFF"/>
            </a:solidFill>
            <a:ln w="25400">
              <a:solidFill>
                <a:schemeClr val="tx1"/>
              </a:solidFill>
              <a:round/>
              <a:headEnd/>
              <a:tailEnd/>
            </a:ln>
            <a:effectLst/>
          </p:spPr>
          <p:txBody>
            <a:bodyPr wrap="none" anchor="ctr"/>
            <a:lstStyle/>
            <a:p>
              <a:endParaRPr lang="en-US"/>
            </a:p>
          </p:txBody>
        </p:sp>
      </p:grpSp>
      <p:sp>
        <p:nvSpPr>
          <p:cNvPr id="102" name="Line 48"/>
          <p:cNvSpPr>
            <a:spLocks noChangeShapeType="1"/>
          </p:cNvSpPr>
          <p:nvPr/>
        </p:nvSpPr>
        <p:spPr bwMode="auto">
          <a:xfrm flipV="1">
            <a:off x="6127750" y="4116388"/>
            <a:ext cx="0" cy="222250"/>
          </a:xfrm>
          <a:prstGeom prst="line">
            <a:avLst/>
          </a:prstGeom>
          <a:noFill/>
          <a:ln w="25400">
            <a:solidFill>
              <a:schemeClr val="tx1"/>
            </a:solidFill>
            <a:round/>
            <a:headEnd/>
            <a:tailEnd/>
          </a:ln>
          <a:effectLst/>
        </p:spPr>
        <p:txBody>
          <a:bodyPr wrap="none" anchor="ctr"/>
          <a:lstStyle/>
          <a:p>
            <a:endParaRPr lang="en-US"/>
          </a:p>
        </p:txBody>
      </p:sp>
      <p:sp>
        <p:nvSpPr>
          <p:cNvPr id="103" name="Line 49"/>
          <p:cNvSpPr>
            <a:spLocks noChangeShapeType="1"/>
          </p:cNvSpPr>
          <p:nvPr/>
        </p:nvSpPr>
        <p:spPr bwMode="auto">
          <a:xfrm flipV="1">
            <a:off x="6127750" y="4895850"/>
            <a:ext cx="0" cy="320675"/>
          </a:xfrm>
          <a:prstGeom prst="line">
            <a:avLst/>
          </a:prstGeom>
          <a:noFill/>
          <a:ln w="25400">
            <a:solidFill>
              <a:schemeClr val="tx1"/>
            </a:solidFill>
            <a:round/>
            <a:headEnd/>
            <a:tailEnd/>
          </a:ln>
          <a:effectLst/>
        </p:spPr>
        <p:txBody>
          <a:bodyPr wrap="none" anchor="ctr"/>
          <a:lstStyle/>
          <a:p>
            <a:endParaRPr lang="en-US"/>
          </a:p>
        </p:txBody>
      </p:sp>
      <p:sp>
        <p:nvSpPr>
          <p:cNvPr id="104" name="Freeform 50"/>
          <p:cNvSpPr>
            <a:spLocks/>
          </p:cNvSpPr>
          <p:nvPr/>
        </p:nvSpPr>
        <p:spPr bwMode="auto">
          <a:xfrm>
            <a:off x="5621338" y="4635500"/>
            <a:ext cx="284162" cy="841375"/>
          </a:xfrm>
          <a:custGeom>
            <a:avLst/>
            <a:gdLst/>
            <a:ahLst/>
            <a:cxnLst>
              <a:cxn ang="0">
                <a:pos x="179" y="530"/>
              </a:cxn>
              <a:cxn ang="0">
                <a:pos x="0" y="530"/>
              </a:cxn>
              <a:cxn ang="0">
                <a:pos x="0" y="0"/>
              </a:cxn>
              <a:cxn ang="0">
                <a:pos x="93" y="0"/>
              </a:cxn>
            </a:cxnLst>
            <a:rect l="0" t="0" r="r" b="b"/>
            <a:pathLst>
              <a:path w="179" h="530">
                <a:moveTo>
                  <a:pt x="179" y="530"/>
                </a:moveTo>
                <a:lnTo>
                  <a:pt x="0" y="530"/>
                </a:lnTo>
                <a:lnTo>
                  <a:pt x="0" y="0"/>
                </a:lnTo>
                <a:lnTo>
                  <a:pt x="93" y="0"/>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105" name="Line 51"/>
          <p:cNvSpPr>
            <a:spLocks noChangeShapeType="1"/>
          </p:cNvSpPr>
          <p:nvPr/>
        </p:nvSpPr>
        <p:spPr bwMode="auto">
          <a:xfrm flipH="1">
            <a:off x="5187950" y="5043488"/>
            <a:ext cx="433388" cy="0"/>
          </a:xfrm>
          <a:prstGeom prst="line">
            <a:avLst/>
          </a:prstGeom>
          <a:noFill/>
          <a:ln w="25400">
            <a:solidFill>
              <a:schemeClr val="tx1"/>
            </a:solidFill>
            <a:round/>
            <a:headEnd/>
            <a:tailEnd/>
          </a:ln>
          <a:effectLst/>
        </p:spPr>
        <p:txBody>
          <a:bodyPr wrap="none" anchor="ctr"/>
          <a:lstStyle/>
          <a:p>
            <a:endParaRPr lang="en-US"/>
          </a:p>
        </p:txBody>
      </p:sp>
      <p:sp>
        <p:nvSpPr>
          <p:cNvPr id="106" name="Oval 52"/>
          <p:cNvSpPr>
            <a:spLocks noChangeArrowheads="1"/>
          </p:cNvSpPr>
          <p:nvPr/>
        </p:nvSpPr>
        <p:spPr bwMode="auto">
          <a:xfrm>
            <a:off x="5573713" y="5005388"/>
            <a:ext cx="74612" cy="74612"/>
          </a:xfrm>
          <a:prstGeom prst="ellipse">
            <a:avLst/>
          </a:prstGeom>
          <a:solidFill>
            <a:schemeClr val="tx1"/>
          </a:solidFill>
          <a:ln w="25400">
            <a:solidFill>
              <a:schemeClr val="tx1"/>
            </a:solidFill>
            <a:round/>
            <a:headEnd/>
            <a:tailEnd/>
          </a:ln>
          <a:effectLst/>
        </p:spPr>
        <p:txBody>
          <a:bodyPr wrap="none" anchor="ctr"/>
          <a:lstStyle/>
          <a:p>
            <a:endParaRPr lang="en-US"/>
          </a:p>
        </p:txBody>
      </p:sp>
      <p:sp>
        <p:nvSpPr>
          <p:cNvPr id="107" name="Text Box 53"/>
          <p:cNvSpPr txBox="1">
            <a:spLocks noChangeArrowheads="1"/>
          </p:cNvSpPr>
          <p:nvPr/>
        </p:nvSpPr>
        <p:spPr bwMode="auto">
          <a:xfrm>
            <a:off x="4449763" y="4832350"/>
            <a:ext cx="619125" cy="385763"/>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a:t>
            </a:r>
            <a:r>
              <a:rPr lang="en-US" sz="2000" baseline="-25000">
                <a:solidFill>
                  <a:schemeClr val="tx1"/>
                </a:solidFill>
                <a:latin typeface="Times New Roman" pitchFamily="18" charset="0"/>
              </a:rPr>
              <a:t>DD</a:t>
            </a:r>
          </a:p>
        </p:txBody>
      </p:sp>
      <p:sp>
        <p:nvSpPr>
          <p:cNvPr id="108" name="Line 54"/>
          <p:cNvSpPr>
            <a:spLocks noChangeShapeType="1"/>
          </p:cNvSpPr>
          <p:nvPr/>
        </p:nvSpPr>
        <p:spPr bwMode="auto">
          <a:xfrm>
            <a:off x="6303963" y="4413250"/>
            <a:ext cx="0" cy="549275"/>
          </a:xfrm>
          <a:prstGeom prst="line">
            <a:avLst/>
          </a:prstGeom>
          <a:noFill/>
          <a:ln w="50800">
            <a:solidFill>
              <a:schemeClr val="accent2"/>
            </a:solidFill>
            <a:round/>
            <a:headEnd/>
            <a:tailEnd type="triangle" w="med" len="med"/>
          </a:ln>
          <a:effectLst/>
        </p:spPr>
        <p:txBody>
          <a:bodyPr wrap="none" anchor="ctr"/>
          <a:lstStyle/>
          <a:p>
            <a:endParaRPr lang="en-US"/>
          </a:p>
        </p:txBody>
      </p:sp>
      <p:sp>
        <p:nvSpPr>
          <p:cNvPr id="109" name="Text Box 55"/>
          <p:cNvSpPr txBox="1">
            <a:spLocks noChangeArrowheads="1"/>
          </p:cNvSpPr>
          <p:nvPr/>
        </p:nvSpPr>
        <p:spPr bwMode="auto">
          <a:xfrm>
            <a:off x="6373813" y="4391025"/>
            <a:ext cx="790575" cy="452438"/>
          </a:xfrm>
          <a:prstGeom prst="rect">
            <a:avLst/>
          </a:prstGeom>
          <a:noFill/>
          <a:ln w="25400">
            <a:noFill/>
            <a:miter lim="800000"/>
            <a:headEnd/>
            <a:tailEnd/>
          </a:ln>
          <a:effectLst/>
        </p:spPr>
        <p:txBody>
          <a:bodyPr wrap="none" lIns="91418" tIns="45709" rIns="91418" bIns="45709">
            <a:spAutoFit/>
          </a:bodyPr>
          <a:lstStyle/>
          <a:p>
            <a:pPr algn="ctr"/>
            <a:r>
              <a:rPr lang="en-US" sz="2400">
                <a:solidFill>
                  <a:schemeClr val="accent2"/>
                </a:solidFill>
                <a:latin typeface="Times New Roman" pitchFamily="18" charset="0"/>
              </a:rPr>
              <a:t>I</a:t>
            </a:r>
            <a:r>
              <a:rPr lang="en-US" sz="2400" baseline="-25000">
                <a:solidFill>
                  <a:schemeClr val="accent2"/>
                </a:solidFill>
                <a:latin typeface="Times New Roman" pitchFamily="18" charset="0"/>
              </a:rPr>
              <a:t>leak,p</a:t>
            </a:r>
          </a:p>
        </p:txBody>
      </p:sp>
      <p:sp>
        <p:nvSpPr>
          <p:cNvPr id="110" name="Text Box 56"/>
          <p:cNvSpPr txBox="1">
            <a:spLocks noChangeArrowheads="1"/>
          </p:cNvSpPr>
          <p:nvPr/>
        </p:nvSpPr>
        <p:spPr bwMode="auto">
          <a:xfrm>
            <a:off x="6792913" y="4840288"/>
            <a:ext cx="1046162" cy="385762"/>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Vo(low)</a:t>
            </a:r>
            <a:endParaRPr lang="en-US" sz="2000" baseline="-25000">
              <a:solidFill>
                <a:schemeClr val="tx1"/>
              </a:solidFill>
              <a:latin typeface="Times New Roman" pitchFamily="18" charset="0"/>
            </a:endParaRPr>
          </a:p>
        </p:txBody>
      </p:sp>
      <p:sp>
        <p:nvSpPr>
          <p:cNvPr id="111" name="Text Box 57"/>
          <p:cNvSpPr txBox="1">
            <a:spLocks noChangeArrowheads="1"/>
          </p:cNvSpPr>
          <p:nvPr/>
        </p:nvSpPr>
        <p:spPr bwMode="auto">
          <a:xfrm>
            <a:off x="5818188" y="3563938"/>
            <a:ext cx="619125" cy="384175"/>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a:t>
            </a:r>
            <a:r>
              <a:rPr lang="en-US" sz="2000" baseline="-25000">
                <a:solidFill>
                  <a:schemeClr val="tx1"/>
                </a:solidFill>
                <a:latin typeface="Times New Roman" pitchFamily="18" charset="0"/>
              </a:rPr>
              <a:t>DD</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42"/>
          <p:cNvSpPr>
            <a:spLocks noGrp="1"/>
          </p:cNvSpPr>
          <p:nvPr>
            <p:ph type="title"/>
          </p:nvPr>
        </p:nvSpPr>
        <p:spPr/>
        <p:txBody>
          <a:bodyPr/>
          <a:lstStyle/>
          <a:p>
            <a:r>
              <a:rPr lang="en-US" dirty="0" smtClean="0"/>
              <a:t>Static Power</a:t>
            </a:r>
            <a:endParaRPr lang="en-US" dirty="0"/>
          </a:p>
        </p:txBody>
      </p:sp>
      <p:sp>
        <p:nvSpPr>
          <p:cNvPr id="45" name="Line 5"/>
          <p:cNvSpPr>
            <a:spLocks noChangeShapeType="1"/>
          </p:cNvSpPr>
          <p:nvPr/>
        </p:nvSpPr>
        <p:spPr bwMode="auto">
          <a:xfrm>
            <a:off x="3657600" y="2057400"/>
            <a:ext cx="0" cy="381000"/>
          </a:xfrm>
          <a:prstGeom prst="line">
            <a:avLst/>
          </a:prstGeom>
          <a:noFill/>
          <a:ln w="12700">
            <a:solidFill>
              <a:schemeClr val="tx1"/>
            </a:solidFill>
            <a:round/>
            <a:headEnd/>
            <a:tailEnd/>
          </a:ln>
          <a:effectLst/>
        </p:spPr>
        <p:txBody>
          <a:bodyPr/>
          <a:lstStyle/>
          <a:p>
            <a:endParaRPr lang="en-US"/>
          </a:p>
        </p:txBody>
      </p:sp>
      <p:sp>
        <p:nvSpPr>
          <p:cNvPr id="46" name="Line 6"/>
          <p:cNvSpPr>
            <a:spLocks noChangeShapeType="1"/>
          </p:cNvSpPr>
          <p:nvPr/>
        </p:nvSpPr>
        <p:spPr bwMode="auto">
          <a:xfrm>
            <a:off x="3581400" y="2057400"/>
            <a:ext cx="0" cy="381000"/>
          </a:xfrm>
          <a:prstGeom prst="line">
            <a:avLst/>
          </a:prstGeom>
          <a:noFill/>
          <a:ln w="12700">
            <a:solidFill>
              <a:schemeClr val="tx1"/>
            </a:solidFill>
            <a:round/>
            <a:headEnd/>
            <a:tailEnd/>
          </a:ln>
          <a:effectLst/>
        </p:spPr>
        <p:txBody>
          <a:bodyPr/>
          <a:lstStyle/>
          <a:p>
            <a:endParaRPr lang="en-US"/>
          </a:p>
        </p:txBody>
      </p:sp>
      <p:sp>
        <p:nvSpPr>
          <p:cNvPr id="47" name="Line 7"/>
          <p:cNvSpPr>
            <a:spLocks noChangeShapeType="1"/>
          </p:cNvSpPr>
          <p:nvPr/>
        </p:nvSpPr>
        <p:spPr bwMode="auto">
          <a:xfrm>
            <a:off x="3657600" y="3048000"/>
            <a:ext cx="0" cy="381000"/>
          </a:xfrm>
          <a:prstGeom prst="line">
            <a:avLst/>
          </a:prstGeom>
          <a:noFill/>
          <a:ln w="12700">
            <a:solidFill>
              <a:schemeClr val="tx1"/>
            </a:solidFill>
            <a:round/>
            <a:headEnd/>
            <a:tailEnd/>
          </a:ln>
          <a:effectLst/>
        </p:spPr>
        <p:txBody>
          <a:bodyPr/>
          <a:lstStyle/>
          <a:p>
            <a:endParaRPr lang="en-US"/>
          </a:p>
        </p:txBody>
      </p:sp>
      <p:sp>
        <p:nvSpPr>
          <p:cNvPr id="48" name="Line 8"/>
          <p:cNvSpPr>
            <a:spLocks noChangeShapeType="1"/>
          </p:cNvSpPr>
          <p:nvPr/>
        </p:nvSpPr>
        <p:spPr bwMode="auto">
          <a:xfrm>
            <a:off x="3581400" y="3048000"/>
            <a:ext cx="0" cy="381000"/>
          </a:xfrm>
          <a:prstGeom prst="line">
            <a:avLst/>
          </a:prstGeom>
          <a:noFill/>
          <a:ln w="12700">
            <a:solidFill>
              <a:schemeClr val="tx1"/>
            </a:solidFill>
            <a:round/>
            <a:headEnd/>
            <a:tailEnd/>
          </a:ln>
          <a:effectLst/>
        </p:spPr>
        <p:txBody>
          <a:bodyPr/>
          <a:lstStyle/>
          <a:p>
            <a:endParaRPr lang="en-US"/>
          </a:p>
        </p:txBody>
      </p:sp>
      <p:sp>
        <p:nvSpPr>
          <p:cNvPr id="49" name="Oval 9"/>
          <p:cNvSpPr>
            <a:spLocks noChangeArrowheads="1"/>
          </p:cNvSpPr>
          <p:nvPr/>
        </p:nvSpPr>
        <p:spPr bwMode="auto">
          <a:xfrm>
            <a:off x="3429000" y="2209800"/>
            <a:ext cx="157163" cy="152400"/>
          </a:xfrm>
          <a:prstGeom prst="ellipse">
            <a:avLst/>
          </a:prstGeom>
          <a:noFill/>
          <a:ln w="12700">
            <a:solidFill>
              <a:schemeClr val="tx1"/>
            </a:solidFill>
            <a:round/>
            <a:headEnd/>
            <a:tailEnd/>
          </a:ln>
          <a:effectLst/>
        </p:spPr>
        <p:txBody>
          <a:bodyPr wrap="none" anchor="ctr"/>
          <a:lstStyle/>
          <a:p>
            <a:endParaRPr lang="en-US"/>
          </a:p>
        </p:txBody>
      </p:sp>
      <p:sp>
        <p:nvSpPr>
          <p:cNvPr id="50" name="Line 10"/>
          <p:cNvSpPr>
            <a:spLocks noChangeShapeType="1"/>
          </p:cNvSpPr>
          <p:nvPr/>
        </p:nvSpPr>
        <p:spPr bwMode="auto">
          <a:xfrm>
            <a:off x="3048000" y="2286000"/>
            <a:ext cx="392113" cy="1588"/>
          </a:xfrm>
          <a:prstGeom prst="line">
            <a:avLst/>
          </a:prstGeom>
          <a:noFill/>
          <a:ln w="12700">
            <a:solidFill>
              <a:schemeClr val="tx1"/>
            </a:solidFill>
            <a:round/>
            <a:headEnd/>
            <a:tailEnd/>
          </a:ln>
          <a:effectLst/>
        </p:spPr>
        <p:txBody>
          <a:bodyPr/>
          <a:lstStyle/>
          <a:p>
            <a:endParaRPr lang="en-US"/>
          </a:p>
        </p:txBody>
      </p:sp>
      <p:sp>
        <p:nvSpPr>
          <p:cNvPr id="51" name="Line 11"/>
          <p:cNvSpPr>
            <a:spLocks noChangeShapeType="1"/>
          </p:cNvSpPr>
          <p:nvPr/>
        </p:nvSpPr>
        <p:spPr bwMode="auto">
          <a:xfrm>
            <a:off x="3048000" y="3230563"/>
            <a:ext cx="549275" cy="1587"/>
          </a:xfrm>
          <a:prstGeom prst="line">
            <a:avLst/>
          </a:prstGeom>
          <a:noFill/>
          <a:ln w="12700">
            <a:solidFill>
              <a:schemeClr val="tx1"/>
            </a:solidFill>
            <a:round/>
            <a:headEnd/>
            <a:tailEnd/>
          </a:ln>
          <a:effectLst/>
        </p:spPr>
        <p:txBody>
          <a:bodyPr/>
          <a:lstStyle/>
          <a:p>
            <a:endParaRPr lang="en-US"/>
          </a:p>
        </p:txBody>
      </p:sp>
      <p:sp>
        <p:nvSpPr>
          <p:cNvPr id="52" name="Line 12"/>
          <p:cNvSpPr>
            <a:spLocks noChangeShapeType="1"/>
          </p:cNvSpPr>
          <p:nvPr/>
        </p:nvSpPr>
        <p:spPr bwMode="auto">
          <a:xfrm>
            <a:off x="3048000" y="2286000"/>
            <a:ext cx="0" cy="914400"/>
          </a:xfrm>
          <a:prstGeom prst="line">
            <a:avLst/>
          </a:prstGeom>
          <a:noFill/>
          <a:ln w="12700">
            <a:solidFill>
              <a:schemeClr val="tx1"/>
            </a:solidFill>
            <a:round/>
            <a:headEnd/>
            <a:tailEnd/>
          </a:ln>
          <a:effectLst/>
        </p:spPr>
        <p:txBody>
          <a:bodyPr/>
          <a:lstStyle/>
          <a:p>
            <a:endParaRPr lang="en-US"/>
          </a:p>
        </p:txBody>
      </p:sp>
      <p:sp>
        <p:nvSpPr>
          <p:cNvPr id="53" name="Line 13"/>
          <p:cNvSpPr>
            <a:spLocks noChangeShapeType="1"/>
          </p:cNvSpPr>
          <p:nvPr/>
        </p:nvSpPr>
        <p:spPr bwMode="auto">
          <a:xfrm>
            <a:off x="1905000" y="2743200"/>
            <a:ext cx="1177925" cy="1588"/>
          </a:xfrm>
          <a:prstGeom prst="line">
            <a:avLst/>
          </a:prstGeom>
          <a:noFill/>
          <a:ln w="12700">
            <a:solidFill>
              <a:schemeClr val="tx1"/>
            </a:solidFill>
            <a:round/>
            <a:headEnd/>
            <a:tailEnd/>
          </a:ln>
          <a:effectLst/>
        </p:spPr>
        <p:txBody>
          <a:bodyPr/>
          <a:lstStyle/>
          <a:p>
            <a:endParaRPr lang="en-US"/>
          </a:p>
        </p:txBody>
      </p:sp>
      <p:sp>
        <p:nvSpPr>
          <p:cNvPr id="54" name="Rectangle 14"/>
          <p:cNvSpPr>
            <a:spLocks noChangeArrowheads="1"/>
          </p:cNvSpPr>
          <p:nvPr/>
        </p:nvSpPr>
        <p:spPr bwMode="auto">
          <a:xfrm>
            <a:off x="5116513" y="2544763"/>
            <a:ext cx="522287" cy="304800"/>
          </a:xfrm>
          <a:prstGeom prst="rect">
            <a:avLst/>
          </a:prstGeom>
          <a:noFill/>
          <a:ln w="9525">
            <a:noFill/>
            <a:miter lim="800000"/>
            <a:headEnd/>
            <a:tailEnd/>
          </a:ln>
        </p:spPr>
        <p:txBody>
          <a:bodyPr wrap="none" lIns="0" tIns="0" rIns="0" bIns="0">
            <a:spAutoFit/>
          </a:bodyPr>
          <a:lstStyle/>
          <a:p>
            <a:r>
              <a:rPr lang="en-US" sz="2000">
                <a:solidFill>
                  <a:srgbClr val="000000"/>
                </a:solidFill>
              </a:rPr>
              <a:t>Vout</a:t>
            </a:r>
            <a:endParaRPr lang="en-US" sz="2000">
              <a:solidFill>
                <a:srgbClr val="0000B6"/>
              </a:solidFill>
            </a:endParaRPr>
          </a:p>
        </p:txBody>
      </p:sp>
      <p:sp>
        <p:nvSpPr>
          <p:cNvPr id="55" name="Line 15"/>
          <p:cNvSpPr>
            <a:spLocks noChangeShapeType="1"/>
          </p:cNvSpPr>
          <p:nvPr/>
        </p:nvSpPr>
        <p:spPr bwMode="auto">
          <a:xfrm>
            <a:off x="3962400" y="2438400"/>
            <a:ext cx="0" cy="609600"/>
          </a:xfrm>
          <a:prstGeom prst="line">
            <a:avLst/>
          </a:prstGeom>
          <a:noFill/>
          <a:ln w="12700">
            <a:solidFill>
              <a:schemeClr val="tx1"/>
            </a:solidFill>
            <a:round/>
            <a:headEnd/>
            <a:tailEnd/>
          </a:ln>
          <a:effectLst/>
        </p:spPr>
        <p:txBody>
          <a:bodyPr/>
          <a:lstStyle/>
          <a:p>
            <a:endParaRPr lang="en-US"/>
          </a:p>
        </p:txBody>
      </p:sp>
      <p:sp>
        <p:nvSpPr>
          <p:cNvPr id="56" name="Line 16"/>
          <p:cNvSpPr>
            <a:spLocks noChangeShapeType="1"/>
          </p:cNvSpPr>
          <p:nvPr/>
        </p:nvSpPr>
        <p:spPr bwMode="auto">
          <a:xfrm>
            <a:off x="3657600" y="3048000"/>
            <a:ext cx="314325" cy="1588"/>
          </a:xfrm>
          <a:prstGeom prst="line">
            <a:avLst/>
          </a:prstGeom>
          <a:noFill/>
          <a:ln w="12700">
            <a:solidFill>
              <a:schemeClr val="tx1"/>
            </a:solidFill>
            <a:round/>
            <a:headEnd/>
            <a:tailEnd/>
          </a:ln>
          <a:effectLst/>
        </p:spPr>
        <p:txBody>
          <a:bodyPr/>
          <a:lstStyle/>
          <a:p>
            <a:endParaRPr lang="en-US"/>
          </a:p>
        </p:txBody>
      </p:sp>
      <p:sp>
        <p:nvSpPr>
          <p:cNvPr id="57" name="Line 17"/>
          <p:cNvSpPr>
            <a:spLocks noChangeShapeType="1"/>
          </p:cNvSpPr>
          <p:nvPr/>
        </p:nvSpPr>
        <p:spPr bwMode="auto">
          <a:xfrm>
            <a:off x="3657600" y="3429000"/>
            <a:ext cx="314325" cy="1588"/>
          </a:xfrm>
          <a:prstGeom prst="line">
            <a:avLst/>
          </a:prstGeom>
          <a:noFill/>
          <a:ln w="12700">
            <a:solidFill>
              <a:schemeClr val="tx1"/>
            </a:solidFill>
            <a:round/>
            <a:headEnd/>
            <a:tailEnd/>
          </a:ln>
          <a:effectLst/>
        </p:spPr>
        <p:txBody>
          <a:bodyPr/>
          <a:lstStyle/>
          <a:p>
            <a:endParaRPr lang="en-US"/>
          </a:p>
        </p:txBody>
      </p:sp>
      <p:sp>
        <p:nvSpPr>
          <p:cNvPr id="58" name="Line 18"/>
          <p:cNvSpPr>
            <a:spLocks noChangeShapeType="1"/>
          </p:cNvSpPr>
          <p:nvPr/>
        </p:nvSpPr>
        <p:spPr bwMode="auto">
          <a:xfrm>
            <a:off x="3657600" y="2438400"/>
            <a:ext cx="314325" cy="1588"/>
          </a:xfrm>
          <a:prstGeom prst="line">
            <a:avLst/>
          </a:prstGeom>
          <a:noFill/>
          <a:ln w="12700">
            <a:solidFill>
              <a:schemeClr val="tx1"/>
            </a:solidFill>
            <a:round/>
            <a:headEnd/>
            <a:tailEnd/>
          </a:ln>
          <a:effectLst/>
        </p:spPr>
        <p:txBody>
          <a:bodyPr/>
          <a:lstStyle/>
          <a:p>
            <a:endParaRPr lang="en-US"/>
          </a:p>
        </p:txBody>
      </p:sp>
      <p:sp>
        <p:nvSpPr>
          <p:cNvPr id="59" name="Line 19"/>
          <p:cNvSpPr>
            <a:spLocks noChangeShapeType="1"/>
          </p:cNvSpPr>
          <p:nvPr/>
        </p:nvSpPr>
        <p:spPr bwMode="auto">
          <a:xfrm>
            <a:off x="3657600" y="2057400"/>
            <a:ext cx="314325" cy="1588"/>
          </a:xfrm>
          <a:prstGeom prst="line">
            <a:avLst/>
          </a:prstGeom>
          <a:noFill/>
          <a:ln w="12700">
            <a:solidFill>
              <a:schemeClr val="tx1"/>
            </a:solidFill>
            <a:round/>
            <a:headEnd/>
            <a:tailEnd/>
          </a:ln>
          <a:effectLst/>
        </p:spPr>
        <p:txBody>
          <a:bodyPr/>
          <a:lstStyle/>
          <a:p>
            <a:endParaRPr lang="en-US"/>
          </a:p>
        </p:txBody>
      </p:sp>
      <p:sp>
        <p:nvSpPr>
          <p:cNvPr id="60" name="Line 20"/>
          <p:cNvSpPr>
            <a:spLocks noChangeShapeType="1"/>
          </p:cNvSpPr>
          <p:nvPr/>
        </p:nvSpPr>
        <p:spPr bwMode="auto">
          <a:xfrm>
            <a:off x="3962400" y="1676400"/>
            <a:ext cx="0" cy="381000"/>
          </a:xfrm>
          <a:prstGeom prst="line">
            <a:avLst/>
          </a:prstGeom>
          <a:noFill/>
          <a:ln w="12700">
            <a:solidFill>
              <a:schemeClr val="tx1"/>
            </a:solidFill>
            <a:round/>
            <a:headEnd/>
            <a:tailEnd/>
          </a:ln>
          <a:effectLst/>
        </p:spPr>
        <p:txBody>
          <a:bodyPr/>
          <a:lstStyle/>
          <a:p>
            <a:endParaRPr lang="en-US"/>
          </a:p>
        </p:txBody>
      </p:sp>
      <p:sp>
        <p:nvSpPr>
          <p:cNvPr id="61" name="Line 21"/>
          <p:cNvSpPr>
            <a:spLocks noChangeShapeType="1"/>
          </p:cNvSpPr>
          <p:nvPr/>
        </p:nvSpPr>
        <p:spPr bwMode="auto">
          <a:xfrm>
            <a:off x="3962400" y="3429000"/>
            <a:ext cx="0" cy="381000"/>
          </a:xfrm>
          <a:prstGeom prst="line">
            <a:avLst/>
          </a:prstGeom>
          <a:noFill/>
          <a:ln w="12700">
            <a:solidFill>
              <a:schemeClr val="tx1"/>
            </a:solidFill>
            <a:round/>
            <a:headEnd/>
            <a:tailEnd/>
          </a:ln>
          <a:effectLst/>
        </p:spPr>
        <p:txBody>
          <a:bodyPr/>
          <a:lstStyle/>
          <a:p>
            <a:endParaRPr lang="en-US"/>
          </a:p>
        </p:txBody>
      </p:sp>
      <p:sp>
        <p:nvSpPr>
          <p:cNvPr id="62" name="Line 22"/>
          <p:cNvSpPr>
            <a:spLocks noChangeShapeType="1"/>
          </p:cNvSpPr>
          <p:nvPr/>
        </p:nvSpPr>
        <p:spPr bwMode="auto">
          <a:xfrm>
            <a:off x="3962400" y="2743200"/>
            <a:ext cx="1098550" cy="1588"/>
          </a:xfrm>
          <a:prstGeom prst="line">
            <a:avLst/>
          </a:prstGeom>
          <a:noFill/>
          <a:ln w="12700">
            <a:solidFill>
              <a:schemeClr val="tx1"/>
            </a:solidFill>
            <a:round/>
            <a:headEnd/>
            <a:tailEnd/>
          </a:ln>
          <a:effectLst/>
        </p:spPr>
        <p:txBody>
          <a:bodyPr/>
          <a:lstStyle/>
          <a:p>
            <a:endParaRPr lang="en-US"/>
          </a:p>
        </p:txBody>
      </p:sp>
      <p:sp>
        <p:nvSpPr>
          <p:cNvPr id="63" name="Line 23"/>
          <p:cNvSpPr>
            <a:spLocks noChangeShapeType="1"/>
          </p:cNvSpPr>
          <p:nvPr/>
        </p:nvSpPr>
        <p:spPr bwMode="auto">
          <a:xfrm>
            <a:off x="3810000" y="3810000"/>
            <a:ext cx="314325" cy="1588"/>
          </a:xfrm>
          <a:prstGeom prst="line">
            <a:avLst/>
          </a:prstGeom>
          <a:noFill/>
          <a:ln w="12700">
            <a:solidFill>
              <a:schemeClr val="tx1"/>
            </a:solidFill>
            <a:round/>
            <a:headEnd/>
            <a:tailEnd/>
          </a:ln>
          <a:effectLst/>
        </p:spPr>
        <p:txBody>
          <a:bodyPr/>
          <a:lstStyle/>
          <a:p>
            <a:endParaRPr lang="en-US"/>
          </a:p>
        </p:txBody>
      </p:sp>
      <p:sp>
        <p:nvSpPr>
          <p:cNvPr id="64" name="Line 24"/>
          <p:cNvSpPr>
            <a:spLocks noChangeShapeType="1"/>
          </p:cNvSpPr>
          <p:nvPr/>
        </p:nvSpPr>
        <p:spPr bwMode="auto">
          <a:xfrm>
            <a:off x="1905000" y="2743200"/>
            <a:ext cx="0" cy="381000"/>
          </a:xfrm>
          <a:prstGeom prst="line">
            <a:avLst/>
          </a:prstGeom>
          <a:noFill/>
          <a:ln w="12700">
            <a:solidFill>
              <a:schemeClr val="tx1"/>
            </a:solidFill>
            <a:round/>
            <a:headEnd/>
            <a:tailEnd/>
          </a:ln>
          <a:effectLst/>
        </p:spPr>
        <p:txBody>
          <a:bodyPr/>
          <a:lstStyle/>
          <a:p>
            <a:endParaRPr lang="en-US"/>
          </a:p>
        </p:txBody>
      </p:sp>
      <p:sp>
        <p:nvSpPr>
          <p:cNvPr id="65" name="Line 25"/>
          <p:cNvSpPr>
            <a:spLocks noChangeShapeType="1"/>
          </p:cNvSpPr>
          <p:nvPr/>
        </p:nvSpPr>
        <p:spPr bwMode="auto">
          <a:xfrm>
            <a:off x="1752600" y="3124200"/>
            <a:ext cx="314325" cy="1588"/>
          </a:xfrm>
          <a:prstGeom prst="line">
            <a:avLst/>
          </a:prstGeom>
          <a:noFill/>
          <a:ln w="12700">
            <a:solidFill>
              <a:schemeClr val="tx1"/>
            </a:solidFill>
            <a:round/>
            <a:headEnd/>
            <a:tailEnd/>
          </a:ln>
          <a:effectLst/>
        </p:spPr>
        <p:txBody>
          <a:bodyPr/>
          <a:lstStyle/>
          <a:p>
            <a:endParaRPr lang="en-US"/>
          </a:p>
        </p:txBody>
      </p:sp>
      <p:grpSp>
        <p:nvGrpSpPr>
          <p:cNvPr id="66" name="Group 26"/>
          <p:cNvGrpSpPr>
            <a:grpSpLocks/>
          </p:cNvGrpSpPr>
          <p:nvPr/>
        </p:nvGrpSpPr>
        <p:grpSpPr bwMode="auto">
          <a:xfrm>
            <a:off x="4953000" y="2057973"/>
            <a:ext cx="3884950" cy="1066227"/>
            <a:chOff x="2928" y="1038"/>
            <a:chExt cx="2375" cy="931"/>
          </a:xfrm>
        </p:grpSpPr>
        <p:sp>
          <p:nvSpPr>
            <p:cNvPr id="67" name="Rectangle 27"/>
            <p:cNvSpPr>
              <a:spLocks noChangeArrowheads="1"/>
            </p:cNvSpPr>
            <p:nvPr/>
          </p:nvSpPr>
          <p:spPr bwMode="auto">
            <a:xfrm>
              <a:off x="3487" y="1038"/>
              <a:ext cx="1816" cy="931"/>
            </a:xfrm>
            <a:prstGeom prst="rect">
              <a:avLst/>
            </a:prstGeom>
            <a:noFill/>
            <a:ln w="9525">
              <a:noFill/>
              <a:miter lim="800000"/>
              <a:headEnd/>
              <a:tailEnd/>
            </a:ln>
          </p:spPr>
          <p:txBody>
            <a:bodyPr wrap="square" lIns="0" tIns="0" rIns="0" bIns="0">
              <a:spAutoFit/>
            </a:bodyPr>
            <a:lstStyle/>
            <a:p>
              <a:pPr algn="ctr"/>
              <a:r>
                <a:rPr lang="en-US" sz="2200" dirty="0">
                  <a:solidFill>
                    <a:srgbClr val="000000"/>
                  </a:solidFill>
                </a:rPr>
                <a:t>Drain junction </a:t>
              </a:r>
              <a:r>
                <a:rPr lang="en-US" sz="2200" dirty="0" smtClean="0">
                  <a:solidFill>
                    <a:srgbClr val="000000"/>
                  </a:solidFill>
                </a:rPr>
                <a:t>leakage</a:t>
              </a:r>
            </a:p>
            <a:p>
              <a:pPr algn="ctr"/>
              <a:r>
                <a:rPr lang="en-US" sz="1000" dirty="0" smtClean="0">
                  <a:solidFill>
                    <a:srgbClr val="000000"/>
                  </a:solidFill>
                </a:rPr>
                <a:t>Small reverse leakage current is formed due to the formation of reverse bias between diffusion regions and wells , and wells and substrates.</a:t>
              </a:r>
            </a:p>
            <a:p>
              <a:pPr algn="ctr"/>
              <a:endParaRPr lang="en-US" sz="2200" dirty="0" smtClean="0">
                <a:solidFill>
                  <a:srgbClr val="000000"/>
                </a:solidFill>
              </a:endParaRPr>
            </a:p>
            <a:p>
              <a:pPr algn="ctr"/>
              <a:endParaRPr lang="en-US" sz="2200" dirty="0">
                <a:solidFill>
                  <a:srgbClr val="0000B6"/>
                </a:solidFill>
              </a:endParaRPr>
            </a:p>
          </p:txBody>
        </p:sp>
        <p:sp>
          <p:nvSpPr>
            <p:cNvPr id="68" name="Line 28"/>
            <p:cNvSpPr>
              <a:spLocks noChangeShapeType="1"/>
            </p:cNvSpPr>
            <p:nvPr/>
          </p:nvSpPr>
          <p:spPr bwMode="auto">
            <a:xfrm>
              <a:off x="2928" y="1565"/>
              <a:ext cx="0" cy="384"/>
            </a:xfrm>
            <a:prstGeom prst="line">
              <a:avLst/>
            </a:prstGeom>
            <a:noFill/>
            <a:ln w="28575">
              <a:solidFill>
                <a:schemeClr val="accent1"/>
              </a:solidFill>
              <a:round/>
              <a:headEnd/>
              <a:tailEnd type="triangle" w="med" len="med"/>
            </a:ln>
            <a:effectLst/>
          </p:spPr>
          <p:txBody>
            <a:bodyPr/>
            <a:lstStyle/>
            <a:p>
              <a:endParaRPr lang="en-US"/>
            </a:p>
          </p:txBody>
        </p:sp>
        <p:cxnSp>
          <p:nvCxnSpPr>
            <p:cNvPr id="69" name="AutoShape 29"/>
            <p:cNvCxnSpPr>
              <a:cxnSpLocks noChangeShapeType="1"/>
              <a:stCxn id="67" idx="2"/>
              <a:endCxn id="68" idx="1"/>
            </p:cNvCxnSpPr>
            <p:nvPr/>
          </p:nvCxnSpPr>
          <p:spPr bwMode="auto">
            <a:xfrm rot="5400000" flipH="1">
              <a:off x="3652" y="1225"/>
              <a:ext cx="19" cy="1467"/>
            </a:xfrm>
            <a:prstGeom prst="curvedConnector5">
              <a:avLst>
                <a:gd name="adj1" fmla="val -1023093"/>
                <a:gd name="adj2" fmla="val 80947"/>
                <a:gd name="adj3" fmla="val 1123093"/>
              </a:avLst>
            </a:prstGeom>
            <a:noFill/>
            <a:ln w="12700">
              <a:solidFill>
                <a:schemeClr val="tx1"/>
              </a:solidFill>
              <a:round/>
              <a:headEnd/>
              <a:tailEnd type="triangle" w="med" len="med"/>
            </a:ln>
            <a:effectLst/>
          </p:spPr>
        </p:cxnSp>
      </p:grpSp>
      <p:grpSp>
        <p:nvGrpSpPr>
          <p:cNvPr id="70" name="Group 30"/>
          <p:cNvGrpSpPr>
            <a:grpSpLocks/>
          </p:cNvGrpSpPr>
          <p:nvPr/>
        </p:nvGrpSpPr>
        <p:grpSpPr bwMode="auto">
          <a:xfrm>
            <a:off x="4114800" y="2971799"/>
            <a:ext cx="4444848" cy="1165225"/>
            <a:chOff x="2400" y="1661"/>
            <a:chExt cx="2718" cy="734"/>
          </a:xfrm>
        </p:grpSpPr>
        <p:sp>
          <p:nvSpPr>
            <p:cNvPr id="71" name="Line 31"/>
            <p:cNvSpPr>
              <a:spLocks noChangeShapeType="1"/>
            </p:cNvSpPr>
            <p:nvPr/>
          </p:nvSpPr>
          <p:spPr bwMode="auto">
            <a:xfrm>
              <a:off x="2400" y="1661"/>
              <a:ext cx="0" cy="384"/>
            </a:xfrm>
            <a:prstGeom prst="line">
              <a:avLst/>
            </a:prstGeom>
            <a:noFill/>
            <a:ln w="28575">
              <a:solidFill>
                <a:schemeClr val="accent1"/>
              </a:solidFill>
              <a:round/>
              <a:headEnd/>
              <a:tailEnd type="triangle" w="med" len="med"/>
            </a:ln>
            <a:effectLst/>
          </p:spPr>
          <p:txBody>
            <a:bodyPr/>
            <a:lstStyle/>
            <a:p>
              <a:endParaRPr lang="en-US"/>
            </a:p>
          </p:txBody>
        </p:sp>
        <p:sp>
          <p:nvSpPr>
            <p:cNvPr id="72" name="Rectangle 32"/>
            <p:cNvSpPr>
              <a:spLocks noChangeArrowheads="1"/>
            </p:cNvSpPr>
            <p:nvPr/>
          </p:nvSpPr>
          <p:spPr bwMode="auto">
            <a:xfrm>
              <a:off x="3006" y="1949"/>
              <a:ext cx="2112" cy="446"/>
            </a:xfrm>
            <a:prstGeom prst="rect">
              <a:avLst/>
            </a:prstGeom>
            <a:noFill/>
            <a:ln w="9525">
              <a:noFill/>
              <a:miter lim="800000"/>
              <a:headEnd/>
              <a:tailEnd/>
            </a:ln>
          </p:spPr>
          <p:txBody>
            <a:bodyPr lIns="0" tIns="0" rIns="0" bIns="0">
              <a:spAutoFit/>
            </a:bodyPr>
            <a:lstStyle/>
            <a:p>
              <a:pPr algn="ctr"/>
              <a:r>
                <a:rPr lang="en-US" sz="2200" dirty="0">
                  <a:solidFill>
                    <a:srgbClr val="000000"/>
                  </a:solidFill>
                </a:rPr>
                <a:t>Sub-threshold </a:t>
              </a:r>
              <a:r>
                <a:rPr lang="en-US" sz="2200" dirty="0" smtClean="0">
                  <a:solidFill>
                    <a:srgbClr val="000000"/>
                  </a:solidFill>
                </a:rPr>
                <a:t>current</a:t>
              </a:r>
            </a:p>
            <a:p>
              <a:pPr algn="ctr"/>
              <a:r>
                <a:rPr lang="en-US" sz="1200" dirty="0" smtClean="0">
                  <a:solidFill>
                    <a:srgbClr val="000000"/>
                  </a:solidFill>
                </a:rPr>
                <a:t>Current between source and drain in weak inversion region ( </a:t>
              </a:r>
              <a:r>
                <a:rPr lang="en-US" sz="1200" dirty="0" err="1" smtClean="0">
                  <a:solidFill>
                    <a:srgbClr val="000000"/>
                  </a:solidFill>
                </a:rPr>
                <a:t>Vgs</a:t>
              </a:r>
              <a:r>
                <a:rPr lang="en-US" sz="1200" dirty="0" smtClean="0">
                  <a:solidFill>
                    <a:srgbClr val="000000"/>
                  </a:solidFill>
                </a:rPr>
                <a:t> &lt; </a:t>
              </a:r>
              <a:r>
                <a:rPr lang="en-US" sz="1200" dirty="0" err="1" smtClean="0">
                  <a:solidFill>
                    <a:srgbClr val="000000"/>
                  </a:solidFill>
                </a:rPr>
                <a:t>Vth</a:t>
              </a:r>
              <a:r>
                <a:rPr lang="en-US" sz="1200" dirty="0" smtClean="0">
                  <a:solidFill>
                    <a:srgbClr val="000000"/>
                  </a:solidFill>
                </a:rPr>
                <a:t>)</a:t>
              </a:r>
              <a:endParaRPr lang="en-US" sz="1200" dirty="0">
                <a:solidFill>
                  <a:srgbClr val="0000B6"/>
                </a:solidFill>
              </a:endParaRPr>
            </a:p>
          </p:txBody>
        </p:sp>
        <p:cxnSp>
          <p:nvCxnSpPr>
            <p:cNvPr id="73" name="AutoShape 33"/>
            <p:cNvCxnSpPr>
              <a:cxnSpLocks noChangeShapeType="1"/>
              <a:stCxn id="72" idx="1"/>
              <a:endCxn id="71" idx="1"/>
            </p:cNvCxnSpPr>
            <p:nvPr/>
          </p:nvCxnSpPr>
          <p:spPr bwMode="auto">
            <a:xfrm rot="10800000">
              <a:off x="2400" y="2045"/>
              <a:ext cx="606" cy="127"/>
            </a:xfrm>
            <a:prstGeom prst="curvedConnector4">
              <a:avLst>
                <a:gd name="adj1" fmla="val 50000"/>
                <a:gd name="adj2" fmla="val 213425"/>
              </a:avLst>
            </a:prstGeom>
            <a:noFill/>
            <a:ln w="12700">
              <a:solidFill>
                <a:schemeClr val="tx1"/>
              </a:solidFill>
              <a:round/>
              <a:headEnd/>
              <a:tailEnd type="triangle" w="med" len="med"/>
            </a:ln>
            <a:effectLst/>
          </p:spPr>
        </p:cxnSp>
      </p:grpSp>
      <p:sp>
        <p:nvSpPr>
          <p:cNvPr id="74" name="Line 34"/>
          <p:cNvSpPr>
            <a:spLocks noChangeShapeType="1"/>
          </p:cNvSpPr>
          <p:nvPr/>
        </p:nvSpPr>
        <p:spPr bwMode="auto">
          <a:xfrm>
            <a:off x="3810000" y="1676400"/>
            <a:ext cx="314325" cy="1588"/>
          </a:xfrm>
          <a:prstGeom prst="line">
            <a:avLst/>
          </a:prstGeom>
          <a:noFill/>
          <a:ln w="28575">
            <a:solidFill>
              <a:schemeClr val="tx1"/>
            </a:solidFill>
            <a:round/>
            <a:headEnd/>
            <a:tailEnd/>
          </a:ln>
          <a:effectLst/>
        </p:spPr>
        <p:txBody>
          <a:bodyPr/>
          <a:lstStyle/>
          <a:p>
            <a:endParaRPr lang="en-US"/>
          </a:p>
        </p:txBody>
      </p:sp>
      <p:sp>
        <p:nvSpPr>
          <p:cNvPr id="75" name="Line 35"/>
          <p:cNvSpPr>
            <a:spLocks noChangeShapeType="1"/>
          </p:cNvSpPr>
          <p:nvPr/>
        </p:nvSpPr>
        <p:spPr bwMode="auto">
          <a:xfrm>
            <a:off x="3886200" y="3886200"/>
            <a:ext cx="157163" cy="1588"/>
          </a:xfrm>
          <a:prstGeom prst="line">
            <a:avLst/>
          </a:prstGeom>
          <a:noFill/>
          <a:ln w="12700">
            <a:solidFill>
              <a:schemeClr val="tx1"/>
            </a:solidFill>
            <a:round/>
            <a:headEnd/>
            <a:tailEnd/>
          </a:ln>
          <a:effectLst/>
        </p:spPr>
        <p:txBody>
          <a:bodyPr/>
          <a:lstStyle/>
          <a:p>
            <a:endParaRPr lang="en-US"/>
          </a:p>
        </p:txBody>
      </p:sp>
      <p:grpSp>
        <p:nvGrpSpPr>
          <p:cNvPr id="76" name="Group 36"/>
          <p:cNvGrpSpPr>
            <a:grpSpLocks/>
          </p:cNvGrpSpPr>
          <p:nvPr/>
        </p:nvGrpSpPr>
        <p:grpSpPr bwMode="auto">
          <a:xfrm>
            <a:off x="4495800" y="2743200"/>
            <a:ext cx="314325" cy="838200"/>
            <a:chOff x="2640" y="1517"/>
            <a:chExt cx="192" cy="528"/>
          </a:xfrm>
        </p:grpSpPr>
        <p:sp>
          <p:nvSpPr>
            <p:cNvPr id="77" name="AutoShape 37"/>
            <p:cNvSpPr>
              <a:spLocks noChangeArrowheads="1"/>
            </p:cNvSpPr>
            <p:nvPr/>
          </p:nvSpPr>
          <p:spPr bwMode="auto">
            <a:xfrm>
              <a:off x="2640" y="1661"/>
              <a:ext cx="192" cy="192"/>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sp>
          <p:nvSpPr>
            <p:cNvPr id="78" name="Line 38"/>
            <p:cNvSpPr>
              <a:spLocks noChangeShapeType="1"/>
            </p:cNvSpPr>
            <p:nvPr/>
          </p:nvSpPr>
          <p:spPr bwMode="auto">
            <a:xfrm>
              <a:off x="2736" y="1853"/>
              <a:ext cx="0" cy="144"/>
            </a:xfrm>
            <a:prstGeom prst="line">
              <a:avLst/>
            </a:prstGeom>
            <a:noFill/>
            <a:ln w="12700">
              <a:solidFill>
                <a:schemeClr val="tx1"/>
              </a:solidFill>
              <a:round/>
              <a:headEnd/>
              <a:tailEnd/>
            </a:ln>
            <a:effectLst/>
          </p:spPr>
          <p:txBody>
            <a:bodyPr/>
            <a:lstStyle/>
            <a:p>
              <a:endParaRPr lang="en-US"/>
            </a:p>
          </p:txBody>
        </p:sp>
        <p:sp>
          <p:nvSpPr>
            <p:cNvPr id="79" name="Line 39"/>
            <p:cNvSpPr>
              <a:spLocks noChangeShapeType="1"/>
            </p:cNvSpPr>
            <p:nvPr/>
          </p:nvSpPr>
          <p:spPr bwMode="auto">
            <a:xfrm>
              <a:off x="2736" y="1517"/>
              <a:ext cx="0" cy="144"/>
            </a:xfrm>
            <a:prstGeom prst="line">
              <a:avLst/>
            </a:prstGeom>
            <a:noFill/>
            <a:ln w="12700">
              <a:solidFill>
                <a:schemeClr val="tx1"/>
              </a:solidFill>
              <a:round/>
              <a:headEnd/>
              <a:tailEnd/>
            </a:ln>
            <a:effectLst/>
          </p:spPr>
          <p:txBody>
            <a:bodyPr/>
            <a:lstStyle/>
            <a:p>
              <a:endParaRPr lang="en-US"/>
            </a:p>
          </p:txBody>
        </p:sp>
        <p:sp>
          <p:nvSpPr>
            <p:cNvPr id="80" name="Line 40"/>
            <p:cNvSpPr>
              <a:spLocks noChangeShapeType="1"/>
            </p:cNvSpPr>
            <p:nvPr/>
          </p:nvSpPr>
          <p:spPr bwMode="auto">
            <a:xfrm>
              <a:off x="2640" y="1661"/>
              <a:ext cx="192" cy="0"/>
            </a:xfrm>
            <a:prstGeom prst="line">
              <a:avLst/>
            </a:prstGeom>
            <a:noFill/>
            <a:ln w="12700">
              <a:solidFill>
                <a:schemeClr val="tx1"/>
              </a:solidFill>
              <a:round/>
              <a:headEnd/>
              <a:tailEnd/>
            </a:ln>
            <a:effectLst/>
          </p:spPr>
          <p:txBody>
            <a:bodyPr/>
            <a:lstStyle/>
            <a:p>
              <a:endParaRPr lang="en-US"/>
            </a:p>
          </p:txBody>
        </p:sp>
        <p:sp>
          <p:nvSpPr>
            <p:cNvPr id="81" name="Line 41"/>
            <p:cNvSpPr>
              <a:spLocks noChangeShapeType="1"/>
            </p:cNvSpPr>
            <p:nvPr/>
          </p:nvSpPr>
          <p:spPr bwMode="auto">
            <a:xfrm>
              <a:off x="2640" y="1997"/>
              <a:ext cx="192" cy="0"/>
            </a:xfrm>
            <a:prstGeom prst="line">
              <a:avLst/>
            </a:prstGeom>
            <a:noFill/>
            <a:ln w="12700">
              <a:solidFill>
                <a:schemeClr val="tx1"/>
              </a:solidFill>
              <a:round/>
              <a:headEnd/>
              <a:tailEnd/>
            </a:ln>
            <a:effectLst/>
          </p:spPr>
          <p:txBody>
            <a:bodyPr/>
            <a:lstStyle/>
            <a:p>
              <a:endParaRPr lang="en-US"/>
            </a:p>
          </p:txBody>
        </p:sp>
        <p:sp>
          <p:nvSpPr>
            <p:cNvPr id="82" name="Line 42"/>
            <p:cNvSpPr>
              <a:spLocks noChangeShapeType="1"/>
            </p:cNvSpPr>
            <p:nvPr/>
          </p:nvSpPr>
          <p:spPr bwMode="auto">
            <a:xfrm>
              <a:off x="2688" y="2045"/>
              <a:ext cx="96" cy="0"/>
            </a:xfrm>
            <a:prstGeom prst="line">
              <a:avLst/>
            </a:prstGeom>
            <a:noFill/>
            <a:ln w="12700">
              <a:solidFill>
                <a:schemeClr val="tx1"/>
              </a:solidFill>
              <a:round/>
              <a:headEnd/>
              <a:tailEnd/>
            </a:ln>
            <a:effectLst/>
          </p:spPr>
          <p:txBody>
            <a:bodyPr/>
            <a:lstStyle/>
            <a:p>
              <a:endParaRPr lang="en-US"/>
            </a:p>
          </p:txBody>
        </p:sp>
      </p:grpSp>
      <p:grpSp>
        <p:nvGrpSpPr>
          <p:cNvPr id="83" name="Group 43"/>
          <p:cNvGrpSpPr>
            <a:grpSpLocks/>
          </p:cNvGrpSpPr>
          <p:nvPr/>
        </p:nvGrpSpPr>
        <p:grpSpPr bwMode="auto">
          <a:xfrm>
            <a:off x="228519" y="2286006"/>
            <a:ext cx="3744994" cy="1765302"/>
            <a:chOff x="-34" y="1728"/>
            <a:chExt cx="2290" cy="1112"/>
          </a:xfrm>
        </p:grpSpPr>
        <p:sp>
          <p:nvSpPr>
            <p:cNvPr id="84" name="Line 44"/>
            <p:cNvSpPr>
              <a:spLocks noChangeShapeType="1"/>
            </p:cNvSpPr>
            <p:nvPr/>
          </p:nvSpPr>
          <p:spPr bwMode="auto">
            <a:xfrm>
              <a:off x="1920" y="2371"/>
              <a:ext cx="336" cy="0"/>
            </a:xfrm>
            <a:prstGeom prst="line">
              <a:avLst/>
            </a:prstGeom>
            <a:noFill/>
            <a:ln w="28575">
              <a:solidFill>
                <a:schemeClr val="accent1"/>
              </a:solidFill>
              <a:round/>
              <a:headEnd/>
              <a:tailEnd type="triangle" w="med" len="med"/>
            </a:ln>
            <a:effectLst/>
          </p:spPr>
          <p:txBody>
            <a:bodyPr wrap="none"/>
            <a:lstStyle/>
            <a:p>
              <a:endParaRPr lang="en-US"/>
            </a:p>
          </p:txBody>
        </p:sp>
        <p:sp>
          <p:nvSpPr>
            <p:cNvPr id="85" name="Rectangle 45"/>
            <p:cNvSpPr>
              <a:spLocks noChangeArrowheads="1"/>
            </p:cNvSpPr>
            <p:nvPr/>
          </p:nvSpPr>
          <p:spPr bwMode="auto">
            <a:xfrm>
              <a:off x="-34" y="1728"/>
              <a:ext cx="877" cy="1112"/>
            </a:xfrm>
            <a:prstGeom prst="rect">
              <a:avLst/>
            </a:prstGeom>
            <a:noFill/>
            <a:ln w="12700">
              <a:noFill/>
              <a:miter lim="800000"/>
              <a:headEnd/>
              <a:tailEnd/>
            </a:ln>
            <a:effectLst/>
          </p:spPr>
          <p:txBody>
            <a:bodyPr wrap="square">
              <a:spAutoFit/>
            </a:bodyPr>
            <a:lstStyle/>
            <a:p>
              <a:pPr algn="r"/>
              <a:r>
                <a:rPr lang="en-US" sz="2200" dirty="0">
                  <a:solidFill>
                    <a:schemeClr val="tx1"/>
                  </a:solidFill>
                </a:rPr>
                <a:t>Gate </a:t>
              </a:r>
              <a:r>
                <a:rPr lang="en-US" sz="2200" dirty="0" smtClean="0">
                  <a:solidFill>
                    <a:schemeClr val="tx1"/>
                  </a:solidFill>
                </a:rPr>
                <a:t>leakage</a:t>
              </a:r>
            </a:p>
            <a:p>
              <a:pPr algn="r"/>
              <a:r>
                <a:rPr lang="en-US" sz="1000" dirty="0" smtClean="0"/>
                <a:t>SiO2 is a very good insulator, but at small thickness, electrons can tunnel across very thin insulation</a:t>
              </a:r>
              <a:endParaRPr lang="en-US" sz="1000" dirty="0" smtClean="0">
                <a:solidFill>
                  <a:schemeClr val="tx1"/>
                </a:solidFill>
              </a:endParaRPr>
            </a:p>
            <a:p>
              <a:pPr algn="r"/>
              <a:endParaRPr lang="en-US" sz="2200" baseline="-25000" dirty="0">
                <a:solidFill>
                  <a:schemeClr val="tx1"/>
                </a:solidFill>
              </a:endParaRPr>
            </a:p>
          </p:txBody>
        </p:sp>
        <p:cxnSp>
          <p:nvCxnSpPr>
            <p:cNvPr id="86" name="AutoShape 46"/>
            <p:cNvCxnSpPr>
              <a:cxnSpLocks noChangeShapeType="1"/>
              <a:stCxn id="85" idx="3"/>
              <a:endCxn id="84" idx="0"/>
            </p:cNvCxnSpPr>
            <p:nvPr/>
          </p:nvCxnSpPr>
          <p:spPr bwMode="auto">
            <a:xfrm>
              <a:off x="843" y="2284"/>
              <a:ext cx="1077" cy="87"/>
            </a:xfrm>
            <a:prstGeom prst="curvedConnector4">
              <a:avLst>
                <a:gd name="adj1" fmla="val 50000"/>
                <a:gd name="adj2" fmla="val 265085"/>
              </a:avLst>
            </a:prstGeom>
            <a:noFill/>
            <a:ln w="9525">
              <a:solidFill>
                <a:schemeClr val="tx1"/>
              </a:solidFill>
              <a:round/>
              <a:headEnd/>
              <a:tailEnd type="triangle" w="med" len="med"/>
            </a:ln>
            <a:effectLst/>
          </p:spPr>
        </p:cxnSp>
      </p:grpSp>
      <p:sp>
        <p:nvSpPr>
          <p:cNvPr id="89" name="Text Box 3"/>
          <p:cNvSpPr txBox="1">
            <a:spLocks noChangeArrowheads="1"/>
          </p:cNvSpPr>
          <p:nvPr/>
        </p:nvSpPr>
        <p:spPr bwMode="auto">
          <a:xfrm>
            <a:off x="0" y="4343400"/>
            <a:ext cx="4343400" cy="304800"/>
          </a:xfrm>
          <a:prstGeom prst="rect">
            <a:avLst/>
          </a:prstGeom>
          <a:noFill/>
          <a:ln w="9525">
            <a:noFill/>
            <a:miter lim="800000"/>
            <a:headEnd/>
            <a:tailEnd/>
          </a:ln>
        </p:spPr>
        <p:txBody>
          <a:bodyPr wrap="square">
            <a:spAutoFit/>
          </a:bodyPr>
          <a:lstStyle/>
          <a:p>
            <a:pPr algn="ctr" eaLnBrk="1" hangingPunct="1"/>
            <a:r>
              <a:rPr lang="en-US" sz="1400" i="1" dirty="0" smtClean="0">
                <a:cs typeface="Arial" pitchFamily="34" charset="0"/>
              </a:rPr>
              <a:t>I</a:t>
            </a:r>
            <a:r>
              <a:rPr lang="en-US" sz="1400" i="1" baseline="-25000" dirty="0" smtClean="0">
                <a:cs typeface="Arial" pitchFamily="34" charset="0"/>
              </a:rPr>
              <a:t>DS</a:t>
            </a:r>
            <a:r>
              <a:rPr lang="en-US" sz="1400" i="1" dirty="0" smtClean="0">
                <a:cs typeface="Arial" pitchFamily="34" charset="0"/>
              </a:rPr>
              <a:t> </a:t>
            </a:r>
            <a:r>
              <a:rPr lang="en-US" sz="1400" i="1" dirty="0">
                <a:cs typeface="Arial" pitchFamily="34" charset="0"/>
              </a:rPr>
              <a:t>= </a:t>
            </a:r>
            <a:r>
              <a:rPr lang="el-GR" sz="1400" i="1" dirty="0">
                <a:cs typeface="Arial" pitchFamily="34" charset="0"/>
              </a:rPr>
              <a:t>μ</a:t>
            </a:r>
            <a:r>
              <a:rPr lang="en-US" sz="1400" i="1" baseline="-25000" dirty="0">
                <a:cs typeface="Arial" pitchFamily="34" charset="0"/>
              </a:rPr>
              <a:t>0</a:t>
            </a:r>
            <a:r>
              <a:rPr lang="en-US" sz="1400" i="1" dirty="0">
                <a:cs typeface="Arial" pitchFamily="34" charset="0"/>
              </a:rPr>
              <a:t> C</a:t>
            </a:r>
            <a:r>
              <a:rPr lang="en-US" sz="1400" i="1" baseline="-25000" dirty="0">
                <a:cs typeface="Arial" pitchFamily="34" charset="0"/>
              </a:rPr>
              <a:t>ox</a:t>
            </a:r>
            <a:r>
              <a:rPr lang="en-US" sz="1400" i="1" dirty="0">
                <a:cs typeface="Arial" pitchFamily="34" charset="0"/>
              </a:rPr>
              <a:t> </a:t>
            </a:r>
            <a:r>
              <a:rPr lang="en-US" sz="1400" dirty="0">
                <a:cs typeface="Arial" pitchFamily="34" charset="0"/>
              </a:rPr>
              <a:t>(</a:t>
            </a:r>
            <a:r>
              <a:rPr lang="en-US" sz="1400" i="1" dirty="0">
                <a:cs typeface="Arial" pitchFamily="34" charset="0"/>
              </a:rPr>
              <a:t>W/L</a:t>
            </a:r>
            <a:r>
              <a:rPr lang="en-US" sz="1400" dirty="0">
                <a:cs typeface="Arial" pitchFamily="34" charset="0"/>
              </a:rPr>
              <a:t>) </a:t>
            </a:r>
            <a:r>
              <a:rPr lang="en-US" sz="1400" i="1" dirty="0">
                <a:cs typeface="Arial" pitchFamily="34" charset="0"/>
              </a:rPr>
              <a:t>V</a:t>
            </a:r>
            <a:r>
              <a:rPr lang="en-US" sz="1400" i="1" baseline="-25000" dirty="0">
                <a:cs typeface="Arial" pitchFamily="34" charset="0"/>
              </a:rPr>
              <a:t>t</a:t>
            </a:r>
            <a:r>
              <a:rPr lang="en-US" sz="1400" i="1" baseline="30000" dirty="0">
                <a:cs typeface="Arial" pitchFamily="34" charset="0"/>
              </a:rPr>
              <a:t>2</a:t>
            </a:r>
            <a:r>
              <a:rPr lang="en-US" sz="1400" i="1" dirty="0">
                <a:cs typeface="Arial" pitchFamily="34" charset="0"/>
              </a:rPr>
              <a:t> exp</a:t>
            </a:r>
            <a:r>
              <a:rPr lang="en-US" sz="1400" dirty="0">
                <a:cs typeface="Arial" pitchFamily="34" charset="0"/>
              </a:rPr>
              <a:t>{(</a:t>
            </a:r>
            <a:r>
              <a:rPr lang="en-US" sz="1400" i="1" dirty="0">
                <a:cs typeface="Arial" pitchFamily="34" charset="0"/>
              </a:rPr>
              <a:t>V</a:t>
            </a:r>
            <a:r>
              <a:rPr lang="en-US" sz="1400" i="1" baseline="-25000" dirty="0">
                <a:cs typeface="Arial" pitchFamily="34" charset="0"/>
              </a:rPr>
              <a:t>GS </a:t>
            </a:r>
            <a:r>
              <a:rPr lang="en-US" sz="1400" i="1" dirty="0">
                <a:cs typeface="Arial" pitchFamily="34" charset="0"/>
              </a:rPr>
              <a:t>–V</a:t>
            </a:r>
            <a:r>
              <a:rPr lang="en-US" sz="1400" i="1" baseline="-25000" dirty="0">
                <a:cs typeface="Arial" pitchFamily="34" charset="0"/>
              </a:rPr>
              <a:t>TH </a:t>
            </a:r>
            <a:r>
              <a:rPr lang="en-US" sz="1400" dirty="0">
                <a:cs typeface="Arial" pitchFamily="34" charset="0"/>
              </a:rPr>
              <a:t>) </a:t>
            </a:r>
            <a:r>
              <a:rPr lang="en-US" sz="1400" i="1" dirty="0">
                <a:cs typeface="Arial" pitchFamily="34" charset="0"/>
              </a:rPr>
              <a:t>/ </a:t>
            </a:r>
            <a:r>
              <a:rPr lang="en-US" sz="1400" i="1" dirty="0" err="1">
                <a:cs typeface="Arial" pitchFamily="34" charset="0"/>
              </a:rPr>
              <a:t>nV</a:t>
            </a:r>
            <a:r>
              <a:rPr lang="en-US" sz="1400" i="1" baseline="-25000" dirty="0" err="1">
                <a:cs typeface="Arial" pitchFamily="34" charset="0"/>
              </a:rPr>
              <a:t>t</a:t>
            </a:r>
            <a:r>
              <a:rPr lang="en-US" sz="1400" i="1" baseline="-25000" dirty="0">
                <a:cs typeface="Arial" pitchFamily="34" charset="0"/>
              </a:rPr>
              <a:t> </a:t>
            </a:r>
            <a:r>
              <a:rPr lang="en-US" sz="1400" dirty="0">
                <a:cs typeface="Arial" pitchFamily="34" charset="0"/>
              </a:rPr>
              <a:t>}</a:t>
            </a:r>
            <a:r>
              <a:rPr lang="en-US" sz="1400" i="1" dirty="0">
                <a:cs typeface="Arial" pitchFamily="34" charset="0"/>
              </a:rPr>
              <a:t> </a:t>
            </a:r>
          </a:p>
        </p:txBody>
      </p:sp>
      <p:sp>
        <p:nvSpPr>
          <p:cNvPr id="90" name="Rectangle 4"/>
          <p:cNvSpPr>
            <a:spLocks noChangeArrowheads="1"/>
          </p:cNvSpPr>
          <p:nvPr/>
        </p:nvSpPr>
        <p:spPr bwMode="auto">
          <a:xfrm>
            <a:off x="533400" y="4800600"/>
            <a:ext cx="3464410" cy="1384995"/>
          </a:xfrm>
          <a:prstGeom prst="rect">
            <a:avLst/>
          </a:prstGeom>
          <a:noFill/>
          <a:ln w="9525">
            <a:noFill/>
            <a:miter lim="800000"/>
            <a:headEnd/>
            <a:tailEnd/>
          </a:ln>
        </p:spPr>
        <p:txBody>
          <a:bodyPr wrap="none">
            <a:spAutoFit/>
          </a:bodyPr>
          <a:lstStyle/>
          <a:p>
            <a:pPr algn="ctr" eaLnBrk="1" hangingPunct="1"/>
            <a:r>
              <a:rPr lang="el-GR" sz="1400" i="1" dirty="0">
                <a:cs typeface="Arial" pitchFamily="34" charset="0"/>
              </a:rPr>
              <a:t>μ</a:t>
            </a:r>
            <a:r>
              <a:rPr lang="en-US" sz="1400" i="1" baseline="-25000" dirty="0">
                <a:cs typeface="Arial" pitchFamily="34" charset="0"/>
              </a:rPr>
              <a:t>0</a:t>
            </a:r>
            <a:r>
              <a:rPr lang="en-US" sz="1400" i="1" dirty="0">
                <a:cs typeface="Arial" pitchFamily="34" charset="0"/>
              </a:rPr>
              <a:t>: carrier surface mobility</a:t>
            </a:r>
          </a:p>
          <a:p>
            <a:pPr algn="ctr" eaLnBrk="1" hangingPunct="1"/>
            <a:r>
              <a:rPr lang="en-US" sz="1400" i="1" dirty="0">
                <a:cs typeface="Arial" pitchFamily="34" charset="0"/>
              </a:rPr>
              <a:t>C</a:t>
            </a:r>
            <a:r>
              <a:rPr lang="en-US" sz="1400" i="1" baseline="-25000" dirty="0">
                <a:cs typeface="Arial" pitchFamily="34" charset="0"/>
              </a:rPr>
              <a:t>ox</a:t>
            </a:r>
            <a:r>
              <a:rPr lang="en-US" sz="1400" i="1" dirty="0">
                <a:cs typeface="Arial" pitchFamily="34" charset="0"/>
              </a:rPr>
              <a:t>: gate oxide capacitance per unit area</a:t>
            </a:r>
          </a:p>
          <a:p>
            <a:pPr algn="ctr" eaLnBrk="1" hangingPunct="1"/>
            <a:r>
              <a:rPr lang="en-US" sz="1400" i="1" dirty="0">
                <a:cs typeface="Arial" pitchFamily="34" charset="0"/>
              </a:rPr>
              <a:t>L: channel length</a:t>
            </a:r>
          </a:p>
          <a:p>
            <a:pPr algn="ctr" eaLnBrk="1" hangingPunct="1"/>
            <a:r>
              <a:rPr lang="en-US" sz="1400" i="1" dirty="0">
                <a:cs typeface="Arial" pitchFamily="34" charset="0"/>
              </a:rPr>
              <a:t>W: gate width</a:t>
            </a:r>
          </a:p>
          <a:p>
            <a:pPr algn="ctr" eaLnBrk="1" hangingPunct="1"/>
            <a:r>
              <a:rPr lang="en-US" sz="1400" i="1" dirty="0" err="1">
                <a:cs typeface="Arial" pitchFamily="34" charset="0"/>
              </a:rPr>
              <a:t>V</a:t>
            </a:r>
            <a:r>
              <a:rPr lang="en-US" sz="1400" i="1" baseline="-25000" dirty="0" err="1">
                <a:cs typeface="Arial" pitchFamily="34" charset="0"/>
              </a:rPr>
              <a:t>t</a:t>
            </a:r>
            <a:r>
              <a:rPr lang="en-US" sz="1400" i="1" dirty="0">
                <a:cs typeface="Arial" pitchFamily="34" charset="0"/>
              </a:rPr>
              <a:t> = </a:t>
            </a:r>
            <a:r>
              <a:rPr lang="en-US" sz="1400" i="1" dirty="0" err="1">
                <a:cs typeface="Arial" pitchFamily="34" charset="0"/>
              </a:rPr>
              <a:t>kT</a:t>
            </a:r>
            <a:r>
              <a:rPr lang="en-US" sz="1400" i="1" dirty="0">
                <a:cs typeface="Arial" pitchFamily="34" charset="0"/>
              </a:rPr>
              <a:t>/q: thermal voltage</a:t>
            </a:r>
          </a:p>
          <a:p>
            <a:pPr algn="ctr" eaLnBrk="1" hangingPunct="1"/>
            <a:r>
              <a:rPr lang="en-US" sz="1400" i="1" dirty="0">
                <a:cs typeface="Arial" pitchFamily="34" charset="0"/>
              </a:rPr>
              <a:t>n: a technology parameter</a:t>
            </a:r>
          </a:p>
        </p:txBody>
      </p:sp>
      <p:sp>
        <p:nvSpPr>
          <p:cNvPr id="99" name="Text Box 3"/>
          <p:cNvSpPr txBox="1">
            <a:spLocks noChangeArrowheads="1"/>
          </p:cNvSpPr>
          <p:nvPr/>
        </p:nvSpPr>
        <p:spPr bwMode="auto">
          <a:xfrm>
            <a:off x="4191000" y="4343400"/>
            <a:ext cx="4419600" cy="1169551"/>
          </a:xfrm>
          <a:prstGeom prst="rect">
            <a:avLst/>
          </a:prstGeom>
          <a:noFill/>
          <a:ln w="9525">
            <a:noFill/>
            <a:miter lim="800000"/>
            <a:headEnd/>
            <a:tailEnd/>
          </a:ln>
        </p:spPr>
        <p:txBody>
          <a:bodyPr wrap="square">
            <a:spAutoFit/>
          </a:bodyPr>
          <a:lstStyle/>
          <a:p>
            <a:pPr algn="ctr"/>
            <a:r>
              <a:rPr lang="en-US" sz="1400" i="1" u="sng" dirty="0" smtClean="0">
                <a:cs typeface="Arial" pitchFamily="34" charset="0"/>
              </a:rPr>
              <a:t>Short-Channel Devices </a:t>
            </a:r>
          </a:p>
          <a:p>
            <a:r>
              <a:rPr lang="en-US" sz="1400" i="1" dirty="0" smtClean="0">
                <a:cs typeface="Arial" pitchFamily="34" charset="0"/>
              </a:rPr>
              <a:t>(</a:t>
            </a:r>
            <a:r>
              <a:rPr lang="en-US" sz="1400" dirty="0" smtClean="0"/>
              <a:t>channel length comparable to depth of drain and source junctions and depletion width</a:t>
            </a:r>
          </a:p>
          <a:p>
            <a:endParaRPr lang="en-US" sz="1400" i="1" dirty="0" smtClean="0">
              <a:cs typeface="Arial" pitchFamily="34" charset="0"/>
            </a:endParaRPr>
          </a:p>
          <a:p>
            <a:pPr eaLnBrk="1" hangingPunct="1"/>
            <a:r>
              <a:rPr lang="en-US" sz="1400" i="1" dirty="0" smtClean="0">
                <a:cs typeface="Arial" pitchFamily="34" charset="0"/>
              </a:rPr>
              <a:t>I</a:t>
            </a:r>
            <a:r>
              <a:rPr lang="en-US" sz="1400" i="1" baseline="-25000" dirty="0" smtClean="0">
                <a:cs typeface="Arial" pitchFamily="34" charset="0"/>
              </a:rPr>
              <a:t>DS</a:t>
            </a:r>
            <a:r>
              <a:rPr lang="en-US" sz="1400" i="1" dirty="0">
                <a:cs typeface="Arial" pitchFamily="34" charset="0"/>
              </a:rPr>
              <a:t>= </a:t>
            </a:r>
            <a:r>
              <a:rPr lang="el-GR" sz="1400" i="1" dirty="0">
                <a:cs typeface="Arial" pitchFamily="34" charset="0"/>
              </a:rPr>
              <a:t>μ</a:t>
            </a:r>
            <a:r>
              <a:rPr lang="en-US" sz="1400" i="1" baseline="-25000" dirty="0">
                <a:cs typeface="Arial" pitchFamily="34" charset="0"/>
              </a:rPr>
              <a:t>0</a:t>
            </a:r>
            <a:r>
              <a:rPr lang="en-US" sz="1400" i="1" dirty="0">
                <a:cs typeface="Arial" pitchFamily="34" charset="0"/>
              </a:rPr>
              <a:t> C</a:t>
            </a:r>
            <a:r>
              <a:rPr lang="en-US" sz="1400" i="1" baseline="-25000" dirty="0">
                <a:cs typeface="Arial" pitchFamily="34" charset="0"/>
              </a:rPr>
              <a:t>ox</a:t>
            </a:r>
            <a:r>
              <a:rPr lang="en-US" sz="1400" dirty="0">
                <a:cs typeface="Arial" pitchFamily="34" charset="0"/>
              </a:rPr>
              <a:t>(</a:t>
            </a:r>
            <a:r>
              <a:rPr lang="en-US" sz="1400" i="1" dirty="0">
                <a:cs typeface="Arial" pitchFamily="34" charset="0"/>
              </a:rPr>
              <a:t>W/L</a:t>
            </a:r>
            <a:r>
              <a:rPr lang="en-US" sz="1400" dirty="0">
                <a:cs typeface="Arial" pitchFamily="34" charset="0"/>
              </a:rPr>
              <a:t>)</a:t>
            </a:r>
            <a:r>
              <a:rPr lang="en-US" sz="1400" i="1" dirty="0">
                <a:cs typeface="Arial" pitchFamily="34" charset="0"/>
              </a:rPr>
              <a:t>V</a:t>
            </a:r>
            <a:r>
              <a:rPr lang="en-US" sz="1400" i="1" baseline="-25000" dirty="0">
                <a:cs typeface="Arial" pitchFamily="34" charset="0"/>
              </a:rPr>
              <a:t>t</a:t>
            </a:r>
            <a:r>
              <a:rPr lang="en-US" sz="1400" i="1" baseline="30000" dirty="0">
                <a:cs typeface="Arial" pitchFamily="34" charset="0"/>
              </a:rPr>
              <a:t>2</a:t>
            </a:r>
            <a:r>
              <a:rPr lang="en-US" sz="1400" i="1" dirty="0">
                <a:cs typeface="Arial" pitchFamily="34" charset="0"/>
              </a:rPr>
              <a:t> exp</a:t>
            </a:r>
            <a:r>
              <a:rPr lang="en-US" sz="1400" dirty="0">
                <a:cs typeface="Arial" pitchFamily="34" charset="0"/>
              </a:rPr>
              <a:t>{(</a:t>
            </a:r>
            <a:r>
              <a:rPr lang="en-US" sz="1400" i="1" dirty="0">
                <a:cs typeface="Arial" pitchFamily="34" charset="0"/>
              </a:rPr>
              <a:t>V</a:t>
            </a:r>
            <a:r>
              <a:rPr lang="en-US" sz="1400" i="1" baseline="-25000" dirty="0">
                <a:cs typeface="Arial" pitchFamily="34" charset="0"/>
              </a:rPr>
              <a:t>GS </a:t>
            </a:r>
            <a:r>
              <a:rPr lang="en-US" sz="1400" i="1" dirty="0">
                <a:cs typeface="Arial" pitchFamily="34" charset="0"/>
              </a:rPr>
              <a:t>–V</a:t>
            </a:r>
            <a:r>
              <a:rPr lang="en-US" sz="1400" i="1" baseline="-25000" dirty="0">
                <a:cs typeface="Arial" pitchFamily="34" charset="0"/>
              </a:rPr>
              <a:t>TH </a:t>
            </a:r>
            <a:r>
              <a:rPr lang="en-US" sz="1400" i="1" dirty="0">
                <a:cs typeface="Arial" pitchFamily="34" charset="0"/>
              </a:rPr>
              <a:t>+ </a:t>
            </a:r>
            <a:r>
              <a:rPr lang="el-GR" sz="1400" i="1" dirty="0">
                <a:cs typeface="Arial" pitchFamily="34" charset="0"/>
              </a:rPr>
              <a:t>η</a:t>
            </a:r>
            <a:r>
              <a:rPr lang="en-US" sz="1400" i="1" dirty="0">
                <a:cs typeface="Arial" pitchFamily="34" charset="0"/>
              </a:rPr>
              <a:t>V</a:t>
            </a:r>
            <a:r>
              <a:rPr lang="en-US" sz="1400" i="1" baseline="-25000" dirty="0">
                <a:cs typeface="Arial" pitchFamily="34" charset="0"/>
              </a:rPr>
              <a:t>DS</a:t>
            </a:r>
            <a:r>
              <a:rPr lang="en-US" sz="1400" dirty="0">
                <a:cs typeface="Arial" pitchFamily="34" charset="0"/>
              </a:rPr>
              <a:t>)</a:t>
            </a:r>
            <a:r>
              <a:rPr lang="en-US" sz="1400" i="1" dirty="0">
                <a:cs typeface="Arial" pitchFamily="34" charset="0"/>
              </a:rPr>
              <a:t>/</a:t>
            </a:r>
            <a:r>
              <a:rPr lang="en-US" sz="1400" i="1" dirty="0" err="1">
                <a:cs typeface="Arial" pitchFamily="34" charset="0"/>
              </a:rPr>
              <a:t>nV</a:t>
            </a:r>
            <a:r>
              <a:rPr lang="en-US" sz="1400" i="1" baseline="-25000" dirty="0" err="1">
                <a:cs typeface="Arial" pitchFamily="34" charset="0"/>
              </a:rPr>
              <a:t>t</a:t>
            </a:r>
            <a:r>
              <a:rPr lang="en-US" sz="1400" dirty="0">
                <a:cs typeface="Arial" pitchFamily="34" charset="0"/>
              </a:rPr>
              <a:t>} </a:t>
            </a:r>
          </a:p>
        </p:txBody>
      </p:sp>
      <p:sp>
        <p:nvSpPr>
          <p:cNvPr id="100" name="Rectangle 4"/>
          <p:cNvSpPr>
            <a:spLocks noChangeArrowheads="1"/>
          </p:cNvSpPr>
          <p:nvPr/>
        </p:nvSpPr>
        <p:spPr bwMode="auto">
          <a:xfrm>
            <a:off x="5029200" y="5638800"/>
            <a:ext cx="2521844" cy="523220"/>
          </a:xfrm>
          <a:prstGeom prst="rect">
            <a:avLst/>
          </a:prstGeom>
          <a:noFill/>
          <a:ln w="9525">
            <a:noFill/>
            <a:miter lim="800000"/>
            <a:headEnd/>
            <a:tailEnd/>
          </a:ln>
        </p:spPr>
        <p:txBody>
          <a:bodyPr wrap="none">
            <a:spAutoFit/>
          </a:bodyPr>
          <a:lstStyle/>
          <a:p>
            <a:pPr eaLnBrk="1" hangingPunct="1"/>
            <a:r>
              <a:rPr lang="en-US" sz="1400" i="1" dirty="0">
                <a:cs typeface="Arial" pitchFamily="34" charset="0"/>
              </a:rPr>
              <a:t>V</a:t>
            </a:r>
            <a:r>
              <a:rPr lang="en-US" sz="1400" i="1" baseline="-25000" dirty="0">
                <a:cs typeface="Arial" pitchFamily="34" charset="0"/>
              </a:rPr>
              <a:t>DS</a:t>
            </a:r>
            <a:r>
              <a:rPr lang="en-US" sz="1400" i="1" dirty="0">
                <a:cs typeface="Arial" pitchFamily="34" charset="0"/>
              </a:rPr>
              <a:t> = drain to source voltage</a:t>
            </a:r>
          </a:p>
          <a:p>
            <a:pPr eaLnBrk="1" hangingPunct="1"/>
            <a:r>
              <a:rPr lang="el-GR" sz="1400" i="1" dirty="0">
                <a:cs typeface="Arial" pitchFamily="34" charset="0"/>
              </a:rPr>
              <a:t>η</a:t>
            </a:r>
            <a:r>
              <a:rPr lang="en-US" sz="1400" i="1" dirty="0">
                <a:cs typeface="Arial" pitchFamily="34" charset="0"/>
              </a:rPr>
              <a:t>: a proportionality factor</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Subthreshold</a:t>
            </a:r>
            <a:r>
              <a:rPr lang="en-US" dirty="0" smtClean="0"/>
              <a:t> Current </a:t>
            </a:r>
            <a:r>
              <a:rPr lang="en-US" dirty="0" err="1" smtClean="0"/>
              <a:t>I</a:t>
            </a:r>
            <a:r>
              <a:rPr lang="en-US" baseline="-25000" dirty="0" err="1" smtClean="0"/>
              <a:t>sub</a:t>
            </a:r>
            <a:endParaRPr lang="en-US" dirty="0"/>
          </a:p>
        </p:txBody>
      </p:sp>
      <p:sp>
        <p:nvSpPr>
          <p:cNvPr id="4" name="Content Placeholder 2"/>
          <p:cNvSpPr>
            <a:spLocks noGrp="1"/>
          </p:cNvSpPr>
          <p:nvPr>
            <p:ph idx="1"/>
          </p:nvPr>
        </p:nvSpPr>
        <p:spPr>
          <a:xfrm>
            <a:off x="304800" y="1447800"/>
            <a:ext cx="8455025" cy="4530725"/>
          </a:xfrm>
        </p:spPr>
        <p:txBody>
          <a:bodyPr/>
          <a:lstStyle/>
          <a:p>
            <a:pPr eaLnBrk="1" hangingPunct="1">
              <a:defRPr/>
            </a:pPr>
            <a:r>
              <a:rPr lang="en-US" dirty="0" smtClean="0"/>
              <a:t>90nm CMOS inverter (Auburn University)</a:t>
            </a:r>
          </a:p>
          <a:p>
            <a:pPr lvl="2" eaLnBrk="1" hangingPunct="1">
              <a:defRPr/>
            </a:pPr>
            <a:r>
              <a:rPr lang="en-US" dirty="0" smtClean="0"/>
              <a:t>L = 90nm, </a:t>
            </a:r>
            <a:r>
              <a:rPr lang="en-US" dirty="0" err="1" smtClean="0"/>
              <a:t>W</a:t>
            </a:r>
            <a:r>
              <a:rPr lang="en-US" baseline="-25000" dirty="0" err="1" smtClean="0"/>
              <a:t>p</a:t>
            </a:r>
            <a:r>
              <a:rPr lang="en-US" dirty="0" smtClean="0"/>
              <a:t> = 495nm, </a:t>
            </a:r>
            <a:r>
              <a:rPr lang="en-US" dirty="0" err="1" smtClean="0"/>
              <a:t>W</a:t>
            </a:r>
            <a:r>
              <a:rPr lang="en-US" baseline="-25000" dirty="0" err="1" smtClean="0"/>
              <a:t>n</a:t>
            </a:r>
            <a:r>
              <a:rPr lang="en-US" dirty="0" smtClean="0"/>
              <a:t> = 216nm</a:t>
            </a:r>
          </a:p>
          <a:p>
            <a:pPr lvl="2" eaLnBrk="1" hangingPunct="1">
              <a:defRPr/>
            </a:pPr>
            <a:r>
              <a:rPr lang="en-US" dirty="0" smtClean="0"/>
              <a:t>Temperature 300K (room temperature)</a:t>
            </a:r>
          </a:p>
          <a:p>
            <a:pPr lvl="2" eaLnBrk="1" hangingPunct="1">
              <a:defRPr/>
            </a:pPr>
            <a:r>
              <a:rPr lang="en-US" dirty="0" smtClean="0"/>
              <a:t>Input set to 0 volt</a:t>
            </a:r>
          </a:p>
          <a:p>
            <a:pPr lvl="2" eaLnBrk="1" hangingPunct="1">
              <a:defRPr/>
            </a:pPr>
            <a:r>
              <a:rPr lang="en-US" dirty="0" err="1" smtClean="0"/>
              <a:t>V</a:t>
            </a:r>
            <a:r>
              <a:rPr lang="en-US" baseline="-25000" dirty="0" err="1" smtClean="0"/>
              <a:t>thn</a:t>
            </a:r>
            <a:r>
              <a:rPr lang="en-US" dirty="0" smtClean="0"/>
              <a:t> = 0.291V, </a:t>
            </a:r>
            <a:r>
              <a:rPr lang="en-US" dirty="0" err="1" smtClean="0"/>
              <a:t>V</a:t>
            </a:r>
            <a:r>
              <a:rPr lang="en-US" baseline="-25000" dirty="0" err="1" smtClean="0"/>
              <a:t>thp</a:t>
            </a:r>
            <a:r>
              <a:rPr lang="en-US" dirty="0" smtClean="0"/>
              <a:t> =0.209V at V</a:t>
            </a:r>
            <a:r>
              <a:rPr lang="en-US" baseline="-25000" dirty="0" smtClean="0"/>
              <a:t>DD</a:t>
            </a:r>
            <a:r>
              <a:rPr lang="en-US" dirty="0" smtClean="0"/>
              <a:t> = 1.2V (nominal)</a:t>
            </a:r>
          </a:p>
        </p:txBody>
      </p:sp>
      <p:pic>
        <p:nvPicPr>
          <p:cNvPr id="5" name="Picture 2" descr="C:\Documents and Settings\agrawvd\My Documents\COURSES\E6270\E6270_Spr11\leak.jpg"/>
          <p:cNvPicPr>
            <a:picLocks noChangeAspect="1" noChangeArrowheads="1"/>
          </p:cNvPicPr>
          <p:nvPr/>
        </p:nvPicPr>
        <p:blipFill>
          <a:blip r:embed="rId2" cstate="print"/>
          <a:srcRect/>
          <a:stretch>
            <a:fillRect/>
          </a:stretch>
        </p:blipFill>
        <p:spPr bwMode="auto">
          <a:xfrm>
            <a:off x="304800" y="3810000"/>
            <a:ext cx="4100842" cy="2377440"/>
          </a:xfrm>
          <a:prstGeom prst="rect">
            <a:avLst/>
          </a:prstGeom>
          <a:noFill/>
          <a:ln w="9525">
            <a:noFill/>
            <a:miter lim="800000"/>
            <a:headEnd/>
            <a:tailEnd/>
          </a:ln>
        </p:spPr>
      </p:pic>
      <p:pic>
        <p:nvPicPr>
          <p:cNvPr id="6" name="Picture 4" descr="C:\Documents and Settings\agrawvd\My Documents\COURSES\E6270\E6270_Spr11\leak_log.jpg"/>
          <p:cNvPicPr>
            <a:picLocks noChangeAspect="1" noChangeArrowheads="1"/>
          </p:cNvPicPr>
          <p:nvPr/>
        </p:nvPicPr>
        <p:blipFill>
          <a:blip r:embed="rId3" cstate="print"/>
          <a:srcRect/>
          <a:stretch>
            <a:fillRect/>
          </a:stretch>
        </p:blipFill>
        <p:spPr bwMode="auto">
          <a:xfrm>
            <a:off x="4648200" y="3810000"/>
            <a:ext cx="4204369" cy="237744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Scaled Device </a:t>
            </a:r>
            <a:r>
              <a:rPr lang="en-US" dirty="0" err="1" smtClean="0"/>
              <a:t>Subthreshold</a:t>
            </a:r>
            <a:r>
              <a:rPr lang="en-US" dirty="0" smtClean="0"/>
              <a:t> Leakage</a:t>
            </a:r>
            <a:endParaRPr lang="en-US" dirty="0"/>
          </a:p>
        </p:txBody>
      </p:sp>
      <p:sp>
        <p:nvSpPr>
          <p:cNvPr id="25" name="Rectangle 3"/>
          <p:cNvSpPr>
            <a:spLocks noChangeArrowheads="1"/>
          </p:cNvSpPr>
          <p:nvPr/>
        </p:nvSpPr>
        <p:spPr bwMode="auto">
          <a:xfrm>
            <a:off x="2819400" y="1524000"/>
            <a:ext cx="4572000" cy="3581400"/>
          </a:xfrm>
          <a:prstGeom prst="rect">
            <a:avLst/>
          </a:prstGeom>
          <a:solidFill>
            <a:schemeClr val="bg2"/>
          </a:solidFill>
          <a:ln w="19050">
            <a:solidFill>
              <a:schemeClr val="tx1"/>
            </a:solidFill>
            <a:miter lim="800000"/>
            <a:headEnd/>
            <a:tailEnd/>
          </a:ln>
        </p:spPr>
        <p:txBody>
          <a:bodyPr wrap="none" anchor="ctr"/>
          <a:lstStyle/>
          <a:p>
            <a:endParaRPr lang="en-US"/>
          </a:p>
        </p:txBody>
      </p:sp>
      <p:sp>
        <p:nvSpPr>
          <p:cNvPr id="26" name="Freeform 4"/>
          <p:cNvSpPr>
            <a:spLocks/>
          </p:cNvSpPr>
          <p:nvPr/>
        </p:nvSpPr>
        <p:spPr bwMode="auto">
          <a:xfrm>
            <a:off x="2819400" y="1600200"/>
            <a:ext cx="4572000" cy="3254375"/>
          </a:xfrm>
          <a:custGeom>
            <a:avLst/>
            <a:gdLst>
              <a:gd name="T0" fmla="*/ 0 w 2880"/>
              <a:gd name="T1" fmla="*/ 2147483647 h 1872"/>
              <a:gd name="T2" fmla="*/ 2147483647 w 2880"/>
              <a:gd name="T3" fmla="*/ 2147483647 h 1872"/>
              <a:gd name="T4" fmla="*/ 2147483647 w 2880"/>
              <a:gd name="T5" fmla="*/ 2147483647 h 1872"/>
              <a:gd name="T6" fmla="*/ 2147483647 w 2880"/>
              <a:gd name="T7" fmla="*/ 0 h 1872"/>
              <a:gd name="T8" fmla="*/ 0 60000 65536"/>
              <a:gd name="T9" fmla="*/ 0 60000 65536"/>
              <a:gd name="T10" fmla="*/ 0 60000 65536"/>
              <a:gd name="T11" fmla="*/ 0 60000 65536"/>
              <a:gd name="T12" fmla="*/ 0 w 2880"/>
              <a:gd name="T13" fmla="*/ 0 h 1872"/>
              <a:gd name="T14" fmla="*/ 2880 w 2880"/>
              <a:gd name="T15" fmla="*/ 1872 h 1872"/>
            </a:gdLst>
            <a:ahLst/>
            <a:cxnLst>
              <a:cxn ang="T8">
                <a:pos x="T0" y="T1"/>
              </a:cxn>
              <a:cxn ang="T9">
                <a:pos x="T2" y="T3"/>
              </a:cxn>
              <a:cxn ang="T10">
                <a:pos x="T4" y="T5"/>
              </a:cxn>
              <a:cxn ang="T11">
                <a:pos x="T6" y="T7"/>
              </a:cxn>
            </a:cxnLst>
            <a:rect l="T12" t="T13" r="T14" b="T15"/>
            <a:pathLst>
              <a:path w="2880" h="1872">
                <a:moveTo>
                  <a:pt x="0" y="1872"/>
                </a:moveTo>
                <a:cubicBezTo>
                  <a:pt x="212" y="1344"/>
                  <a:pt x="424" y="816"/>
                  <a:pt x="672" y="528"/>
                </a:cubicBezTo>
                <a:cubicBezTo>
                  <a:pt x="920" y="240"/>
                  <a:pt x="1120" y="232"/>
                  <a:pt x="1488" y="144"/>
                </a:cubicBezTo>
                <a:cubicBezTo>
                  <a:pt x="1856" y="56"/>
                  <a:pt x="2368" y="28"/>
                  <a:pt x="2880" y="0"/>
                </a:cubicBezTo>
              </a:path>
            </a:pathLst>
          </a:custGeom>
          <a:noFill/>
          <a:ln w="28575" cmpd="sng">
            <a:solidFill>
              <a:schemeClr val="tx1"/>
            </a:solidFill>
            <a:round/>
            <a:headEnd/>
            <a:tailEnd/>
          </a:ln>
        </p:spPr>
        <p:txBody>
          <a:bodyPr/>
          <a:lstStyle/>
          <a:p>
            <a:endParaRPr lang="en-US"/>
          </a:p>
        </p:txBody>
      </p:sp>
      <p:sp>
        <p:nvSpPr>
          <p:cNvPr id="27" name="Freeform 5"/>
          <p:cNvSpPr>
            <a:spLocks/>
          </p:cNvSpPr>
          <p:nvPr/>
        </p:nvSpPr>
        <p:spPr bwMode="auto">
          <a:xfrm>
            <a:off x="3429000" y="1676400"/>
            <a:ext cx="3962400" cy="3429000"/>
          </a:xfrm>
          <a:custGeom>
            <a:avLst/>
            <a:gdLst>
              <a:gd name="T0" fmla="*/ 0 w 2496"/>
              <a:gd name="T1" fmla="*/ 2147483647 h 2160"/>
              <a:gd name="T2" fmla="*/ 2147483647 w 2496"/>
              <a:gd name="T3" fmla="*/ 2147483647 h 2160"/>
              <a:gd name="T4" fmla="*/ 2147483647 w 2496"/>
              <a:gd name="T5" fmla="*/ 2147483647 h 2160"/>
              <a:gd name="T6" fmla="*/ 2147483647 w 2496"/>
              <a:gd name="T7" fmla="*/ 0 h 2160"/>
              <a:gd name="T8" fmla="*/ 0 60000 65536"/>
              <a:gd name="T9" fmla="*/ 0 60000 65536"/>
              <a:gd name="T10" fmla="*/ 0 60000 65536"/>
              <a:gd name="T11" fmla="*/ 0 60000 65536"/>
              <a:gd name="T12" fmla="*/ 0 w 2496"/>
              <a:gd name="T13" fmla="*/ 0 h 2160"/>
              <a:gd name="T14" fmla="*/ 2496 w 2496"/>
              <a:gd name="T15" fmla="*/ 2160 h 2160"/>
            </a:gdLst>
            <a:ahLst/>
            <a:cxnLst>
              <a:cxn ang="T8">
                <a:pos x="T0" y="T1"/>
              </a:cxn>
              <a:cxn ang="T9">
                <a:pos x="T2" y="T3"/>
              </a:cxn>
              <a:cxn ang="T10">
                <a:pos x="T4" y="T5"/>
              </a:cxn>
              <a:cxn ang="T11">
                <a:pos x="T6" y="T7"/>
              </a:cxn>
            </a:cxnLst>
            <a:rect l="T12" t="T13" r="T14" b="T15"/>
            <a:pathLst>
              <a:path w="2496" h="2160">
                <a:moveTo>
                  <a:pt x="0" y="2160"/>
                </a:moveTo>
                <a:cubicBezTo>
                  <a:pt x="200" y="1560"/>
                  <a:pt x="400" y="960"/>
                  <a:pt x="624" y="624"/>
                </a:cubicBezTo>
                <a:cubicBezTo>
                  <a:pt x="848" y="288"/>
                  <a:pt x="1032" y="248"/>
                  <a:pt x="1344" y="144"/>
                </a:cubicBezTo>
                <a:cubicBezTo>
                  <a:pt x="1656" y="40"/>
                  <a:pt x="2076" y="20"/>
                  <a:pt x="2496" y="0"/>
                </a:cubicBezTo>
              </a:path>
            </a:pathLst>
          </a:custGeom>
          <a:noFill/>
          <a:ln w="28575" cmpd="sng">
            <a:solidFill>
              <a:schemeClr val="tx1"/>
            </a:solidFill>
            <a:round/>
            <a:headEnd/>
            <a:tailEnd/>
          </a:ln>
        </p:spPr>
        <p:txBody>
          <a:bodyPr/>
          <a:lstStyle/>
          <a:p>
            <a:endParaRPr lang="en-US"/>
          </a:p>
        </p:txBody>
      </p:sp>
      <p:sp>
        <p:nvSpPr>
          <p:cNvPr id="28" name="Line 6"/>
          <p:cNvSpPr>
            <a:spLocks noChangeShapeType="1"/>
          </p:cNvSpPr>
          <p:nvPr/>
        </p:nvSpPr>
        <p:spPr bwMode="auto">
          <a:xfrm flipV="1">
            <a:off x="4953000" y="1524000"/>
            <a:ext cx="0" cy="3581400"/>
          </a:xfrm>
          <a:prstGeom prst="line">
            <a:avLst/>
          </a:prstGeom>
          <a:noFill/>
          <a:ln w="28575">
            <a:solidFill>
              <a:schemeClr val="tx1"/>
            </a:solidFill>
            <a:prstDash val="sysDot"/>
            <a:round/>
            <a:headEnd/>
            <a:tailEnd/>
          </a:ln>
        </p:spPr>
        <p:txBody>
          <a:bodyPr/>
          <a:lstStyle/>
          <a:p>
            <a:endParaRPr lang="en-US"/>
          </a:p>
        </p:txBody>
      </p:sp>
      <p:sp>
        <p:nvSpPr>
          <p:cNvPr id="29" name="Line 7"/>
          <p:cNvSpPr>
            <a:spLocks noChangeShapeType="1"/>
          </p:cNvSpPr>
          <p:nvPr/>
        </p:nvSpPr>
        <p:spPr bwMode="auto">
          <a:xfrm>
            <a:off x="2819400" y="2133600"/>
            <a:ext cx="4572000" cy="0"/>
          </a:xfrm>
          <a:prstGeom prst="line">
            <a:avLst/>
          </a:prstGeom>
          <a:noFill/>
          <a:ln w="28575">
            <a:solidFill>
              <a:schemeClr val="tx1"/>
            </a:solidFill>
            <a:prstDash val="sysDot"/>
            <a:round/>
            <a:headEnd/>
            <a:tailEnd/>
          </a:ln>
        </p:spPr>
        <p:txBody>
          <a:bodyPr/>
          <a:lstStyle/>
          <a:p>
            <a:endParaRPr lang="en-US"/>
          </a:p>
        </p:txBody>
      </p:sp>
      <p:sp>
        <p:nvSpPr>
          <p:cNvPr id="30" name="Line 8"/>
          <p:cNvSpPr>
            <a:spLocks noChangeShapeType="1"/>
          </p:cNvSpPr>
          <p:nvPr/>
        </p:nvSpPr>
        <p:spPr bwMode="auto">
          <a:xfrm flipV="1">
            <a:off x="4267200" y="1520825"/>
            <a:ext cx="0" cy="3581400"/>
          </a:xfrm>
          <a:prstGeom prst="line">
            <a:avLst/>
          </a:prstGeom>
          <a:noFill/>
          <a:ln w="28575">
            <a:solidFill>
              <a:schemeClr val="tx1"/>
            </a:solidFill>
            <a:prstDash val="sysDot"/>
            <a:round/>
            <a:headEnd/>
            <a:tailEnd/>
          </a:ln>
        </p:spPr>
        <p:txBody>
          <a:bodyPr/>
          <a:lstStyle/>
          <a:p>
            <a:endParaRPr lang="en-US"/>
          </a:p>
        </p:txBody>
      </p:sp>
      <p:sp>
        <p:nvSpPr>
          <p:cNvPr id="31" name="Line 9"/>
          <p:cNvSpPr>
            <a:spLocks noChangeShapeType="1"/>
          </p:cNvSpPr>
          <p:nvPr/>
        </p:nvSpPr>
        <p:spPr bwMode="auto">
          <a:xfrm flipV="1">
            <a:off x="3657600" y="1524000"/>
            <a:ext cx="0" cy="3581400"/>
          </a:xfrm>
          <a:prstGeom prst="line">
            <a:avLst/>
          </a:prstGeom>
          <a:noFill/>
          <a:ln w="28575">
            <a:solidFill>
              <a:schemeClr val="tx1"/>
            </a:solidFill>
            <a:prstDash val="sysDot"/>
            <a:round/>
            <a:headEnd/>
            <a:tailEnd/>
          </a:ln>
        </p:spPr>
        <p:txBody>
          <a:bodyPr/>
          <a:lstStyle/>
          <a:p>
            <a:endParaRPr lang="en-US" dirty="0"/>
          </a:p>
        </p:txBody>
      </p:sp>
      <p:sp>
        <p:nvSpPr>
          <p:cNvPr id="32" name="Text Box 10"/>
          <p:cNvSpPr txBox="1">
            <a:spLocks noChangeArrowheads="1"/>
          </p:cNvSpPr>
          <p:nvPr/>
        </p:nvSpPr>
        <p:spPr bwMode="auto">
          <a:xfrm>
            <a:off x="3479800" y="5145088"/>
            <a:ext cx="346570" cy="369332"/>
          </a:xfrm>
          <a:prstGeom prst="rect">
            <a:avLst/>
          </a:prstGeom>
          <a:noFill/>
          <a:ln w="9525">
            <a:noFill/>
            <a:miter lim="800000"/>
            <a:headEnd/>
            <a:tailEnd/>
          </a:ln>
        </p:spPr>
        <p:txBody>
          <a:bodyPr wrap="none">
            <a:spAutoFit/>
          </a:bodyPr>
          <a:lstStyle/>
          <a:p>
            <a:pPr eaLnBrk="1" hangingPunct="1"/>
            <a:r>
              <a:rPr lang="en-US" b="1" dirty="0">
                <a:cs typeface="Arial" pitchFamily="34" charset="0"/>
              </a:rPr>
              <a:t>0</a:t>
            </a:r>
          </a:p>
        </p:txBody>
      </p:sp>
      <p:sp>
        <p:nvSpPr>
          <p:cNvPr id="33" name="Text Box 11"/>
          <p:cNvSpPr txBox="1">
            <a:spLocks noChangeArrowheads="1"/>
          </p:cNvSpPr>
          <p:nvPr/>
        </p:nvSpPr>
        <p:spPr bwMode="auto">
          <a:xfrm>
            <a:off x="3919538" y="5145088"/>
            <a:ext cx="691215" cy="461665"/>
          </a:xfrm>
          <a:prstGeom prst="rect">
            <a:avLst/>
          </a:prstGeom>
          <a:noFill/>
          <a:ln w="9525">
            <a:noFill/>
            <a:miter lim="800000"/>
            <a:headEnd/>
            <a:tailEnd/>
          </a:ln>
        </p:spPr>
        <p:txBody>
          <a:bodyPr wrap="none">
            <a:spAutoFit/>
          </a:bodyPr>
          <a:lstStyle/>
          <a:p>
            <a:pPr eaLnBrk="1" hangingPunct="1"/>
            <a:r>
              <a:rPr lang="en-US" b="1" i="1" dirty="0">
                <a:cs typeface="Arial" pitchFamily="34" charset="0"/>
              </a:rPr>
              <a:t>V</a:t>
            </a:r>
            <a:r>
              <a:rPr lang="en-US" b="1" i="1" baseline="-25000" dirty="0">
                <a:cs typeface="Arial" pitchFamily="34" charset="0"/>
              </a:rPr>
              <a:t>TH</a:t>
            </a:r>
            <a:r>
              <a:rPr lang="en-US" sz="2400" b="1" i="1" dirty="0">
                <a:cs typeface="Arial" pitchFamily="34" charset="0"/>
              </a:rPr>
              <a:t>’</a:t>
            </a:r>
          </a:p>
        </p:txBody>
      </p:sp>
      <p:sp>
        <p:nvSpPr>
          <p:cNvPr id="34" name="Text Box 12"/>
          <p:cNvSpPr txBox="1">
            <a:spLocks noChangeArrowheads="1"/>
          </p:cNvSpPr>
          <p:nvPr/>
        </p:nvSpPr>
        <p:spPr bwMode="auto">
          <a:xfrm>
            <a:off x="4713288" y="5145088"/>
            <a:ext cx="607859" cy="369332"/>
          </a:xfrm>
          <a:prstGeom prst="rect">
            <a:avLst/>
          </a:prstGeom>
          <a:noFill/>
          <a:ln w="9525">
            <a:noFill/>
            <a:miter lim="800000"/>
            <a:headEnd/>
            <a:tailEnd/>
          </a:ln>
        </p:spPr>
        <p:txBody>
          <a:bodyPr wrap="none">
            <a:spAutoFit/>
          </a:bodyPr>
          <a:lstStyle/>
          <a:p>
            <a:pPr eaLnBrk="1" hangingPunct="1"/>
            <a:r>
              <a:rPr lang="en-US" b="1" i="1" dirty="0">
                <a:cs typeface="Arial" pitchFamily="34" charset="0"/>
              </a:rPr>
              <a:t>V</a:t>
            </a:r>
            <a:r>
              <a:rPr lang="en-US" b="1" i="1" baseline="-25000" dirty="0">
                <a:cs typeface="Arial" pitchFamily="34" charset="0"/>
              </a:rPr>
              <a:t>TH</a:t>
            </a:r>
          </a:p>
        </p:txBody>
      </p:sp>
      <p:sp>
        <p:nvSpPr>
          <p:cNvPr id="35" name="Text Box 13"/>
          <p:cNvSpPr txBox="1">
            <a:spLocks noChangeArrowheads="1"/>
          </p:cNvSpPr>
          <p:nvPr/>
        </p:nvSpPr>
        <p:spPr bwMode="auto">
          <a:xfrm rot="16200000">
            <a:off x="810196" y="3457006"/>
            <a:ext cx="2254143" cy="369332"/>
          </a:xfrm>
          <a:prstGeom prst="rect">
            <a:avLst/>
          </a:prstGeom>
          <a:noFill/>
          <a:ln w="9525">
            <a:noFill/>
            <a:miter lim="800000"/>
            <a:headEnd/>
            <a:tailEnd/>
          </a:ln>
        </p:spPr>
        <p:txBody>
          <a:bodyPr wrap="none">
            <a:spAutoFit/>
          </a:bodyPr>
          <a:lstStyle/>
          <a:p>
            <a:pPr eaLnBrk="1" hangingPunct="1"/>
            <a:r>
              <a:rPr lang="en-US" i="1" dirty="0">
                <a:cs typeface="Arial" pitchFamily="34" charset="0"/>
              </a:rPr>
              <a:t>Log (Drain current)</a:t>
            </a:r>
            <a:endParaRPr lang="en-US" i="1" baseline="-25000" dirty="0">
              <a:cs typeface="Arial" pitchFamily="34" charset="0"/>
            </a:endParaRPr>
          </a:p>
        </p:txBody>
      </p:sp>
      <p:sp>
        <p:nvSpPr>
          <p:cNvPr id="36" name="Text Box 14"/>
          <p:cNvSpPr txBox="1">
            <a:spLocks noChangeArrowheads="1"/>
          </p:cNvSpPr>
          <p:nvPr/>
        </p:nvSpPr>
        <p:spPr bwMode="auto">
          <a:xfrm>
            <a:off x="5295900" y="5145088"/>
            <a:ext cx="2819400" cy="369332"/>
          </a:xfrm>
          <a:prstGeom prst="rect">
            <a:avLst/>
          </a:prstGeom>
          <a:noFill/>
          <a:ln w="9525">
            <a:noFill/>
            <a:miter lim="800000"/>
            <a:headEnd/>
            <a:tailEnd/>
          </a:ln>
        </p:spPr>
        <p:txBody>
          <a:bodyPr>
            <a:spAutoFit/>
          </a:bodyPr>
          <a:lstStyle/>
          <a:p>
            <a:pPr eaLnBrk="1" hangingPunct="1"/>
            <a:r>
              <a:rPr lang="en-US" i="1" dirty="0">
                <a:cs typeface="Arial" pitchFamily="34" charset="0"/>
              </a:rPr>
              <a:t>Gate voltage</a:t>
            </a:r>
          </a:p>
        </p:txBody>
      </p:sp>
      <p:sp>
        <p:nvSpPr>
          <p:cNvPr id="37" name="Line 15"/>
          <p:cNvSpPr>
            <a:spLocks noChangeShapeType="1"/>
          </p:cNvSpPr>
          <p:nvPr/>
        </p:nvSpPr>
        <p:spPr bwMode="auto">
          <a:xfrm flipH="1">
            <a:off x="4267200" y="5102225"/>
            <a:ext cx="685800" cy="0"/>
          </a:xfrm>
          <a:prstGeom prst="line">
            <a:avLst/>
          </a:prstGeom>
          <a:noFill/>
          <a:ln w="57150">
            <a:solidFill>
              <a:schemeClr val="tx1"/>
            </a:solidFill>
            <a:round/>
            <a:headEnd/>
            <a:tailEnd type="triangle" w="med" len="med"/>
          </a:ln>
        </p:spPr>
        <p:txBody>
          <a:bodyPr/>
          <a:lstStyle/>
          <a:p>
            <a:endParaRPr lang="en-US"/>
          </a:p>
        </p:txBody>
      </p:sp>
      <p:sp>
        <p:nvSpPr>
          <p:cNvPr id="38" name="Line 16"/>
          <p:cNvSpPr>
            <a:spLocks noChangeShapeType="1"/>
          </p:cNvSpPr>
          <p:nvPr/>
        </p:nvSpPr>
        <p:spPr bwMode="auto">
          <a:xfrm flipV="1">
            <a:off x="3657600" y="2895600"/>
            <a:ext cx="0" cy="1447800"/>
          </a:xfrm>
          <a:prstGeom prst="line">
            <a:avLst/>
          </a:prstGeom>
          <a:noFill/>
          <a:ln w="57150">
            <a:solidFill>
              <a:schemeClr val="tx1"/>
            </a:solidFill>
            <a:round/>
            <a:headEnd/>
            <a:tailEnd type="triangle" w="med" len="med"/>
          </a:ln>
        </p:spPr>
        <p:txBody>
          <a:bodyPr/>
          <a:lstStyle/>
          <a:p>
            <a:endParaRPr lang="en-US"/>
          </a:p>
        </p:txBody>
      </p:sp>
      <p:sp>
        <p:nvSpPr>
          <p:cNvPr id="39" name="Text Box 17"/>
          <p:cNvSpPr txBox="1">
            <a:spLocks noChangeArrowheads="1"/>
          </p:cNvSpPr>
          <p:nvPr/>
        </p:nvSpPr>
        <p:spPr bwMode="auto">
          <a:xfrm>
            <a:off x="990600" y="1524000"/>
            <a:ext cx="1547218" cy="369332"/>
          </a:xfrm>
          <a:prstGeom prst="rect">
            <a:avLst/>
          </a:prstGeom>
          <a:noFill/>
          <a:ln w="9525">
            <a:noFill/>
            <a:miter lim="800000"/>
            <a:headEnd/>
            <a:tailEnd/>
          </a:ln>
        </p:spPr>
        <p:txBody>
          <a:bodyPr wrap="none">
            <a:spAutoFit/>
          </a:bodyPr>
          <a:lstStyle/>
          <a:p>
            <a:pPr eaLnBrk="1" hangingPunct="1"/>
            <a:r>
              <a:rPr lang="en-US" dirty="0">
                <a:cs typeface="Arial" pitchFamily="34" charset="0"/>
              </a:rPr>
              <a:t>Scaled device</a:t>
            </a:r>
          </a:p>
        </p:txBody>
      </p:sp>
      <p:sp>
        <p:nvSpPr>
          <p:cNvPr id="40" name="Line 18"/>
          <p:cNvSpPr>
            <a:spLocks noChangeShapeType="1"/>
          </p:cNvSpPr>
          <p:nvPr/>
        </p:nvSpPr>
        <p:spPr bwMode="auto">
          <a:xfrm>
            <a:off x="2514600" y="1858963"/>
            <a:ext cx="1404938" cy="579437"/>
          </a:xfrm>
          <a:prstGeom prst="line">
            <a:avLst/>
          </a:prstGeom>
          <a:noFill/>
          <a:ln w="9525">
            <a:solidFill>
              <a:schemeClr val="tx1"/>
            </a:solidFill>
            <a:round/>
            <a:headEnd/>
            <a:tailEnd type="triangle" w="med" len="med"/>
          </a:ln>
        </p:spPr>
        <p:txBody>
          <a:bodyPr/>
          <a:lstStyle/>
          <a:p>
            <a:endParaRPr lang="en-US"/>
          </a:p>
        </p:txBody>
      </p:sp>
      <p:sp>
        <p:nvSpPr>
          <p:cNvPr id="41" name="Line 19"/>
          <p:cNvSpPr>
            <a:spLocks noChangeShapeType="1"/>
          </p:cNvSpPr>
          <p:nvPr/>
        </p:nvSpPr>
        <p:spPr bwMode="auto">
          <a:xfrm flipH="1">
            <a:off x="2819400" y="4343400"/>
            <a:ext cx="838200" cy="0"/>
          </a:xfrm>
          <a:prstGeom prst="line">
            <a:avLst/>
          </a:prstGeom>
          <a:noFill/>
          <a:ln w="28575">
            <a:solidFill>
              <a:schemeClr val="tx1"/>
            </a:solidFill>
            <a:prstDash val="sysDot"/>
            <a:round/>
            <a:headEnd/>
            <a:tailEnd/>
          </a:ln>
        </p:spPr>
        <p:txBody>
          <a:bodyPr/>
          <a:lstStyle/>
          <a:p>
            <a:endParaRPr lang="en-US"/>
          </a:p>
        </p:txBody>
      </p:sp>
      <p:sp>
        <p:nvSpPr>
          <p:cNvPr id="42" name="Line 20"/>
          <p:cNvSpPr>
            <a:spLocks noChangeShapeType="1"/>
          </p:cNvSpPr>
          <p:nvPr/>
        </p:nvSpPr>
        <p:spPr bwMode="auto">
          <a:xfrm flipH="1">
            <a:off x="2819400" y="2895600"/>
            <a:ext cx="838200" cy="0"/>
          </a:xfrm>
          <a:prstGeom prst="line">
            <a:avLst/>
          </a:prstGeom>
          <a:noFill/>
          <a:ln w="28575">
            <a:solidFill>
              <a:schemeClr val="tx1"/>
            </a:solidFill>
            <a:prstDash val="sysDot"/>
            <a:round/>
            <a:headEnd/>
            <a:tailEnd/>
          </a:ln>
        </p:spPr>
        <p:txBody>
          <a:bodyPr/>
          <a:lstStyle/>
          <a:p>
            <a:endParaRPr lang="en-US"/>
          </a:p>
        </p:txBody>
      </p:sp>
      <p:sp>
        <p:nvSpPr>
          <p:cNvPr id="43" name="Text Box 21"/>
          <p:cNvSpPr txBox="1">
            <a:spLocks noChangeArrowheads="1"/>
          </p:cNvSpPr>
          <p:nvPr/>
        </p:nvSpPr>
        <p:spPr bwMode="auto">
          <a:xfrm>
            <a:off x="7446963" y="1843088"/>
            <a:ext cx="370614" cy="369332"/>
          </a:xfrm>
          <a:prstGeom prst="rect">
            <a:avLst/>
          </a:prstGeom>
          <a:noFill/>
          <a:ln w="9525">
            <a:noFill/>
            <a:miter lim="800000"/>
            <a:headEnd/>
            <a:tailEnd/>
          </a:ln>
        </p:spPr>
        <p:txBody>
          <a:bodyPr wrap="none">
            <a:spAutoFit/>
          </a:bodyPr>
          <a:lstStyle/>
          <a:p>
            <a:pPr eaLnBrk="1" hangingPunct="1"/>
            <a:r>
              <a:rPr lang="en-US" b="1" i="1" dirty="0" err="1">
                <a:cs typeface="Arial" pitchFamily="34" charset="0"/>
              </a:rPr>
              <a:t>I</a:t>
            </a:r>
            <a:r>
              <a:rPr lang="en-US" b="1" i="1" baseline="-25000" dirty="0" err="1">
                <a:cs typeface="Arial" pitchFamily="34" charset="0"/>
              </a:rPr>
              <a:t>c</a:t>
            </a:r>
            <a:endParaRPr lang="en-US" b="1" i="1" baseline="-25000" dirty="0">
              <a:cs typeface="Arial" pitchFamily="34" charset="0"/>
            </a:endParaRPr>
          </a:p>
        </p:txBody>
      </p:sp>
      <p:sp>
        <p:nvSpPr>
          <p:cNvPr id="44" name="Text Box 22"/>
          <p:cNvSpPr txBox="1">
            <a:spLocks noChangeArrowheads="1"/>
          </p:cNvSpPr>
          <p:nvPr/>
        </p:nvSpPr>
        <p:spPr bwMode="auto">
          <a:xfrm>
            <a:off x="2209800" y="4267200"/>
            <a:ext cx="513282" cy="369332"/>
          </a:xfrm>
          <a:prstGeom prst="rect">
            <a:avLst/>
          </a:prstGeom>
          <a:noFill/>
          <a:ln w="9525" algn="ctr">
            <a:noFill/>
            <a:miter lim="800000"/>
            <a:headEnd/>
            <a:tailEnd/>
          </a:ln>
        </p:spPr>
        <p:txBody>
          <a:bodyPr wrap="none">
            <a:spAutoFit/>
          </a:bodyPr>
          <a:lstStyle/>
          <a:p>
            <a:r>
              <a:rPr lang="en-US" i="1" dirty="0" err="1">
                <a:cs typeface="Arial" pitchFamily="34" charset="0"/>
              </a:rPr>
              <a:t>I</a:t>
            </a:r>
            <a:r>
              <a:rPr lang="en-US" i="1" baseline="-25000" dirty="0" err="1">
                <a:cs typeface="Arial" pitchFamily="34" charset="0"/>
              </a:rPr>
              <a:t>sub</a:t>
            </a:r>
            <a:endParaRPr lang="en-US" i="1" baseline="-25000" dirty="0">
              <a:cs typeface="Arial" pitchFamily="34" charset="0"/>
            </a:endParaRPr>
          </a:p>
        </p:txBody>
      </p:sp>
      <p:sp>
        <p:nvSpPr>
          <p:cNvPr id="45" name="Line 23"/>
          <p:cNvSpPr>
            <a:spLocks noChangeShapeType="1"/>
          </p:cNvSpPr>
          <p:nvPr/>
        </p:nvSpPr>
        <p:spPr bwMode="auto">
          <a:xfrm flipV="1">
            <a:off x="2514600" y="2895600"/>
            <a:ext cx="0" cy="1447800"/>
          </a:xfrm>
          <a:prstGeom prst="line">
            <a:avLst/>
          </a:prstGeom>
          <a:noFill/>
          <a:ln w="9525">
            <a:solidFill>
              <a:schemeClr val="tx1"/>
            </a:solidFill>
            <a:round/>
            <a:headEnd/>
            <a:tailEnd type="triangle" w="med" len="med"/>
          </a:ln>
        </p:spPr>
        <p:txBody>
          <a:bodyPr/>
          <a:lstStyle/>
          <a:p>
            <a:endParaRPr lang="en-US"/>
          </a:p>
        </p:txBody>
      </p:sp>
      <p:sp>
        <p:nvSpPr>
          <p:cNvPr id="46" name="TextBox 45"/>
          <p:cNvSpPr txBox="1"/>
          <p:nvPr/>
        </p:nvSpPr>
        <p:spPr>
          <a:xfrm>
            <a:off x="304800" y="5562600"/>
            <a:ext cx="8610600" cy="369332"/>
          </a:xfrm>
          <a:prstGeom prst="rect">
            <a:avLst/>
          </a:prstGeom>
          <a:noFill/>
        </p:spPr>
        <p:txBody>
          <a:bodyPr wrap="square" rtlCol="0">
            <a:spAutoFit/>
          </a:bodyPr>
          <a:lstStyle/>
          <a:p>
            <a:endParaRPr lang="en-US" dirty="0"/>
          </a:p>
        </p:txBody>
      </p:sp>
      <p:sp>
        <p:nvSpPr>
          <p:cNvPr id="47" name="TextBox 46"/>
          <p:cNvSpPr txBox="1"/>
          <p:nvPr/>
        </p:nvSpPr>
        <p:spPr>
          <a:xfrm>
            <a:off x="304800" y="5562600"/>
            <a:ext cx="8534400" cy="738664"/>
          </a:xfrm>
          <a:prstGeom prst="rect">
            <a:avLst/>
          </a:prstGeom>
          <a:noFill/>
        </p:spPr>
        <p:txBody>
          <a:bodyPr wrap="square" rtlCol="0">
            <a:spAutoFit/>
          </a:bodyPr>
          <a:lstStyle/>
          <a:p>
            <a:r>
              <a:rPr lang="en-US" sz="1400" dirty="0" smtClean="0"/>
              <a:t>Leakage power as a fraction of the total power increases as the clock frequency drops. For a gate, it is a small fraction of total power, but can be very significant for a large circuit. Scaling down requires lower the threshold voltage, which increases leakage voltage.</a:t>
            </a:r>
            <a:endParaRPr lang="en-US" sz="14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Switching Power </a:t>
            </a:r>
            <a:endParaRPr lang="en-US" dirty="0"/>
          </a:p>
        </p:txBody>
      </p:sp>
      <p:sp>
        <p:nvSpPr>
          <p:cNvPr id="4" name="Rectangle 3"/>
          <p:cNvSpPr txBox="1">
            <a:spLocks noChangeArrowheads="1"/>
          </p:cNvSpPr>
          <p:nvPr/>
        </p:nvSpPr>
        <p:spPr>
          <a:xfrm>
            <a:off x="457200" y="914400"/>
            <a:ext cx="5257800" cy="5575300"/>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800" b="1" i="0" u="none" strike="noStrike" kern="1200" cap="none" spc="0" normalizeH="0" baseline="0" noProof="0" dirty="0" smtClean="0">
              <a:ln>
                <a:noFill/>
              </a:ln>
              <a:solidFill>
                <a:srgbClr val="FF33CC"/>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lang="en-US" b="1" dirty="0" smtClean="0">
              <a:solidFill>
                <a:srgbClr val="FF33CC"/>
              </a:solidFill>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800" b="1" i="0" u="none" strike="noStrike" kern="1200" cap="none" spc="0" normalizeH="0" baseline="0" noProof="0" dirty="0" smtClean="0">
                <a:ln>
                  <a:noFill/>
                </a:ln>
                <a:effectLst/>
                <a:uLnTx/>
                <a:uFillTx/>
                <a:latin typeface="+mn-lt"/>
                <a:ea typeface="+mn-ea"/>
                <a:cs typeface="+mn-cs"/>
              </a:rPr>
              <a:t>Case I: When the input is at logic 0</a:t>
            </a:r>
            <a:r>
              <a:rPr kumimoji="0" lang="en-US" sz="1800" b="0" i="0" u="none" strike="noStrike" kern="1200" cap="none" spc="0" normalizeH="0" baseline="0" noProof="0" dirty="0" smtClean="0">
                <a:ln>
                  <a:noFill/>
                </a:ln>
                <a:effectLst/>
                <a:uLnTx/>
                <a:uFillTx/>
                <a:latin typeface="+mn-lt"/>
                <a:ea typeface="+mn-ea"/>
                <a:cs typeface="+mn-cs"/>
              </a:rPr>
              <a:t>: </a:t>
            </a:r>
            <a:r>
              <a:rPr kumimoji="0" lang="en-US" sz="1600" b="0" i="0" u="none" strike="noStrike" kern="1200" cap="none" spc="0" normalizeH="0" baseline="0" noProof="0" dirty="0" smtClean="0">
                <a:ln>
                  <a:noFill/>
                </a:ln>
                <a:effectLst/>
                <a:uLnTx/>
                <a:uFillTx/>
                <a:latin typeface="+mn-lt"/>
                <a:ea typeface="+mn-ea"/>
                <a:cs typeface="+mn-cs"/>
              </a:rPr>
              <a:t>Under this condition the PMOS is conducting and NMOS is in cutoff mode and the load capacitor must be charged through the PMOS device.</a:t>
            </a: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Power dissipation in the PMOS transistor is given by,</a:t>
            </a: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600" b="1" i="0" u="none" strike="noStrike" kern="1200" cap="none" spc="0" normalizeH="0" baseline="0" noProof="0" dirty="0" smtClean="0">
                <a:ln>
                  <a:noFill/>
                </a:ln>
                <a:effectLst/>
                <a:uLnTx/>
                <a:uFillTx/>
                <a:latin typeface="+mn-lt"/>
                <a:ea typeface="+mn-ea"/>
                <a:cs typeface="+mn-cs"/>
              </a:rPr>
              <a:t>P</a:t>
            </a:r>
            <a:r>
              <a:rPr kumimoji="0" lang="en-US" sz="1600" b="1" i="0" u="none" strike="noStrike" kern="1200" cap="none" spc="0" normalizeH="0" baseline="-25000" noProof="0" dirty="0" smtClean="0">
                <a:ln>
                  <a:noFill/>
                </a:ln>
                <a:effectLst/>
                <a:uLnTx/>
                <a:uFillTx/>
                <a:latin typeface="+mn-lt"/>
                <a:ea typeface="+mn-ea"/>
                <a:cs typeface="+mn-cs"/>
              </a:rPr>
              <a:t>P</a:t>
            </a:r>
            <a:r>
              <a:rPr kumimoji="0" lang="en-US" sz="1600" b="1" i="0" u="none" strike="noStrike" kern="1200" cap="none" spc="0" normalizeH="0" baseline="0" noProof="0" dirty="0" smtClean="0">
                <a:ln>
                  <a:noFill/>
                </a:ln>
                <a:effectLst/>
                <a:uLnTx/>
                <a:uFillTx/>
                <a:latin typeface="+mn-lt"/>
                <a:ea typeface="+mn-ea"/>
                <a:cs typeface="+mn-cs"/>
              </a:rPr>
              <a:t>=</a:t>
            </a:r>
            <a:r>
              <a:rPr kumimoji="0" lang="en-US" sz="1600" b="1" i="0" u="none" strike="noStrike" kern="1200" cap="none" spc="0" normalizeH="0" baseline="0" noProof="0" dirty="0" err="1" smtClean="0">
                <a:ln>
                  <a:noFill/>
                </a:ln>
                <a:effectLst/>
                <a:uLnTx/>
                <a:uFillTx/>
                <a:latin typeface="+mn-lt"/>
                <a:ea typeface="+mn-ea"/>
                <a:cs typeface="+mn-cs"/>
              </a:rPr>
              <a:t>i</a:t>
            </a:r>
            <a:r>
              <a:rPr kumimoji="0" lang="en-US" sz="1600" b="1" i="0" u="none" strike="noStrike" kern="1200" cap="none" spc="0" normalizeH="0" baseline="-25000" noProof="0" dirty="0" err="1" smtClean="0">
                <a:ln>
                  <a:noFill/>
                </a:ln>
                <a:effectLst/>
                <a:uLnTx/>
                <a:uFillTx/>
                <a:latin typeface="+mn-lt"/>
                <a:ea typeface="+mn-ea"/>
                <a:cs typeface="+mn-cs"/>
              </a:rPr>
              <a:t>L</a:t>
            </a:r>
            <a:r>
              <a:rPr kumimoji="0" lang="en-US" sz="1600" b="1" i="0" u="none" strike="noStrike" kern="1200" cap="none" spc="0" normalizeH="0" baseline="0" noProof="0" dirty="0" err="1" smtClean="0">
                <a:ln>
                  <a:noFill/>
                </a:ln>
                <a:effectLst/>
                <a:uLnTx/>
                <a:uFillTx/>
                <a:latin typeface="+mn-lt"/>
                <a:ea typeface="+mn-ea"/>
                <a:cs typeface="+mn-cs"/>
              </a:rPr>
              <a:t>V</a:t>
            </a:r>
            <a:r>
              <a:rPr kumimoji="0" lang="en-US" sz="1600" b="1" i="0" u="none" strike="noStrike" kern="1200" cap="none" spc="0" normalizeH="0" baseline="-25000" noProof="0" dirty="0" err="1" smtClean="0">
                <a:ln>
                  <a:noFill/>
                </a:ln>
                <a:effectLst/>
                <a:uLnTx/>
                <a:uFillTx/>
                <a:latin typeface="+mn-lt"/>
                <a:ea typeface="+mn-ea"/>
                <a:cs typeface="+mn-cs"/>
              </a:rPr>
              <a:t>SD</a:t>
            </a:r>
            <a:r>
              <a:rPr kumimoji="0" lang="en-US" sz="1600" b="1" i="0" u="none" strike="noStrike" kern="1200" cap="none" spc="0" normalizeH="0" baseline="0" noProof="0" dirty="0" smtClean="0">
                <a:ln>
                  <a:noFill/>
                </a:ln>
                <a:effectLst/>
                <a:uLnTx/>
                <a:uFillTx/>
                <a:latin typeface="+mn-lt"/>
                <a:ea typeface="+mn-ea"/>
                <a:cs typeface="+mn-cs"/>
              </a:rPr>
              <a:t>= </a:t>
            </a:r>
            <a:r>
              <a:rPr kumimoji="0" lang="en-US" sz="1600" b="1" i="0" u="none" strike="noStrike" kern="1200" cap="none" spc="0" normalizeH="0" baseline="0" noProof="0" dirty="0" err="1" smtClean="0">
                <a:ln>
                  <a:noFill/>
                </a:ln>
                <a:effectLst/>
                <a:uLnTx/>
                <a:uFillTx/>
                <a:latin typeface="+mn-lt"/>
                <a:ea typeface="+mn-ea"/>
                <a:cs typeface="+mn-cs"/>
              </a:rPr>
              <a:t>i</a:t>
            </a:r>
            <a:r>
              <a:rPr kumimoji="0" lang="en-US" sz="1600" b="1" i="0" u="none" strike="noStrike" kern="1200" cap="none" spc="0" normalizeH="0" baseline="-25000" noProof="0" dirty="0" err="1" smtClean="0">
                <a:ln>
                  <a:noFill/>
                </a:ln>
                <a:effectLst/>
                <a:uLnTx/>
                <a:uFillTx/>
                <a:latin typeface="+mn-lt"/>
                <a:ea typeface="+mn-ea"/>
                <a:cs typeface="+mn-cs"/>
              </a:rPr>
              <a:t>L</a:t>
            </a:r>
            <a:r>
              <a:rPr kumimoji="0" lang="en-US" sz="1600" b="1" i="0" u="none" strike="noStrike" kern="1200" cap="none" spc="0" normalizeH="0" baseline="0" noProof="0" dirty="0" smtClean="0">
                <a:ln>
                  <a:noFill/>
                </a:ln>
                <a:effectLst/>
                <a:uLnTx/>
                <a:uFillTx/>
                <a:latin typeface="+mn-lt"/>
                <a:ea typeface="+mn-ea"/>
                <a:cs typeface="+mn-cs"/>
              </a:rPr>
              <a:t>(V</a:t>
            </a:r>
            <a:r>
              <a:rPr kumimoji="0" lang="en-US" sz="1600" b="1" i="0" u="none" strike="noStrike" kern="1200" cap="none" spc="0" normalizeH="0" baseline="-25000" noProof="0" dirty="0" smtClean="0">
                <a:ln>
                  <a:noFill/>
                </a:ln>
                <a:effectLst/>
                <a:uLnTx/>
                <a:uFillTx/>
                <a:latin typeface="+mn-lt"/>
                <a:ea typeface="+mn-ea"/>
                <a:cs typeface="+mn-cs"/>
              </a:rPr>
              <a:t>DD</a:t>
            </a:r>
            <a:r>
              <a:rPr kumimoji="0" lang="en-US" sz="1600" b="1" i="0" u="none" strike="noStrike" kern="1200" cap="none" spc="0" normalizeH="0" baseline="0" noProof="0" dirty="0" smtClean="0">
                <a:ln>
                  <a:noFill/>
                </a:ln>
                <a:effectLst/>
                <a:uLnTx/>
                <a:uFillTx/>
                <a:latin typeface="+mn-lt"/>
                <a:ea typeface="+mn-ea"/>
                <a:cs typeface="+mn-cs"/>
              </a:rPr>
              <a:t>-V</a:t>
            </a:r>
            <a:r>
              <a:rPr kumimoji="0" lang="en-US" sz="1600" b="1" i="0" u="none" strike="noStrike" kern="1200" cap="none" spc="0" normalizeH="0" baseline="-25000" noProof="0" dirty="0" smtClean="0">
                <a:ln>
                  <a:noFill/>
                </a:ln>
                <a:effectLst/>
                <a:uLnTx/>
                <a:uFillTx/>
                <a:latin typeface="+mn-lt"/>
                <a:ea typeface="+mn-ea"/>
                <a:cs typeface="+mn-cs"/>
              </a:rPr>
              <a:t>O</a:t>
            </a:r>
            <a:r>
              <a:rPr kumimoji="0" lang="en-US" sz="1600" b="1" i="0" u="none" strike="noStrike" kern="1200" cap="none" spc="0" normalizeH="0" baseline="0" noProof="0" dirty="0" smtClean="0">
                <a:ln>
                  <a:noFill/>
                </a:ln>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The current and output voltages are related by,</a:t>
            </a: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600" b="0" i="0" u="none" strike="noStrike" kern="1200" cap="none" spc="0" normalizeH="0" baseline="0" noProof="0" dirty="0" err="1" smtClean="0">
                <a:ln>
                  <a:noFill/>
                </a:ln>
                <a:effectLst/>
                <a:uLnTx/>
                <a:uFillTx/>
                <a:latin typeface="+mn-lt"/>
                <a:ea typeface="+mn-ea"/>
                <a:cs typeface="+mn-cs"/>
              </a:rPr>
              <a:t>i</a:t>
            </a:r>
            <a:r>
              <a:rPr kumimoji="0" lang="en-US" sz="1600" b="1" i="0" u="none" strike="noStrike" kern="1200" cap="none" spc="0" normalizeH="0" baseline="-25000" noProof="0" dirty="0" err="1" smtClean="0">
                <a:ln>
                  <a:noFill/>
                </a:ln>
                <a:effectLst/>
                <a:uLnTx/>
                <a:uFillTx/>
                <a:latin typeface="+mn-lt"/>
                <a:ea typeface="+mn-ea"/>
                <a:cs typeface="+mn-cs"/>
              </a:rPr>
              <a:t>L</a:t>
            </a:r>
            <a:r>
              <a:rPr kumimoji="0" lang="en-US" sz="1600" b="1" i="0" u="none" strike="noStrike" kern="1200" cap="none" spc="0" normalizeH="0" baseline="0" noProof="0" dirty="0" smtClean="0">
                <a:ln>
                  <a:noFill/>
                </a:ln>
                <a:effectLst/>
                <a:uLnTx/>
                <a:uFillTx/>
                <a:latin typeface="+mn-lt"/>
                <a:ea typeface="+mn-ea"/>
                <a:cs typeface="+mn-cs"/>
              </a:rPr>
              <a:t>=</a:t>
            </a:r>
            <a:r>
              <a:rPr kumimoji="0" lang="en-US" sz="1600" b="1" i="0" u="none" strike="noStrike" kern="1200" cap="none" spc="0" normalizeH="0" baseline="0" noProof="0" dirty="0" err="1" smtClean="0">
                <a:ln>
                  <a:noFill/>
                </a:ln>
                <a:effectLst/>
                <a:uLnTx/>
                <a:uFillTx/>
                <a:latin typeface="+mn-lt"/>
                <a:ea typeface="+mn-ea"/>
                <a:cs typeface="+mn-cs"/>
              </a:rPr>
              <a:t>C</a:t>
            </a:r>
            <a:r>
              <a:rPr kumimoji="0" lang="en-US" sz="1600" b="1" i="0" u="none" strike="noStrike" kern="1200" cap="none" spc="0" normalizeH="0" baseline="-25000" noProof="0" dirty="0" err="1" smtClean="0">
                <a:ln>
                  <a:noFill/>
                </a:ln>
                <a:effectLst/>
                <a:uLnTx/>
                <a:uFillTx/>
                <a:latin typeface="+mn-lt"/>
                <a:ea typeface="+mn-ea"/>
                <a:cs typeface="+mn-cs"/>
              </a:rPr>
              <a:t>L</a:t>
            </a:r>
            <a:r>
              <a:rPr kumimoji="0" lang="en-US" sz="1600" b="1" i="0" u="none" strike="noStrike" kern="1200" cap="none" spc="0" normalizeH="0" baseline="0" noProof="0" dirty="0" err="1" smtClean="0">
                <a:ln>
                  <a:noFill/>
                </a:ln>
                <a:effectLst/>
                <a:uLnTx/>
                <a:uFillTx/>
                <a:latin typeface="+mn-lt"/>
                <a:ea typeface="+mn-ea"/>
                <a:cs typeface="+mn-cs"/>
              </a:rPr>
              <a:t>dv</a:t>
            </a:r>
            <a:r>
              <a:rPr kumimoji="0" lang="en-US" sz="1600" b="1" i="0" u="none" strike="noStrike" kern="1200" cap="none" spc="0" normalizeH="0" baseline="-25000" noProof="0" dirty="0" err="1" smtClean="0">
                <a:ln>
                  <a:noFill/>
                </a:ln>
                <a:effectLst/>
                <a:uLnTx/>
                <a:uFillTx/>
                <a:latin typeface="+mn-lt"/>
                <a:ea typeface="+mn-ea"/>
                <a:cs typeface="+mn-cs"/>
              </a:rPr>
              <a:t>O</a:t>
            </a:r>
            <a:r>
              <a:rPr kumimoji="0" lang="en-US" sz="1600" b="1" i="0" u="none" strike="noStrike" kern="1200" cap="none" spc="0" normalizeH="0" baseline="0" noProof="0" dirty="0" smtClean="0">
                <a:ln>
                  <a:noFill/>
                </a:ln>
                <a:effectLst/>
                <a:uLnTx/>
                <a:uFillTx/>
                <a:latin typeface="+mn-lt"/>
                <a:ea typeface="+mn-ea"/>
                <a:cs typeface="+mn-cs"/>
              </a:rPr>
              <a:t>/</a:t>
            </a:r>
            <a:r>
              <a:rPr kumimoji="0" lang="en-US" sz="1600" b="1" i="0" u="none" strike="noStrike" kern="1200" cap="none" spc="0" normalizeH="0" baseline="0" noProof="0" dirty="0" err="1" smtClean="0">
                <a:ln>
                  <a:noFill/>
                </a:ln>
                <a:effectLst/>
                <a:uLnTx/>
                <a:uFillTx/>
                <a:latin typeface="+mn-lt"/>
                <a:ea typeface="+mn-ea"/>
                <a:cs typeface="+mn-cs"/>
              </a:rPr>
              <a:t>dt</a:t>
            </a:r>
            <a:endParaRPr kumimoji="0" lang="en-US" sz="1600" b="1" i="0" u="none" strike="noStrike" kern="1200" cap="none" spc="0" normalizeH="0" baseline="0" noProof="0" dirty="0" smtClean="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Similarly the energy dissipation in the PMOS device can be written as the output switches from low to high ,</a:t>
            </a: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16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5" name="Content Placeholder 4"/>
          <p:cNvGraphicFramePr>
            <a:graphicFrameLocks noGrp="1" noChangeAspect="1"/>
          </p:cNvGraphicFramePr>
          <p:nvPr>
            <p:ph sz="quarter" idx="4294967295"/>
          </p:nvPr>
        </p:nvGraphicFramePr>
        <p:xfrm>
          <a:off x="304800" y="4495800"/>
          <a:ext cx="5791200" cy="1752600"/>
        </p:xfrm>
        <a:graphic>
          <a:graphicData uri="http://schemas.openxmlformats.org/presentationml/2006/ole">
            <mc:AlternateContent xmlns:mc="http://schemas.openxmlformats.org/markup-compatibility/2006">
              <mc:Choice xmlns:v="urn:schemas-microsoft-com:vml" Requires="v">
                <p:oleObj spid="_x0000_s2052" name="Equation" r:id="rId3" imgW="4267080" imgH="1460160" progId="Equation.3">
                  <p:embed/>
                </p:oleObj>
              </mc:Choice>
              <mc:Fallback>
                <p:oleObj name="Equation" r:id="rId3" imgW="4267080" imgH="1460160" progId="Equation.3">
                  <p:embed/>
                  <p:pic>
                    <p:nvPicPr>
                      <p:cNvPr id="0" name="Content Placeholder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495800"/>
                        <a:ext cx="5791200" cy="1752600"/>
                      </a:xfrm>
                      <a:prstGeom prst="rect">
                        <a:avLst/>
                      </a:prstGeom>
                      <a:noFill/>
                      <a:extLst>
                        <a:ext uri="{909E8E84-426E-40DD-AFC4-6F175D3DCCD1}">
                          <a14:hiddenFill xmlns:a14="http://schemas.microsoft.com/office/drawing/2010/main">
                            <a:solidFill>
                              <a:srgbClr val="FFFF99"/>
                            </a:solidFill>
                          </a14:hiddenFill>
                        </a:ext>
                      </a:extLst>
                    </p:spPr>
                  </p:pic>
                </p:oleObj>
              </mc:Fallback>
            </mc:AlternateContent>
          </a:graphicData>
        </a:graphic>
      </p:graphicFrame>
      <p:sp>
        <p:nvSpPr>
          <p:cNvPr id="6" name="Text Box 5"/>
          <p:cNvSpPr txBox="1">
            <a:spLocks noChangeArrowheads="1"/>
          </p:cNvSpPr>
          <p:nvPr/>
        </p:nvSpPr>
        <p:spPr bwMode="auto">
          <a:xfrm>
            <a:off x="6611938" y="1941513"/>
            <a:ext cx="185737" cy="358775"/>
          </a:xfrm>
          <a:prstGeom prst="rect">
            <a:avLst/>
          </a:prstGeom>
          <a:noFill/>
          <a:ln w="9525">
            <a:noFill/>
            <a:miter lim="800000"/>
            <a:headEnd/>
            <a:tailEnd/>
          </a:ln>
          <a:effectLst/>
        </p:spPr>
        <p:txBody>
          <a:bodyPr wrap="none" lIns="91418" tIns="45709" rIns="91418" bIns="45709">
            <a:spAutoFit/>
          </a:bodyPr>
          <a:lstStyle/>
          <a:p>
            <a:pPr eaLnBrk="1" hangingPunct="1"/>
            <a:endParaRPr lang="en-US">
              <a:solidFill>
                <a:schemeClr val="tx1"/>
              </a:solidFill>
            </a:endParaRPr>
          </a:p>
        </p:txBody>
      </p:sp>
      <p:pic>
        <p:nvPicPr>
          <p:cNvPr id="7" name="Content Placeholder 6"/>
          <p:cNvPicPr>
            <a:picLocks noGrp="1" noChangeAspect="1" noChangeArrowheads="1"/>
          </p:cNvPicPr>
          <p:nvPr>
            <p:ph sz="quarter" idx="4294967295"/>
          </p:nvPr>
        </p:nvPicPr>
        <p:blipFill>
          <a:blip r:embed="rId5" cstate="print"/>
          <a:srcRect l="24529" r="50943" b="22383"/>
          <a:stretch>
            <a:fillRect/>
          </a:stretch>
        </p:blipFill>
        <p:spPr>
          <a:xfrm>
            <a:off x="6553200" y="4038600"/>
            <a:ext cx="1876425" cy="2209800"/>
          </a:xfrm>
          <a:prstGeom prst="rect">
            <a:avLst/>
          </a:prstGeom>
          <a:noFill/>
          <a:ln/>
        </p:spPr>
      </p:pic>
      <p:sp>
        <p:nvSpPr>
          <p:cNvPr id="8" name="Text Box 7"/>
          <p:cNvSpPr txBox="1">
            <a:spLocks noChangeArrowheads="1"/>
          </p:cNvSpPr>
          <p:nvPr/>
        </p:nvSpPr>
        <p:spPr bwMode="auto">
          <a:xfrm>
            <a:off x="6765925" y="1789113"/>
            <a:ext cx="184150" cy="358775"/>
          </a:xfrm>
          <a:prstGeom prst="rect">
            <a:avLst/>
          </a:prstGeom>
          <a:noFill/>
          <a:ln w="9525">
            <a:noFill/>
            <a:miter lim="800000"/>
            <a:headEnd/>
            <a:tailEnd/>
          </a:ln>
          <a:effectLst/>
        </p:spPr>
        <p:txBody>
          <a:bodyPr wrap="none" lIns="91418" tIns="45709" rIns="91418" bIns="45709">
            <a:spAutoFit/>
          </a:bodyPr>
          <a:lstStyle/>
          <a:p>
            <a:pPr eaLnBrk="1" hangingPunct="1"/>
            <a:endParaRPr lang="en-US">
              <a:solidFill>
                <a:schemeClr val="tx1"/>
              </a:solidFill>
            </a:endParaRPr>
          </a:p>
        </p:txBody>
      </p:sp>
      <p:pic>
        <p:nvPicPr>
          <p:cNvPr id="9" name="Picture 8"/>
          <p:cNvPicPr>
            <a:picLocks noChangeAspect="1" noChangeArrowheads="1"/>
          </p:cNvPicPr>
          <p:nvPr/>
        </p:nvPicPr>
        <p:blipFill>
          <a:blip r:embed="rId6" cstate="print"/>
          <a:srcRect/>
          <a:stretch>
            <a:fillRect/>
          </a:stretch>
        </p:blipFill>
        <p:spPr bwMode="auto">
          <a:xfrm>
            <a:off x="6400800" y="1600200"/>
            <a:ext cx="2362200" cy="2360613"/>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Switching Power</a:t>
            </a:r>
            <a:endParaRPr lang="en-US" dirty="0"/>
          </a:p>
        </p:txBody>
      </p:sp>
      <p:sp>
        <p:nvSpPr>
          <p:cNvPr id="4" name="Rectangle 3"/>
          <p:cNvSpPr txBox="1">
            <a:spLocks noChangeArrowheads="1"/>
          </p:cNvSpPr>
          <p:nvPr/>
        </p:nvSpPr>
        <p:spPr>
          <a:xfrm>
            <a:off x="533400" y="914400"/>
            <a:ext cx="5586413" cy="5613400"/>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400" b="1" i="0" u="none" strike="noStrike" kern="1200" cap="none" spc="0" normalizeH="0" baseline="0" noProof="0" dirty="0" smtClean="0">
              <a:ln>
                <a:noFill/>
              </a:ln>
              <a:solidFill>
                <a:srgbClr val="FF33CC"/>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lang="en-US" sz="1400" b="1" dirty="0" smtClean="0">
              <a:solidFill>
                <a:srgbClr val="FF33CC"/>
              </a:solidFill>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400" b="1" i="0" u="none" strike="noStrike" kern="1200" cap="none" spc="0" normalizeH="0" baseline="0" noProof="0" dirty="0" smtClean="0">
                <a:ln>
                  <a:noFill/>
                </a:ln>
                <a:effectLst/>
                <a:uLnTx/>
                <a:uFillTx/>
                <a:latin typeface="+mn-lt"/>
                <a:ea typeface="+mn-ea"/>
                <a:cs typeface="+mn-cs"/>
              </a:rPr>
              <a:t>Case II: when the input is high and out put is low:</a:t>
            </a: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During switching all the energy stored in the load capacitor is dissipated in the NMOS device because NMOS is conducting and PMOS is in cutoff mode. The energy dissipated in the NMOS inverter can be written as</a:t>
            </a:r>
            <a:r>
              <a:rPr lang="en-US" dirty="0" smtClean="0"/>
              <a:t>,</a:t>
            </a: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The total energy dissipated during one switching cycle is,</a:t>
            </a: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The power dissipated in terms of frequency can be written as </a:t>
            </a: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7" name="Object 6"/>
          <p:cNvGraphicFramePr>
            <a:graphicFrameLocks noChangeAspect="1"/>
          </p:cNvGraphicFramePr>
          <p:nvPr/>
        </p:nvGraphicFramePr>
        <p:xfrm>
          <a:off x="762000" y="5026025"/>
          <a:ext cx="4986338" cy="612775"/>
        </p:xfrm>
        <a:graphic>
          <a:graphicData uri="http://schemas.openxmlformats.org/presentationml/2006/ole">
            <mc:AlternateContent xmlns:mc="http://schemas.openxmlformats.org/markup-compatibility/2006">
              <mc:Choice xmlns:v="urn:schemas-microsoft-com:vml" Requires="v">
                <p:oleObj spid="_x0000_s28680" name="Equation" r:id="rId3" imgW="3213000" imgH="393480" progId="Equation.3">
                  <p:embed/>
                </p:oleObj>
              </mc:Choice>
              <mc:Fallback>
                <p:oleObj name="Equation" r:id="rId3" imgW="3213000" imgH="39348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5026025"/>
                        <a:ext cx="4986338" cy="612775"/>
                      </a:xfrm>
                      <a:prstGeom prst="rect">
                        <a:avLst/>
                      </a:prstGeom>
                      <a:noFill/>
                      <a:extLst>
                        <a:ext uri="{909E8E84-426E-40DD-AFC4-6F175D3DCCD1}">
                          <a14:hiddenFill xmlns:a14="http://schemas.microsoft.com/office/drawing/2010/main">
                            <a:solidFill>
                              <a:srgbClr val="FFFF99"/>
                            </a:solidFill>
                          </a14:hiddenFill>
                        </a:ext>
                      </a:extLst>
                    </p:spPr>
                  </p:pic>
                </p:oleObj>
              </mc:Fallback>
            </mc:AlternateContent>
          </a:graphicData>
        </a:graphic>
      </p:graphicFrame>
      <p:sp>
        <p:nvSpPr>
          <p:cNvPr id="8" name="Text Box 7"/>
          <p:cNvSpPr txBox="1">
            <a:spLocks noChangeArrowheads="1"/>
          </p:cNvSpPr>
          <p:nvPr/>
        </p:nvSpPr>
        <p:spPr bwMode="auto">
          <a:xfrm>
            <a:off x="304800" y="5715000"/>
            <a:ext cx="8382000" cy="769419"/>
          </a:xfrm>
          <a:prstGeom prst="rect">
            <a:avLst/>
          </a:prstGeom>
          <a:noFill/>
          <a:ln w="9525">
            <a:noFill/>
            <a:miter lim="800000"/>
            <a:headEnd/>
            <a:tailEnd/>
          </a:ln>
          <a:effectLst/>
        </p:spPr>
        <p:txBody>
          <a:bodyPr lIns="91418" tIns="45709" rIns="91418" bIns="45709">
            <a:spAutoFit/>
          </a:bodyPr>
          <a:lstStyle/>
          <a:p>
            <a:pPr eaLnBrk="1" hangingPunct="1"/>
            <a:r>
              <a:rPr lang="en-US" sz="1600" dirty="0" smtClean="0"/>
              <a:t>Because most gates do not switch every clock cycle, it is often more convenient to write the frequency as an activity factor times the clock frequency thus: </a:t>
            </a:r>
            <a:r>
              <a:rPr lang="en-US" sz="1600" b="1" dirty="0" smtClean="0"/>
              <a:t>P= </a:t>
            </a:r>
            <a:r>
              <a:rPr lang="el-GR" sz="1600" b="1" dirty="0" smtClean="0"/>
              <a:t>α</a:t>
            </a:r>
            <a:r>
              <a:rPr lang="en-US" sz="1600" b="1" dirty="0" smtClean="0"/>
              <a:t>fC_LVdd^2</a:t>
            </a:r>
          </a:p>
          <a:p>
            <a:pPr eaLnBrk="1" hangingPunct="1"/>
            <a:endParaRPr lang="en-US" baseline="30000" dirty="0"/>
          </a:p>
        </p:txBody>
      </p:sp>
      <p:sp>
        <p:nvSpPr>
          <p:cNvPr id="9" name="Text Box 8"/>
          <p:cNvSpPr txBox="1">
            <a:spLocks noChangeArrowheads="1"/>
          </p:cNvSpPr>
          <p:nvPr/>
        </p:nvSpPr>
        <p:spPr bwMode="auto">
          <a:xfrm>
            <a:off x="6384925" y="1484313"/>
            <a:ext cx="184150" cy="358775"/>
          </a:xfrm>
          <a:prstGeom prst="rect">
            <a:avLst/>
          </a:prstGeom>
          <a:noFill/>
          <a:ln w="9525">
            <a:noFill/>
            <a:miter lim="800000"/>
            <a:headEnd/>
            <a:tailEnd/>
          </a:ln>
          <a:effectLst/>
        </p:spPr>
        <p:txBody>
          <a:bodyPr wrap="none" lIns="91418" tIns="45709" rIns="91418" bIns="45709">
            <a:spAutoFit/>
          </a:bodyPr>
          <a:lstStyle/>
          <a:p>
            <a:pPr eaLnBrk="1" hangingPunct="1"/>
            <a:endParaRPr lang="en-US">
              <a:solidFill>
                <a:schemeClr val="tx1"/>
              </a:solidFill>
            </a:endParaRPr>
          </a:p>
        </p:txBody>
      </p:sp>
      <p:pic>
        <p:nvPicPr>
          <p:cNvPr id="10" name="Picture 9"/>
          <p:cNvPicPr>
            <a:picLocks noChangeAspect="1" noChangeArrowheads="1"/>
          </p:cNvPicPr>
          <p:nvPr/>
        </p:nvPicPr>
        <p:blipFill>
          <a:blip r:embed="rId5" cstate="print"/>
          <a:srcRect/>
          <a:stretch>
            <a:fillRect/>
          </a:stretch>
        </p:blipFill>
        <p:spPr bwMode="auto">
          <a:xfrm>
            <a:off x="6477000" y="1447800"/>
            <a:ext cx="2013033" cy="2011680"/>
          </a:xfrm>
          <a:prstGeom prst="rect">
            <a:avLst/>
          </a:prstGeom>
          <a:noFill/>
          <a:ln w="9525">
            <a:noFill/>
            <a:miter lim="800000"/>
            <a:headEnd/>
            <a:tailEnd/>
          </a:ln>
          <a:effectLst/>
        </p:spPr>
      </p:pic>
      <p:sp>
        <p:nvSpPr>
          <p:cNvPr id="11" name="Text Box 10"/>
          <p:cNvSpPr txBox="1">
            <a:spLocks noChangeArrowheads="1"/>
          </p:cNvSpPr>
          <p:nvPr/>
        </p:nvSpPr>
        <p:spPr bwMode="auto">
          <a:xfrm>
            <a:off x="7146925" y="4075113"/>
            <a:ext cx="184150" cy="358775"/>
          </a:xfrm>
          <a:prstGeom prst="rect">
            <a:avLst/>
          </a:prstGeom>
          <a:noFill/>
          <a:ln w="9525">
            <a:noFill/>
            <a:miter lim="800000"/>
            <a:headEnd/>
            <a:tailEnd/>
          </a:ln>
          <a:effectLst/>
        </p:spPr>
        <p:txBody>
          <a:bodyPr wrap="none" lIns="91418" tIns="45709" rIns="91418" bIns="45709">
            <a:spAutoFit/>
          </a:bodyPr>
          <a:lstStyle/>
          <a:p>
            <a:pPr eaLnBrk="1" hangingPunct="1"/>
            <a:endParaRPr lang="en-US">
              <a:solidFill>
                <a:schemeClr val="tx1"/>
              </a:solidFill>
            </a:endParaRPr>
          </a:p>
        </p:txBody>
      </p:sp>
      <p:sp>
        <p:nvSpPr>
          <p:cNvPr id="12" name="Text Box 11"/>
          <p:cNvSpPr txBox="1">
            <a:spLocks noChangeArrowheads="1"/>
          </p:cNvSpPr>
          <p:nvPr/>
        </p:nvSpPr>
        <p:spPr bwMode="auto">
          <a:xfrm>
            <a:off x="6765925" y="3922713"/>
            <a:ext cx="184150" cy="357187"/>
          </a:xfrm>
          <a:prstGeom prst="rect">
            <a:avLst/>
          </a:prstGeom>
          <a:noFill/>
          <a:ln w="9525">
            <a:noFill/>
            <a:miter lim="800000"/>
            <a:headEnd/>
            <a:tailEnd/>
          </a:ln>
          <a:effectLst/>
        </p:spPr>
        <p:txBody>
          <a:bodyPr wrap="none" lIns="91418" tIns="45709" rIns="91418" bIns="45709">
            <a:spAutoFit/>
          </a:bodyPr>
          <a:lstStyle/>
          <a:p>
            <a:pPr eaLnBrk="1" hangingPunct="1"/>
            <a:endParaRPr lang="en-US">
              <a:solidFill>
                <a:schemeClr val="tx1"/>
              </a:solidFill>
            </a:endParaRPr>
          </a:p>
        </p:txBody>
      </p:sp>
      <p:pic>
        <p:nvPicPr>
          <p:cNvPr id="13" name="Picture 12"/>
          <p:cNvPicPr>
            <a:picLocks noChangeAspect="1" noChangeArrowheads="1"/>
          </p:cNvPicPr>
          <p:nvPr/>
        </p:nvPicPr>
        <p:blipFill>
          <a:blip r:embed="rId6" cstate="print"/>
          <a:srcRect/>
          <a:stretch>
            <a:fillRect/>
          </a:stretch>
        </p:blipFill>
        <p:spPr bwMode="auto">
          <a:xfrm>
            <a:off x="6400800" y="3886200"/>
            <a:ext cx="2106776" cy="1463040"/>
          </a:xfrm>
          <a:prstGeom prst="rect">
            <a:avLst/>
          </a:prstGeom>
          <a:noFill/>
          <a:ln w="9525">
            <a:noFill/>
            <a:miter lim="800000"/>
            <a:headEnd/>
            <a:tailEnd/>
          </a:ln>
          <a:effectLst/>
        </p:spPr>
      </p:pic>
      <p:graphicFrame>
        <p:nvGraphicFramePr>
          <p:cNvPr id="5" name="Content Placeholder 4"/>
          <p:cNvGraphicFramePr>
            <a:graphicFrameLocks noGrp="1" noChangeAspect="1"/>
          </p:cNvGraphicFramePr>
          <p:nvPr>
            <p:ph sz="quarter" idx="4294967295"/>
          </p:nvPr>
        </p:nvGraphicFramePr>
        <p:xfrm>
          <a:off x="2514600" y="2743200"/>
          <a:ext cx="1120775" cy="849313"/>
        </p:xfrm>
        <a:graphic>
          <a:graphicData uri="http://schemas.openxmlformats.org/presentationml/2006/ole">
            <mc:AlternateContent xmlns:mc="http://schemas.openxmlformats.org/markup-compatibility/2006">
              <mc:Choice xmlns:v="urn:schemas-microsoft-com:vml" Requires="v">
                <p:oleObj spid="_x0000_s28681" name="Equation" r:id="rId7" imgW="2044440" imgH="1549080" progId="Equation.3">
                  <p:embed/>
                </p:oleObj>
              </mc:Choice>
              <mc:Fallback>
                <p:oleObj name="Equation" r:id="rId7" imgW="2044440" imgH="1549080" progId="Equation.3">
                  <p:embed/>
                  <p:pic>
                    <p:nvPicPr>
                      <p:cNvPr id="0" name="Content Placeholder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2743200"/>
                        <a:ext cx="1120775" cy="849313"/>
                      </a:xfrm>
                      <a:prstGeom prst="rect">
                        <a:avLst/>
                      </a:prstGeom>
                      <a:noFill/>
                      <a:extLst>
                        <a:ext uri="{909E8E84-426E-40DD-AFC4-6F175D3DCCD1}">
                          <a14:hiddenFill xmlns:a14="http://schemas.microsoft.com/office/drawing/2010/main">
                            <a:solidFill>
                              <a:srgbClr val="CCFFFF"/>
                            </a:solidFill>
                          </a14:hiddenFill>
                        </a:ext>
                      </a:extLst>
                    </p:spPr>
                  </p:pic>
                </p:oleObj>
              </mc:Fallback>
            </mc:AlternateContent>
          </a:graphicData>
        </a:graphic>
      </p:graphicFrame>
      <p:graphicFrame>
        <p:nvGraphicFramePr>
          <p:cNvPr id="6" name="Content Placeholder 5"/>
          <p:cNvGraphicFramePr>
            <a:graphicFrameLocks noGrp="1" noChangeAspect="1"/>
          </p:cNvGraphicFramePr>
          <p:nvPr>
            <p:ph sz="quarter" idx="4294967295"/>
          </p:nvPr>
        </p:nvGraphicFramePr>
        <p:xfrm>
          <a:off x="1905000" y="3733800"/>
          <a:ext cx="3842610" cy="457200"/>
        </p:xfrm>
        <a:graphic>
          <a:graphicData uri="http://schemas.openxmlformats.org/presentationml/2006/ole">
            <mc:AlternateContent xmlns:mc="http://schemas.openxmlformats.org/markup-compatibility/2006">
              <mc:Choice xmlns:v="urn:schemas-microsoft-com:vml" Requires="v">
                <p:oleObj spid="_x0000_s28682" name="Equation" r:id="rId9" imgW="6794280" imgH="952200" progId="Equation.3">
                  <p:embed/>
                </p:oleObj>
              </mc:Choice>
              <mc:Fallback>
                <p:oleObj name="Equation" r:id="rId9" imgW="6794280" imgH="952200" progId="Equation.3">
                  <p:embed/>
                  <p:pic>
                    <p:nvPicPr>
                      <p:cNvPr id="0" name="Content Placeholder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5000" y="3733800"/>
                        <a:ext cx="3842610" cy="457200"/>
                      </a:xfrm>
                      <a:prstGeom prst="rect">
                        <a:avLst/>
                      </a:prstGeom>
                      <a:noFill/>
                      <a:extLst>
                        <a:ext uri="{909E8E84-426E-40DD-AFC4-6F175D3DCCD1}">
                          <a14:hiddenFill xmlns:a14="http://schemas.microsoft.com/office/drawing/2010/main">
                            <a:solidFill>
                              <a:srgbClr val="CC99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Glitch Activity</a:t>
            </a:r>
            <a:endParaRPr lang="en-US" dirty="0"/>
          </a:p>
        </p:txBody>
      </p:sp>
      <p:sp>
        <p:nvSpPr>
          <p:cNvPr id="5" name="TextBox 4"/>
          <p:cNvSpPr txBox="1"/>
          <p:nvPr/>
        </p:nvSpPr>
        <p:spPr>
          <a:xfrm>
            <a:off x="381000" y="2514600"/>
            <a:ext cx="3276600" cy="2308324"/>
          </a:xfrm>
          <a:prstGeom prst="rect">
            <a:avLst/>
          </a:prstGeom>
          <a:noFill/>
        </p:spPr>
        <p:txBody>
          <a:bodyPr wrap="square" rtlCol="0">
            <a:spAutoFit/>
          </a:bodyPr>
          <a:lstStyle/>
          <a:p>
            <a:r>
              <a:rPr lang="en-US" dirty="0" smtClean="0"/>
              <a:t>A glitch is a undesired transition that occurs before the signal settles to its intended value. It is a electrical pulse for a short duration that is usually the result of a fault or design error.</a:t>
            </a:r>
            <a:endParaRPr lang="en-US" dirty="0"/>
          </a:p>
        </p:txBody>
      </p:sp>
      <p:pic>
        <p:nvPicPr>
          <p:cNvPr id="29699" name="Picture 3"/>
          <p:cNvPicPr>
            <a:picLocks noChangeAspect="1" noChangeArrowheads="1"/>
          </p:cNvPicPr>
          <p:nvPr/>
        </p:nvPicPr>
        <p:blipFill>
          <a:blip r:embed="rId2" cstate="print"/>
          <a:srcRect/>
          <a:stretch>
            <a:fillRect/>
          </a:stretch>
        </p:blipFill>
        <p:spPr bwMode="auto">
          <a:xfrm>
            <a:off x="4038600" y="2743200"/>
            <a:ext cx="4526280" cy="164592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Circuit Power</a:t>
            </a:r>
            <a:endParaRPr lang="en-US" dirty="0"/>
          </a:p>
        </p:txBody>
      </p:sp>
      <p:sp>
        <p:nvSpPr>
          <p:cNvPr id="4" name="Line 6"/>
          <p:cNvSpPr>
            <a:spLocks noChangeShapeType="1"/>
          </p:cNvSpPr>
          <p:nvPr/>
        </p:nvSpPr>
        <p:spPr bwMode="auto">
          <a:xfrm flipV="1">
            <a:off x="2468562" y="2030412"/>
            <a:ext cx="0" cy="485775"/>
          </a:xfrm>
          <a:prstGeom prst="line">
            <a:avLst/>
          </a:prstGeom>
          <a:noFill/>
          <a:ln w="25400">
            <a:solidFill>
              <a:schemeClr val="tx1"/>
            </a:solidFill>
            <a:round/>
            <a:headEnd/>
            <a:tailEnd type="triangle" w="med" len="med"/>
          </a:ln>
        </p:spPr>
        <p:txBody>
          <a:bodyPr wrap="none" anchor="ctr"/>
          <a:lstStyle/>
          <a:p>
            <a:endParaRPr lang="en-US"/>
          </a:p>
        </p:txBody>
      </p:sp>
      <p:sp>
        <p:nvSpPr>
          <p:cNvPr id="5" name="Line 7"/>
          <p:cNvSpPr>
            <a:spLocks noChangeShapeType="1"/>
          </p:cNvSpPr>
          <p:nvPr/>
        </p:nvSpPr>
        <p:spPr bwMode="auto">
          <a:xfrm flipH="1">
            <a:off x="2227262" y="2513012"/>
            <a:ext cx="241300" cy="0"/>
          </a:xfrm>
          <a:prstGeom prst="line">
            <a:avLst/>
          </a:prstGeom>
          <a:noFill/>
          <a:ln w="25400">
            <a:solidFill>
              <a:schemeClr val="tx1"/>
            </a:solidFill>
            <a:round/>
            <a:headEnd/>
            <a:tailEnd/>
          </a:ln>
        </p:spPr>
        <p:txBody>
          <a:bodyPr wrap="none" anchor="ctr"/>
          <a:lstStyle/>
          <a:p>
            <a:endParaRPr lang="en-US"/>
          </a:p>
        </p:txBody>
      </p:sp>
      <p:sp>
        <p:nvSpPr>
          <p:cNvPr id="6" name="Line 8"/>
          <p:cNvSpPr>
            <a:spLocks noChangeShapeType="1"/>
          </p:cNvSpPr>
          <p:nvPr/>
        </p:nvSpPr>
        <p:spPr bwMode="auto">
          <a:xfrm>
            <a:off x="2227262" y="2513012"/>
            <a:ext cx="0" cy="423863"/>
          </a:xfrm>
          <a:prstGeom prst="line">
            <a:avLst/>
          </a:prstGeom>
          <a:noFill/>
          <a:ln w="25400">
            <a:solidFill>
              <a:schemeClr val="tx1"/>
            </a:solidFill>
            <a:round/>
            <a:headEnd/>
            <a:tailEnd/>
          </a:ln>
        </p:spPr>
        <p:txBody>
          <a:bodyPr wrap="none" anchor="ctr"/>
          <a:lstStyle/>
          <a:p>
            <a:endParaRPr lang="en-US"/>
          </a:p>
        </p:txBody>
      </p:sp>
      <p:sp>
        <p:nvSpPr>
          <p:cNvPr id="7" name="Line 9"/>
          <p:cNvSpPr>
            <a:spLocks noChangeShapeType="1"/>
          </p:cNvSpPr>
          <p:nvPr/>
        </p:nvSpPr>
        <p:spPr bwMode="auto">
          <a:xfrm>
            <a:off x="2227262" y="2943225"/>
            <a:ext cx="241300" cy="0"/>
          </a:xfrm>
          <a:prstGeom prst="line">
            <a:avLst/>
          </a:prstGeom>
          <a:noFill/>
          <a:ln w="25400">
            <a:solidFill>
              <a:schemeClr val="tx1"/>
            </a:solidFill>
            <a:round/>
            <a:headEnd/>
            <a:tailEnd/>
          </a:ln>
        </p:spPr>
        <p:txBody>
          <a:bodyPr wrap="none" anchor="ctr"/>
          <a:lstStyle/>
          <a:p>
            <a:endParaRPr lang="en-US"/>
          </a:p>
        </p:txBody>
      </p:sp>
      <p:sp>
        <p:nvSpPr>
          <p:cNvPr id="8" name="Line 10"/>
          <p:cNvSpPr>
            <a:spLocks noChangeShapeType="1"/>
          </p:cNvSpPr>
          <p:nvPr/>
        </p:nvSpPr>
        <p:spPr bwMode="auto">
          <a:xfrm>
            <a:off x="2468562" y="2943225"/>
            <a:ext cx="0" cy="704850"/>
          </a:xfrm>
          <a:prstGeom prst="line">
            <a:avLst/>
          </a:prstGeom>
          <a:noFill/>
          <a:ln w="25400">
            <a:solidFill>
              <a:schemeClr val="tx1"/>
            </a:solidFill>
            <a:round/>
            <a:headEnd/>
            <a:tailEnd/>
          </a:ln>
        </p:spPr>
        <p:txBody>
          <a:bodyPr wrap="none" anchor="ctr"/>
          <a:lstStyle/>
          <a:p>
            <a:endParaRPr lang="en-US"/>
          </a:p>
        </p:txBody>
      </p:sp>
      <p:sp>
        <p:nvSpPr>
          <p:cNvPr id="9" name="Line 11"/>
          <p:cNvSpPr>
            <a:spLocks noChangeShapeType="1"/>
          </p:cNvSpPr>
          <p:nvPr/>
        </p:nvSpPr>
        <p:spPr bwMode="auto">
          <a:xfrm flipH="1">
            <a:off x="2227262" y="3640137"/>
            <a:ext cx="241300" cy="0"/>
          </a:xfrm>
          <a:prstGeom prst="line">
            <a:avLst/>
          </a:prstGeom>
          <a:noFill/>
          <a:ln w="25400">
            <a:solidFill>
              <a:schemeClr val="tx1"/>
            </a:solidFill>
            <a:round/>
            <a:headEnd/>
            <a:tailEnd/>
          </a:ln>
        </p:spPr>
        <p:txBody>
          <a:bodyPr wrap="none" anchor="ctr"/>
          <a:lstStyle/>
          <a:p>
            <a:endParaRPr lang="en-US"/>
          </a:p>
        </p:txBody>
      </p:sp>
      <p:sp>
        <p:nvSpPr>
          <p:cNvPr id="10" name="Line 12"/>
          <p:cNvSpPr>
            <a:spLocks noChangeShapeType="1"/>
          </p:cNvSpPr>
          <p:nvPr/>
        </p:nvSpPr>
        <p:spPr bwMode="auto">
          <a:xfrm>
            <a:off x="2227262" y="3640137"/>
            <a:ext cx="0" cy="430213"/>
          </a:xfrm>
          <a:prstGeom prst="line">
            <a:avLst/>
          </a:prstGeom>
          <a:noFill/>
          <a:ln w="25400">
            <a:solidFill>
              <a:schemeClr val="tx1"/>
            </a:solidFill>
            <a:round/>
            <a:headEnd/>
            <a:tailEnd/>
          </a:ln>
        </p:spPr>
        <p:txBody>
          <a:bodyPr wrap="none" anchor="ctr"/>
          <a:lstStyle/>
          <a:p>
            <a:endParaRPr lang="en-US"/>
          </a:p>
        </p:txBody>
      </p:sp>
      <p:sp>
        <p:nvSpPr>
          <p:cNvPr id="11" name="Line 13"/>
          <p:cNvSpPr>
            <a:spLocks noChangeShapeType="1"/>
          </p:cNvSpPr>
          <p:nvPr/>
        </p:nvSpPr>
        <p:spPr bwMode="auto">
          <a:xfrm flipV="1">
            <a:off x="2227262" y="4070350"/>
            <a:ext cx="241300" cy="0"/>
          </a:xfrm>
          <a:prstGeom prst="line">
            <a:avLst/>
          </a:prstGeom>
          <a:noFill/>
          <a:ln w="25400">
            <a:solidFill>
              <a:schemeClr val="tx1"/>
            </a:solidFill>
            <a:round/>
            <a:headEnd/>
            <a:tailEnd/>
          </a:ln>
        </p:spPr>
        <p:txBody>
          <a:bodyPr wrap="none" anchor="ctr"/>
          <a:lstStyle/>
          <a:p>
            <a:endParaRPr lang="en-US"/>
          </a:p>
        </p:txBody>
      </p:sp>
      <p:sp>
        <p:nvSpPr>
          <p:cNvPr id="12" name="Line 14"/>
          <p:cNvSpPr>
            <a:spLocks noChangeShapeType="1"/>
          </p:cNvSpPr>
          <p:nvPr/>
        </p:nvSpPr>
        <p:spPr bwMode="auto">
          <a:xfrm>
            <a:off x="2468562" y="4070350"/>
            <a:ext cx="0" cy="463550"/>
          </a:xfrm>
          <a:prstGeom prst="line">
            <a:avLst/>
          </a:prstGeom>
          <a:noFill/>
          <a:ln w="25400">
            <a:solidFill>
              <a:schemeClr val="tx1"/>
            </a:solidFill>
            <a:round/>
            <a:headEnd/>
            <a:tailEnd type="triangle" w="med" len="med"/>
          </a:ln>
        </p:spPr>
        <p:txBody>
          <a:bodyPr wrap="none" anchor="ctr"/>
          <a:lstStyle/>
          <a:p>
            <a:endParaRPr lang="en-US"/>
          </a:p>
        </p:txBody>
      </p:sp>
      <p:sp>
        <p:nvSpPr>
          <p:cNvPr id="13" name="Line 15"/>
          <p:cNvSpPr>
            <a:spLocks noChangeShapeType="1"/>
          </p:cNvSpPr>
          <p:nvPr/>
        </p:nvSpPr>
        <p:spPr bwMode="auto">
          <a:xfrm>
            <a:off x="2106612" y="2513012"/>
            <a:ext cx="0" cy="438150"/>
          </a:xfrm>
          <a:prstGeom prst="line">
            <a:avLst/>
          </a:prstGeom>
          <a:noFill/>
          <a:ln w="25400">
            <a:solidFill>
              <a:schemeClr val="tx1"/>
            </a:solidFill>
            <a:round/>
            <a:headEnd/>
            <a:tailEnd/>
          </a:ln>
        </p:spPr>
        <p:txBody>
          <a:bodyPr wrap="none" anchor="ctr"/>
          <a:lstStyle/>
          <a:p>
            <a:endParaRPr lang="en-US"/>
          </a:p>
        </p:txBody>
      </p:sp>
      <p:sp>
        <p:nvSpPr>
          <p:cNvPr id="14" name="Line 16"/>
          <p:cNvSpPr>
            <a:spLocks noChangeShapeType="1"/>
          </p:cNvSpPr>
          <p:nvPr/>
        </p:nvSpPr>
        <p:spPr bwMode="auto">
          <a:xfrm>
            <a:off x="2106612" y="3640137"/>
            <a:ext cx="0" cy="436563"/>
          </a:xfrm>
          <a:prstGeom prst="line">
            <a:avLst/>
          </a:prstGeom>
          <a:noFill/>
          <a:ln w="25400">
            <a:solidFill>
              <a:schemeClr val="tx1"/>
            </a:solidFill>
            <a:round/>
            <a:headEnd/>
            <a:tailEnd/>
          </a:ln>
        </p:spPr>
        <p:txBody>
          <a:bodyPr wrap="none" anchor="ctr"/>
          <a:lstStyle/>
          <a:p>
            <a:endParaRPr lang="en-US"/>
          </a:p>
        </p:txBody>
      </p:sp>
      <p:sp>
        <p:nvSpPr>
          <p:cNvPr id="15" name="Line 17"/>
          <p:cNvSpPr>
            <a:spLocks noChangeShapeType="1"/>
          </p:cNvSpPr>
          <p:nvPr/>
        </p:nvSpPr>
        <p:spPr bwMode="auto">
          <a:xfrm flipH="1">
            <a:off x="2468562" y="3317875"/>
            <a:ext cx="1343025" cy="0"/>
          </a:xfrm>
          <a:prstGeom prst="line">
            <a:avLst/>
          </a:prstGeom>
          <a:noFill/>
          <a:ln w="25400">
            <a:solidFill>
              <a:schemeClr val="tx1"/>
            </a:solidFill>
            <a:round/>
            <a:headEnd/>
            <a:tailEnd/>
          </a:ln>
        </p:spPr>
        <p:txBody>
          <a:bodyPr wrap="none" anchor="ctr"/>
          <a:lstStyle/>
          <a:p>
            <a:endParaRPr lang="en-US"/>
          </a:p>
        </p:txBody>
      </p:sp>
      <p:sp>
        <p:nvSpPr>
          <p:cNvPr id="16" name="Line 18"/>
          <p:cNvSpPr>
            <a:spLocks noChangeShapeType="1"/>
          </p:cNvSpPr>
          <p:nvPr/>
        </p:nvSpPr>
        <p:spPr bwMode="auto">
          <a:xfrm flipH="1">
            <a:off x="1625600" y="2727325"/>
            <a:ext cx="481012" cy="0"/>
          </a:xfrm>
          <a:prstGeom prst="line">
            <a:avLst/>
          </a:prstGeom>
          <a:noFill/>
          <a:ln w="25400">
            <a:solidFill>
              <a:schemeClr val="tx1"/>
            </a:solidFill>
            <a:round/>
            <a:headEnd/>
            <a:tailEnd/>
          </a:ln>
        </p:spPr>
        <p:txBody>
          <a:bodyPr wrap="none" anchor="ctr"/>
          <a:lstStyle/>
          <a:p>
            <a:endParaRPr lang="en-US"/>
          </a:p>
        </p:txBody>
      </p:sp>
      <p:sp>
        <p:nvSpPr>
          <p:cNvPr id="17" name="Line 19"/>
          <p:cNvSpPr>
            <a:spLocks noChangeShapeType="1"/>
          </p:cNvSpPr>
          <p:nvPr/>
        </p:nvSpPr>
        <p:spPr bwMode="auto">
          <a:xfrm flipH="1">
            <a:off x="1625600" y="3854450"/>
            <a:ext cx="481012" cy="0"/>
          </a:xfrm>
          <a:prstGeom prst="line">
            <a:avLst/>
          </a:prstGeom>
          <a:noFill/>
          <a:ln w="25400">
            <a:solidFill>
              <a:schemeClr val="tx1"/>
            </a:solidFill>
            <a:round/>
            <a:headEnd/>
            <a:tailEnd/>
          </a:ln>
        </p:spPr>
        <p:txBody>
          <a:bodyPr wrap="none" anchor="ctr"/>
          <a:lstStyle/>
          <a:p>
            <a:endParaRPr lang="en-US"/>
          </a:p>
        </p:txBody>
      </p:sp>
      <p:sp>
        <p:nvSpPr>
          <p:cNvPr id="18" name="Line 20"/>
          <p:cNvSpPr>
            <a:spLocks noChangeShapeType="1"/>
          </p:cNvSpPr>
          <p:nvPr/>
        </p:nvSpPr>
        <p:spPr bwMode="auto">
          <a:xfrm>
            <a:off x="1625600" y="2727325"/>
            <a:ext cx="0" cy="1127125"/>
          </a:xfrm>
          <a:prstGeom prst="line">
            <a:avLst/>
          </a:prstGeom>
          <a:noFill/>
          <a:ln w="25400">
            <a:solidFill>
              <a:schemeClr val="tx1"/>
            </a:solidFill>
            <a:round/>
            <a:headEnd/>
            <a:tailEnd/>
          </a:ln>
        </p:spPr>
        <p:txBody>
          <a:bodyPr wrap="none" anchor="ctr"/>
          <a:lstStyle/>
          <a:p>
            <a:endParaRPr lang="en-US"/>
          </a:p>
        </p:txBody>
      </p:sp>
      <p:sp>
        <p:nvSpPr>
          <p:cNvPr id="19" name="Line 21"/>
          <p:cNvSpPr>
            <a:spLocks noChangeShapeType="1"/>
          </p:cNvSpPr>
          <p:nvPr/>
        </p:nvSpPr>
        <p:spPr bwMode="auto">
          <a:xfrm flipH="1">
            <a:off x="1023937" y="3317875"/>
            <a:ext cx="601663" cy="0"/>
          </a:xfrm>
          <a:prstGeom prst="line">
            <a:avLst/>
          </a:prstGeom>
          <a:noFill/>
          <a:ln w="25400">
            <a:solidFill>
              <a:schemeClr val="tx1"/>
            </a:solidFill>
            <a:round/>
            <a:headEnd/>
            <a:tailEnd/>
          </a:ln>
        </p:spPr>
        <p:txBody>
          <a:bodyPr wrap="none" anchor="ctr"/>
          <a:lstStyle/>
          <a:p>
            <a:endParaRPr lang="en-US"/>
          </a:p>
        </p:txBody>
      </p:sp>
      <p:sp>
        <p:nvSpPr>
          <p:cNvPr id="20" name="Line 22"/>
          <p:cNvSpPr>
            <a:spLocks noChangeShapeType="1"/>
          </p:cNvSpPr>
          <p:nvPr/>
        </p:nvSpPr>
        <p:spPr bwMode="auto">
          <a:xfrm>
            <a:off x="3009900" y="3854450"/>
            <a:ext cx="385762" cy="0"/>
          </a:xfrm>
          <a:prstGeom prst="line">
            <a:avLst/>
          </a:prstGeom>
          <a:noFill/>
          <a:ln w="25400">
            <a:solidFill>
              <a:schemeClr val="tx1"/>
            </a:solidFill>
            <a:round/>
            <a:headEnd/>
            <a:tailEnd/>
          </a:ln>
        </p:spPr>
        <p:txBody>
          <a:bodyPr wrap="none" anchor="ctr"/>
          <a:lstStyle/>
          <a:p>
            <a:endParaRPr lang="en-US"/>
          </a:p>
        </p:txBody>
      </p:sp>
      <p:sp>
        <p:nvSpPr>
          <p:cNvPr id="21" name="Line 23"/>
          <p:cNvSpPr>
            <a:spLocks noChangeShapeType="1"/>
          </p:cNvSpPr>
          <p:nvPr/>
        </p:nvSpPr>
        <p:spPr bwMode="auto">
          <a:xfrm>
            <a:off x="3009900" y="3962400"/>
            <a:ext cx="385762" cy="0"/>
          </a:xfrm>
          <a:prstGeom prst="line">
            <a:avLst/>
          </a:prstGeom>
          <a:noFill/>
          <a:ln w="25400">
            <a:solidFill>
              <a:schemeClr val="tx1"/>
            </a:solidFill>
            <a:round/>
            <a:headEnd/>
            <a:tailEnd/>
          </a:ln>
        </p:spPr>
        <p:txBody>
          <a:bodyPr wrap="none" anchor="ctr"/>
          <a:lstStyle/>
          <a:p>
            <a:endParaRPr lang="en-US"/>
          </a:p>
        </p:txBody>
      </p:sp>
      <p:sp>
        <p:nvSpPr>
          <p:cNvPr id="22" name="Line 24"/>
          <p:cNvSpPr>
            <a:spLocks noChangeShapeType="1"/>
          </p:cNvSpPr>
          <p:nvPr/>
        </p:nvSpPr>
        <p:spPr bwMode="auto">
          <a:xfrm flipV="1">
            <a:off x="3190875" y="3317875"/>
            <a:ext cx="0" cy="527050"/>
          </a:xfrm>
          <a:prstGeom prst="line">
            <a:avLst/>
          </a:prstGeom>
          <a:noFill/>
          <a:ln w="25400">
            <a:solidFill>
              <a:schemeClr val="tx1"/>
            </a:solidFill>
            <a:round/>
            <a:headEnd/>
            <a:tailEnd/>
          </a:ln>
        </p:spPr>
        <p:txBody>
          <a:bodyPr wrap="none" anchor="ctr"/>
          <a:lstStyle/>
          <a:p>
            <a:endParaRPr lang="en-US"/>
          </a:p>
        </p:txBody>
      </p:sp>
      <p:sp>
        <p:nvSpPr>
          <p:cNvPr id="23" name="Line 25"/>
          <p:cNvSpPr>
            <a:spLocks noChangeShapeType="1"/>
          </p:cNvSpPr>
          <p:nvPr/>
        </p:nvSpPr>
        <p:spPr bwMode="auto">
          <a:xfrm>
            <a:off x="3190875" y="3962400"/>
            <a:ext cx="0" cy="584200"/>
          </a:xfrm>
          <a:prstGeom prst="line">
            <a:avLst/>
          </a:prstGeom>
          <a:noFill/>
          <a:ln w="25400">
            <a:solidFill>
              <a:schemeClr val="tx1"/>
            </a:solidFill>
            <a:round/>
            <a:headEnd/>
            <a:tailEnd type="triangle" w="med" len="med"/>
          </a:ln>
        </p:spPr>
        <p:txBody>
          <a:bodyPr wrap="none" anchor="ctr"/>
          <a:lstStyle/>
          <a:p>
            <a:endParaRPr lang="en-US"/>
          </a:p>
        </p:txBody>
      </p:sp>
      <p:sp>
        <p:nvSpPr>
          <p:cNvPr id="24" name="Line 26"/>
          <p:cNvSpPr>
            <a:spLocks noChangeShapeType="1"/>
          </p:cNvSpPr>
          <p:nvPr/>
        </p:nvSpPr>
        <p:spPr bwMode="auto">
          <a:xfrm flipV="1">
            <a:off x="311150" y="3354387"/>
            <a:ext cx="420687" cy="0"/>
          </a:xfrm>
          <a:prstGeom prst="line">
            <a:avLst/>
          </a:prstGeom>
          <a:noFill/>
          <a:ln w="25400">
            <a:solidFill>
              <a:schemeClr val="tx1"/>
            </a:solidFill>
            <a:round/>
            <a:headEnd/>
            <a:tailEnd/>
          </a:ln>
        </p:spPr>
        <p:txBody>
          <a:bodyPr wrap="none" anchor="ctr"/>
          <a:lstStyle/>
          <a:p>
            <a:endParaRPr lang="en-US"/>
          </a:p>
        </p:txBody>
      </p:sp>
      <p:sp>
        <p:nvSpPr>
          <p:cNvPr id="25" name="Line 27"/>
          <p:cNvSpPr>
            <a:spLocks noChangeShapeType="1"/>
          </p:cNvSpPr>
          <p:nvPr/>
        </p:nvSpPr>
        <p:spPr bwMode="auto">
          <a:xfrm>
            <a:off x="731837" y="3354387"/>
            <a:ext cx="241300" cy="430213"/>
          </a:xfrm>
          <a:prstGeom prst="line">
            <a:avLst/>
          </a:prstGeom>
          <a:noFill/>
          <a:ln w="25400">
            <a:solidFill>
              <a:schemeClr val="tx1"/>
            </a:solidFill>
            <a:round/>
            <a:headEnd/>
            <a:tailEnd/>
          </a:ln>
        </p:spPr>
        <p:txBody>
          <a:bodyPr wrap="none" anchor="ctr"/>
          <a:lstStyle/>
          <a:p>
            <a:endParaRPr lang="en-US"/>
          </a:p>
        </p:txBody>
      </p:sp>
      <p:sp>
        <p:nvSpPr>
          <p:cNvPr id="26" name="Line 28"/>
          <p:cNvSpPr>
            <a:spLocks noChangeShapeType="1"/>
          </p:cNvSpPr>
          <p:nvPr/>
        </p:nvSpPr>
        <p:spPr bwMode="auto">
          <a:xfrm>
            <a:off x="973137" y="3784600"/>
            <a:ext cx="422275" cy="0"/>
          </a:xfrm>
          <a:prstGeom prst="line">
            <a:avLst/>
          </a:prstGeom>
          <a:noFill/>
          <a:ln w="25400">
            <a:solidFill>
              <a:schemeClr val="tx1"/>
            </a:solidFill>
            <a:round/>
            <a:headEnd/>
            <a:tailEnd/>
          </a:ln>
        </p:spPr>
        <p:txBody>
          <a:bodyPr wrap="none" anchor="ctr"/>
          <a:lstStyle/>
          <a:p>
            <a:endParaRPr lang="en-US"/>
          </a:p>
        </p:txBody>
      </p:sp>
      <p:sp>
        <p:nvSpPr>
          <p:cNvPr id="30" name="Line 32"/>
          <p:cNvSpPr>
            <a:spLocks noChangeShapeType="1"/>
          </p:cNvSpPr>
          <p:nvPr/>
        </p:nvSpPr>
        <p:spPr bwMode="auto">
          <a:xfrm flipV="1">
            <a:off x="2227262" y="2727325"/>
            <a:ext cx="241300" cy="0"/>
          </a:xfrm>
          <a:prstGeom prst="line">
            <a:avLst/>
          </a:prstGeom>
          <a:noFill/>
          <a:ln w="25400">
            <a:solidFill>
              <a:schemeClr val="tx1"/>
            </a:solidFill>
            <a:round/>
            <a:headEnd/>
            <a:tailEnd type="triangle" w="med" len="med"/>
          </a:ln>
        </p:spPr>
        <p:txBody>
          <a:bodyPr wrap="none" anchor="ctr"/>
          <a:lstStyle/>
          <a:p>
            <a:endParaRPr lang="en-US"/>
          </a:p>
        </p:txBody>
      </p:sp>
      <p:sp>
        <p:nvSpPr>
          <p:cNvPr id="31" name="Line 33"/>
          <p:cNvSpPr>
            <a:spLocks noChangeShapeType="1"/>
          </p:cNvSpPr>
          <p:nvPr/>
        </p:nvSpPr>
        <p:spPr bwMode="auto">
          <a:xfrm flipH="1">
            <a:off x="2227262" y="3854450"/>
            <a:ext cx="241300" cy="0"/>
          </a:xfrm>
          <a:prstGeom prst="line">
            <a:avLst/>
          </a:prstGeom>
          <a:noFill/>
          <a:ln w="25400">
            <a:solidFill>
              <a:schemeClr val="tx1"/>
            </a:solidFill>
            <a:round/>
            <a:headEnd/>
            <a:tailEnd type="triangle" w="med" len="med"/>
          </a:ln>
        </p:spPr>
        <p:txBody>
          <a:bodyPr wrap="none" anchor="ctr"/>
          <a:lstStyle/>
          <a:p>
            <a:endParaRPr lang="en-US"/>
          </a:p>
        </p:txBody>
      </p:sp>
      <p:sp>
        <p:nvSpPr>
          <p:cNvPr id="32" name="Rectangle 34"/>
          <p:cNvSpPr>
            <a:spLocks noChangeArrowheads="1"/>
          </p:cNvSpPr>
          <p:nvPr/>
        </p:nvSpPr>
        <p:spPr bwMode="auto">
          <a:xfrm>
            <a:off x="2519362" y="1855787"/>
            <a:ext cx="676275" cy="454025"/>
          </a:xfrm>
          <a:prstGeom prst="rect">
            <a:avLst/>
          </a:prstGeom>
          <a:noFill/>
          <a:ln w="12700">
            <a:noFill/>
            <a:miter lim="800000"/>
            <a:headEnd/>
            <a:tailEnd/>
          </a:ln>
          <a:effectLst/>
        </p:spPr>
        <p:txBody>
          <a:bodyPr wrap="none" lIns="90488" tIns="44450" rIns="90488" bIns="44450" anchor="ctr">
            <a:spAutoFit/>
          </a:bodyPr>
          <a:lstStyle/>
          <a:p>
            <a:pPr algn="ctr">
              <a:spcBef>
                <a:spcPct val="50000"/>
              </a:spcBef>
              <a:defRPr/>
            </a:pPr>
            <a:r>
              <a:rPr lang="en-US" sz="2400" b="1" i="1">
                <a:effectLst>
                  <a:outerShdw blurRad="38100" dist="38100" dir="2700000" algn="tl">
                    <a:srgbClr val="010199"/>
                  </a:outerShdw>
                </a:effectLst>
                <a:latin typeface="Helvetica" charset="0"/>
                <a:cs typeface="Arial" pitchFamily="34" charset="0"/>
              </a:rPr>
              <a:t>V</a:t>
            </a:r>
            <a:r>
              <a:rPr lang="en-US" sz="2400" b="1" i="1" baseline="-25000">
                <a:effectLst>
                  <a:outerShdw blurRad="38100" dist="38100" dir="2700000" algn="tl">
                    <a:srgbClr val="010199"/>
                  </a:outerShdw>
                </a:effectLst>
                <a:latin typeface="Helvetica" charset="0"/>
                <a:cs typeface="Arial" pitchFamily="34" charset="0"/>
              </a:rPr>
              <a:t>DD</a:t>
            </a:r>
            <a:endParaRPr lang="en-US" sz="2400" b="1" i="1">
              <a:effectLst>
                <a:outerShdw blurRad="38100" dist="38100" dir="2700000" algn="tl">
                  <a:srgbClr val="010199"/>
                </a:outerShdw>
              </a:effectLst>
              <a:latin typeface="Helvetica" charset="0"/>
              <a:cs typeface="Arial" pitchFamily="34" charset="0"/>
            </a:endParaRPr>
          </a:p>
        </p:txBody>
      </p:sp>
      <p:sp>
        <p:nvSpPr>
          <p:cNvPr id="33" name="Rectangle 35"/>
          <p:cNvSpPr>
            <a:spLocks noChangeArrowheads="1"/>
          </p:cNvSpPr>
          <p:nvPr/>
        </p:nvSpPr>
        <p:spPr bwMode="auto">
          <a:xfrm>
            <a:off x="2209800" y="4540250"/>
            <a:ext cx="1279525" cy="454025"/>
          </a:xfrm>
          <a:prstGeom prst="rect">
            <a:avLst/>
          </a:prstGeom>
          <a:noFill/>
          <a:ln w="12700">
            <a:noFill/>
            <a:miter lim="800000"/>
            <a:headEnd/>
            <a:tailEnd/>
          </a:ln>
          <a:effectLst/>
        </p:spPr>
        <p:txBody>
          <a:bodyPr wrap="none" lIns="90488" tIns="44450" rIns="90488" bIns="44450" anchor="ctr">
            <a:spAutoFit/>
          </a:bodyPr>
          <a:lstStyle/>
          <a:p>
            <a:pPr algn="ctr">
              <a:defRPr/>
            </a:pPr>
            <a:r>
              <a:rPr lang="en-US" sz="2400" b="1" i="1">
                <a:effectLst>
                  <a:outerShdw blurRad="38100" dist="38100" dir="2700000" algn="tl">
                    <a:srgbClr val="010199"/>
                  </a:outerShdw>
                </a:effectLst>
                <a:latin typeface="Helvetica" charset="0"/>
                <a:cs typeface="Arial" pitchFamily="34" charset="0"/>
              </a:rPr>
              <a:t>Ground</a:t>
            </a:r>
          </a:p>
        </p:txBody>
      </p:sp>
      <p:sp>
        <p:nvSpPr>
          <p:cNvPr id="34" name="Oval 36"/>
          <p:cNvSpPr>
            <a:spLocks noChangeArrowheads="1"/>
          </p:cNvSpPr>
          <p:nvPr/>
        </p:nvSpPr>
        <p:spPr bwMode="auto">
          <a:xfrm>
            <a:off x="3130550" y="3263900"/>
            <a:ext cx="117475" cy="106362"/>
          </a:xfrm>
          <a:prstGeom prst="ellipse">
            <a:avLst/>
          </a:prstGeom>
          <a:solidFill>
            <a:schemeClr val="tx1"/>
          </a:solidFill>
          <a:ln w="12700">
            <a:solidFill>
              <a:schemeClr val="tx1"/>
            </a:solidFill>
            <a:round/>
            <a:headEnd/>
            <a:tailEnd/>
          </a:ln>
        </p:spPr>
        <p:txBody>
          <a:bodyPr wrap="none" anchor="ctr"/>
          <a:lstStyle/>
          <a:p>
            <a:endParaRPr lang="en-US"/>
          </a:p>
        </p:txBody>
      </p:sp>
      <p:sp>
        <p:nvSpPr>
          <p:cNvPr id="35" name="Oval 37"/>
          <p:cNvSpPr>
            <a:spLocks noChangeArrowheads="1"/>
          </p:cNvSpPr>
          <p:nvPr/>
        </p:nvSpPr>
        <p:spPr bwMode="auto">
          <a:xfrm>
            <a:off x="2408237" y="3263900"/>
            <a:ext cx="117475" cy="106362"/>
          </a:xfrm>
          <a:prstGeom prst="ellipse">
            <a:avLst/>
          </a:prstGeom>
          <a:solidFill>
            <a:schemeClr val="tx1"/>
          </a:solidFill>
          <a:ln w="12700">
            <a:solidFill>
              <a:schemeClr val="tx1"/>
            </a:solidFill>
            <a:round/>
            <a:headEnd/>
            <a:tailEnd/>
          </a:ln>
        </p:spPr>
        <p:txBody>
          <a:bodyPr wrap="none" anchor="ctr"/>
          <a:lstStyle/>
          <a:p>
            <a:endParaRPr lang="en-US"/>
          </a:p>
        </p:txBody>
      </p:sp>
      <p:sp>
        <p:nvSpPr>
          <p:cNvPr id="36" name="Oval 38"/>
          <p:cNvSpPr>
            <a:spLocks noChangeArrowheads="1"/>
          </p:cNvSpPr>
          <p:nvPr/>
        </p:nvSpPr>
        <p:spPr bwMode="auto">
          <a:xfrm>
            <a:off x="1565275" y="3263900"/>
            <a:ext cx="117475" cy="106362"/>
          </a:xfrm>
          <a:prstGeom prst="ellipse">
            <a:avLst/>
          </a:prstGeom>
          <a:solidFill>
            <a:schemeClr val="tx1"/>
          </a:solidFill>
          <a:ln w="12700">
            <a:solidFill>
              <a:schemeClr val="tx1"/>
            </a:solidFill>
            <a:round/>
            <a:headEnd/>
            <a:tailEnd/>
          </a:ln>
        </p:spPr>
        <p:txBody>
          <a:bodyPr wrap="none" anchor="ctr"/>
          <a:lstStyle/>
          <a:p>
            <a:endParaRPr lang="en-US"/>
          </a:p>
        </p:txBody>
      </p:sp>
      <p:sp>
        <p:nvSpPr>
          <p:cNvPr id="37" name="Text Box 39"/>
          <p:cNvSpPr txBox="1">
            <a:spLocks noChangeArrowheads="1"/>
          </p:cNvSpPr>
          <p:nvPr/>
        </p:nvSpPr>
        <p:spPr bwMode="auto">
          <a:xfrm>
            <a:off x="3505200" y="3733800"/>
            <a:ext cx="552450" cy="457200"/>
          </a:xfrm>
          <a:prstGeom prst="rect">
            <a:avLst/>
          </a:prstGeom>
          <a:noFill/>
          <a:ln w="9525">
            <a:noFill/>
            <a:miter lim="800000"/>
            <a:headEnd/>
            <a:tailEnd/>
          </a:ln>
        </p:spPr>
        <p:txBody>
          <a:bodyPr wrap="none">
            <a:spAutoFit/>
          </a:bodyPr>
          <a:lstStyle/>
          <a:p>
            <a:pPr eaLnBrk="1" hangingPunct="1"/>
            <a:r>
              <a:rPr lang="en-US" sz="2400" b="1" i="1" dirty="0">
                <a:cs typeface="Arial" pitchFamily="34" charset="0"/>
              </a:rPr>
              <a:t>C</a:t>
            </a:r>
            <a:r>
              <a:rPr lang="en-US" sz="2800" b="1" i="1" baseline="-25000" dirty="0">
                <a:cs typeface="Arial" pitchFamily="34" charset="0"/>
              </a:rPr>
              <a:t>L</a:t>
            </a:r>
          </a:p>
        </p:txBody>
      </p:sp>
      <p:sp>
        <p:nvSpPr>
          <p:cNvPr id="38" name="Text Box 40"/>
          <p:cNvSpPr txBox="1">
            <a:spLocks noChangeArrowheads="1"/>
          </p:cNvSpPr>
          <p:nvPr/>
        </p:nvSpPr>
        <p:spPr bwMode="auto">
          <a:xfrm>
            <a:off x="349250" y="2684462"/>
            <a:ext cx="885825" cy="579438"/>
          </a:xfrm>
          <a:prstGeom prst="rect">
            <a:avLst/>
          </a:prstGeom>
          <a:noFill/>
          <a:ln w="9525">
            <a:noFill/>
            <a:miter lim="800000"/>
            <a:headEnd/>
            <a:tailEnd/>
          </a:ln>
        </p:spPr>
        <p:txBody>
          <a:bodyPr wrap="none">
            <a:spAutoFit/>
          </a:bodyPr>
          <a:lstStyle/>
          <a:p>
            <a:pPr eaLnBrk="1" hangingPunct="1"/>
            <a:r>
              <a:rPr lang="en-US" sz="3200" b="1" i="1">
                <a:cs typeface="Arial" pitchFamily="34" charset="0"/>
              </a:rPr>
              <a:t> </a:t>
            </a:r>
            <a:r>
              <a:rPr lang="en-US" sz="2400" b="1" i="1">
                <a:cs typeface="Arial" pitchFamily="34" charset="0"/>
              </a:rPr>
              <a:t>v</a:t>
            </a:r>
            <a:r>
              <a:rPr lang="en-US" sz="2400" b="1" i="1" baseline="-25000">
                <a:cs typeface="Arial" pitchFamily="34" charset="0"/>
              </a:rPr>
              <a:t>i </a:t>
            </a:r>
            <a:r>
              <a:rPr lang="en-US" sz="2400" b="1" i="1">
                <a:cs typeface="Arial" pitchFamily="34" charset="0"/>
              </a:rPr>
              <a:t>(t)</a:t>
            </a:r>
          </a:p>
        </p:txBody>
      </p:sp>
      <p:sp>
        <p:nvSpPr>
          <p:cNvPr id="39" name="Text Box 41"/>
          <p:cNvSpPr txBox="1">
            <a:spLocks noChangeArrowheads="1"/>
          </p:cNvSpPr>
          <p:nvPr/>
        </p:nvSpPr>
        <p:spPr bwMode="auto">
          <a:xfrm>
            <a:off x="3392487" y="2684462"/>
            <a:ext cx="895350" cy="579438"/>
          </a:xfrm>
          <a:prstGeom prst="rect">
            <a:avLst/>
          </a:prstGeom>
          <a:noFill/>
          <a:ln w="9525">
            <a:noFill/>
            <a:miter lim="800000"/>
            <a:headEnd/>
            <a:tailEnd/>
          </a:ln>
        </p:spPr>
        <p:txBody>
          <a:bodyPr wrap="none">
            <a:spAutoFit/>
          </a:bodyPr>
          <a:lstStyle/>
          <a:p>
            <a:pPr eaLnBrk="1" hangingPunct="1"/>
            <a:r>
              <a:rPr lang="en-US" sz="3200" b="1" i="1" dirty="0">
                <a:cs typeface="Arial" pitchFamily="34" charset="0"/>
              </a:rPr>
              <a:t> </a:t>
            </a:r>
            <a:r>
              <a:rPr lang="en-US" sz="2400" b="1" i="1" dirty="0" err="1">
                <a:solidFill>
                  <a:srgbClr val="FF6600"/>
                </a:solidFill>
                <a:cs typeface="Arial" pitchFamily="34" charset="0"/>
              </a:rPr>
              <a:t>v</a:t>
            </a:r>
            <a:r>
              <a:rPr lang="en-US" sz="2400" b="1" i="1" baseline="-25000" dirty="0" err="1">
                <a:solidFill>
                  <a:srgbClr val="FF6600"/>
                </a:solidFill>
                <a:cs typeface="Arial" pitchFamily="34" charset="0"/>
              </a:rPr>
              <a:t>o</a:t>
            </a:r>
            <a:r>
              <a:rPr lang="en-US" sz="2400" b="1" i="1" dirty="0">
                <a:solidFill>
                  <a:srgbClr val="FF6600"/>
                </a:solidFill>
                <a:cs typeface="Arial" pitchFamily="34" charset="0"/>
              </a:rPr>
              <a:t>(t)</a:t>
            </a:r>
          </a:p>
        </p:txBody>
      </p:sp>
      <p:sp>
        <p:nvSpPr>
          <p:cNvPr id="40" name="Text Box 42"/>
          <p:cNvSpPr txBox="1">
            <a:spLocks noChangeArrowheads="1"/>
          </p:cNvSpPr>
          <p:nvPr/>
        </p:nvSpPr>
        <p:spPr bwMode="auto">
          <a:xfrm>
            <a:off x="2519362" y="2516187"/>
            <a:ext cx="911225" cy="579438"/>
          </a:xfrm>
          <a:prstGeom prst="rect">
            <a:avLst/>
          </a:prstGeom>
          <a:noFill/>
          <a:ln w="9525">
            <a:noFill/>
            <a:miter lim="800000"/>
            <a:headEnd/>
            <a:tailEnd/>
          </a:ln>
        </p:spPr>
        <p:txBody>
          <a:bodyPr wrap="none">
            <a:spAutoFit/>
          </a:bodyPr>
          <a:lstStyle/>
          <a:p>
            <a:pPr eaLnBrk="1" hangingPunct="1"/>
            <a:r>
              <a:rPr lang="en-US" sz="3200" b="1" i="1">
                <a:cs typeface="Arial" pitchFamily="34" charset="0"/>
              </a:rPr>
              <a:t> </a:t>
            </a:r>
            <a:r>
              <a:rPr lang="en-US" sz="2400" b="1" i="1">
                <a:solidFill>
                  <a:srgbClr val="E1EE38"/>
                </a:solidFill>
                <a:cs typeface="Arial" pitchFamily="34" charset="0"/>
              </a:rPr>
              <a:t>i</a:t>
            </a:r>
            <a:r>
              <a:rPr lang="en-US" sz="2400" b="1" i="1" baseline="-25000">
                <a:solidFill>
                  <a:srgbClr val="E1EE38"/>
                </a:solidFill>
                <a:cs typeface="Arial" pitchFamily="34" charset="0"/>
              </a:rPr>
              <a:t>sc</a:t>
            </a:r>
            <a:r>
              <a:rPr lang="en-US" sz="2400" b="1" i="1">
                <a:solidFill>
                  <a:srgbClr val="E1EE38"/>
                </a:solidFill>
                <a:cs typeface="Arial" pitchFamily="34" charset="0"/>
              </a:rPr>
              <a:t>(t)</a:t>
            </a:r>
          </a:p>
        </p:txBody>
      </p:sp>
      <p:sp>
        <p:nvSpPr>
          <p:cNvPr id="41" name="Line 43"/>
          <p:cNvSpPr>
            <a:spLocks noChangeShapeType="1"/>
          </p:cNvSpPr>
          <p:nvPr/>
        </p:nvSpPr>
        <p:spPr bwMode="auto">
          <a:xfrm>
            <a:off x="2681287" y="2379662"/>
            <a:ext cx="0" cy="1766888"/>
          </a:xfrm>
          <a:prstGeom prst="line">
            <a:avLst/>
          </a:prstGeom>
          <a:noFill/>
          <a:ln w="28575">
            <a:solidFill>
              <a:srgbClr val="E1EE38"/>
            </a:solidFill>
            <a:round/>
            <a:headEnd/>
            <a:tailEnd type="triangle" w="med" len="med"/>
          </a:ln>
        </p:spPr>
        <p:txBody>
          <a:bodyPr/>
          <a:lstStyle/>
          <a:p>
            <a:endParaRPr lang="en-US"/>
          </a:p>
        </p:txBody>
      </p:sp>
      <p:sp>
        <p:nvSpPr>
          <p:cNvPr id="42" name="TextBox 41"/>
          <p:cNvSpPr txBox="1"/>
          <p:nvPr/>
        </p:nvSpPr>
        <p:spPr>
          <a:xfrm>
            <a:off x="381000" y="5486400"/>
            <a:ext cx="8153400" cy="1200329"/>
          </a:xfrm>
          <a:prstGeom prst="rect">
            <a:avLst/>
          </a:prstGeom>
          <a:noFill/>
        </p:spPr>
        <p:txBody>
          <a:bodyPr wrap="square" rtlCol="0">
            <a:spAutoFit/>
          </a:bodyPr>
          <a:lstStyle/>
          <a:p>
            <a:r>
              <a:rPr lang="en-US" dirty="0" smtClean="0"/>
              <a:t>Short circuit current flows during the brief transient when the pull down and pull up devices both conduct at the same time where one (or both) of the devices are in saturation</a:t>
            </a:r>
          </a:p>
          <a:p>
            <a:endParaRPr lang="en-US" dirty="0"/>
          </a:p>
        </p:txBody>
      </p:sp>
      <p:sp>
        <p:nvSpPr>
          <p:cNvPr id="43" name="Rectangle 4"/>
          <p:cNvSpPr>
            <a:spLocks noChangeArrowheads="1"/>
          </p:cNvSpPr>
          <p:nvPr/>
        </p:nvSpPr>
        <p:spPr bwMode="auto">
          <a:xfrm>
            <a:off x="4724400" y="1600200"/>
            <a:ext cx="4079875" cy="3629025"/>
          </a:xfrm>
          <a:prstGeom prst="rect">
            <a:avLst/>
          </a:prstGeom>
          <a:noFill/>
          <a:ln w="25400">
            <a:solidFill>
              <a:schemeClr val="tx1"/>
            </a:solidFill>
            <a:miter lim="800000"/>
            <a:headEnd/>
            <a:tailEnd/>
          </a:ln>
          <a:effectLst/>
        </p:spPr>
        <p:txBody>
          <a:bodyPr wrap="none" anchor="ctr"/>
          <a:lstStyle/>
          <a:p>
            <a:endParaRPr lang="en-US"/>
          </a:p>
        </p:txBody>
      </p:sp>
      <p:sp>
        <p:nvSpPr>
          <p:cNvPr id="54" name="Line 5"/>
          <p:cNvSpPr>
            <a:spLocks noChangeShapeType="1"/>
          </p:cNvSpPr>
          <p:nvPr/>
        </p:nvSpPr>
        <p:spPr bwMode="auto">
          <a:xfrm>
            <a:off x="8658225" y="5097462"/>
            <a:ext cx="0" cy="184150"/>
          </a:xfrm>
          <a:prstGeom prst="line">
            <a:avLst/>
          </a:prstGeom>
          <a:noFill/>
          <a:ln w="25400">
            <a:solidFill>
              <a:schemeClr val="tx1"/>
            </a:solidFill>
            <a:round/>
            <a:headEnd/>
            <a:tailEnd/>
          </a:ln>
          <a:effectLst/>
        </p:spPr>
        <p:txBody>
          <a:bodyPr wrap="none" anchor="ctr"/>
          <a:lstStyle/>
          <a:p>
            <a:endParaRPr lang="en-US"/>
          </a:p>
        </p:txBody>
      </p:sp>
      <p:sp>
        <p:nvSpPr>
          <p:cNvPr id="55" name="Freeform 6"/>
          <p:cNvSpPr>
            <a:spLocks/>
          </p:cNvSpPr>
          <p:nvPr/>
        </p:nvSpPr>
        <p:spPr bwMode="auto">
          <a:xfrm>
            <a:off x="5105400" y="1981200"/>
            <a:ext cx="3589337" cy="3309937"/>
          </a:xfrm>
          <a:custGeom>
            <a:avLst/>
            <a:gdLst/>
            <a:ahLst/>
            <a:cxnLst>
              <a:cxn ang="0">
                <a:pos x="0" y="85"/>
              </a:cxn>
              <a:cxn ang="0">
                <a:pos x="981" y="285"/>
              </a:cxn>
              <a:cxn ang="0">
                <a:pos x="1301" y="1797"/>
              </a:cxn>
              <a:cxn ang="0">
                <a:pos x="2261" y="2015"/>
              </a:cxn>
            </a:cxnLst>
            <a:rect l="0" t="0" r="r" b="b"/>
            <a:pathLst>
              <a:path w="2261" h="2085">
                <a:moveTo>
                  <a:pt x="0" y="85"/>
                </a:moveTo>
                <a:cubicBezTo>
                  <a:pt x="163" y="118"/>
                  <a:pt x="764" y="0"/>
                  <a:pt x="981" y="285"/>
                </a:cubicBezTo>
                <a:cubicBezTo>
                  <a:pt x="1198" y="570"/>
                  <a:pt x="1088" y="1509"/>
                  <a:pt x="1301" y="1797"/>
                </a:cubicBezTo>
                <a:cubicBezTo>
                  <a:pt x="1514" y="2085"/>
                  <a:pt x="2061" y="1970"/>
                  <a:pt x="2261" y="2015"/>
                </a:cubicBez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56" name="Text Box 7"/>
          <p:cNvSpPr txBox="1">
            <a:spLocks noChangeArrowheads="1"/>
          </p:cNvSpPr>
          <p:nvPr/>
        </p:nvSpPr>
        <p:spPr bwMode="auto">
          <a:xfrm>
            <a:off x="4114800" y="1828800"/>
            <a:ext cx="617433" cy="400087"/>
          </a:xfrm>
          <a:prstGeom prst="rect">
            <a:avLst/>
          </a:prstGeom>
          <a:noFill/>
          <a:ln w="25400">
            <a:noFill/>
            <a:miter lim="800000"/>
            <a:headEnd/>
            <a:tailEnd/>
          </a:ln>
          <a:effectLst/>
        </p:spPr>
        <p:txBody>
          <a:bodyPr wrap="none" lIns="91418" tIns="45709" rIns="91418" bIns="45709" anchor="ctr">
            <a:spAutoFit/>
          </a:bodyPr>
          <a:lstStyle/>
          <a:p>
            <a:pPr algn="ctr"/>
            <a:r>
              <a:rPr lang="en-US" sz="2000" dirty="0" smtClean="0">
                <a:solidFill>
                  <a:schemeClr val="tx1"/>
                </a:solidFill>
                <a:latin typeface="Times New Roman" pitchFamily="18" charset="0"/>
              </a:rPr>
              <a:t>V</a:t>
            </a:r>
            <a:r>
              <a:rPr lang="en-US" sz="2000" baseline="-25000" dirty="0" smtClean="0">
                <a:latin typeface="Times New Roman" pitchFamily="18" charset="0"/>
              </a:rPr>
              <a:t>DD</a:t>
            </a:r>
            <a:endParaRPr lang="en-US" sz="2000" dirty="0">
              <a:solidFill>
                <a:schemeClr val="tx1"/>
              </a:solidFill>
              <a:latin typeface="Times New Roman" pitchFamily="18" charset="0"/>
            </a:endParaRPr>
          </a:p>
        </p:txBody>
      </p:sp>
      <p:sp>
        <p:nvSpPr>
          <p:cNvPr id="57" name="Text Box 8"/>
          <p:cNvSpPr txBox="1">
            <a:spLocks noChangeArrowheads="1"/>
          </p:cNvSpPr>
          <p:nvPr/>
        </p:nvSpPr>
        <p:spPr bwMode="auto">
          <a:xfrm>
            <a:off x="8401102" y="5219681"/>
            <a:ext cx="617433" cy="400087"/>
          </a:xfrm>
          <a:prstGeom prst="rect">
            <a:avLst/>
          </a:prstGeom>
          <a:noFill/>
          <a:ln w="25400">
            <a:noFill/>
            <a:miter lim="800000"/>
            <a:headEnd/>
            <a:tailEnd/>
          </a:ln>
          <a:effectLst/>
        </p:spPr>
        <p:txBody>
          <a:bodyPr wrap="none" lIns="91418" tIns="45709" rIns="91418" bIns="45709" anchor="ctr">
            <a:spAutoFit/>
          </a:bodyPr>
          <a:lstStyle/>
          <a:p>
            <a:pPr algn="ctr"/>
            <a:r>
              <a:rPr lang="en-US" sz="2000" dirty="0" smtClean="0">
                <a:solidFill>
                  <a:schemeClr val="tx1"/>
                </a:solidFill>
                <a:latin typeface="Times New Roman" pitchFamily="18" charset="0"/>
              </a:rPr>
              <a:t>V</a:t>
            </a:r>
            <a:r>
              <a:rPr lang="en-US" sz="2000" baseline="-25000" dirty="0" smtClean="0">
                <a:latin typeface="Times New Roman" pitchFamily="18" charset="0"/>
              </a:rPr>
              <a:t>DD</a:t>
            </a:r>
            <a:endParaRPr lang="en-US" sz="2000" dirty="0">
              <a:solidFill>
                <a:schemeClr val="tx1"/>
              </a:solidFill>
              <a:latin typeface="Times New Roman" pitchFamily="18" charset="0"/>
            </a:endParaRPr>
          </a:p>
        </p:txBody>
      </p:sp>
      <p:sp>
        <p:nvSpPr>
          <p:cNvPr id="58" name="Text Box 9"/>
          <p:cNvSpPr txBox="1">
            <a:spLocks noChangeArrowheads="1"/>
          </p:cNvSpPr>
          <p:nvPr/>
        </p:nvSpPr>
        <p:spPr bwMode="auto">
          <a:xfrm>
            <a:off x="5376608" y="5166955"/>
            <a:ext cx="403271" cy="400087"/>
          </a:xfrm>
          <a:prstGeom prst="rect">
            <a:avLst/>
          </a:prstGeom>
          <a:noFill/>
          <a:ln w="25400">
            <a:noFill/>
            <a:miter lim="800000"/>
            <a:headEnd/>
            <a:tailEnd/>
          </a:ln>
          <a:effectLst/>
        </p:spPr>
        <p:txBody>
          <a:bodyPr wrap="none" lIns="91418" tIns="45709" rIns="91418" bIns="45709" anchor="ctr">
            <a:spAutoFit/>
          </a:bodyPr>
          <a:lstStyle/>
          <a:p>
            <a:pPr algn="ctr"/>
            <a:r>
              <a:rPr lang="en-US" sz="2000" dirty="0" smtClean="0">
                <a:solidFill>
                  <a:schemeClr val="tx1"/>
                </a:solidFill>
                <a:latin typeface="Times New Roman" pitchFamily="18" charset="0"/>
              </a:rPr>
              <a:t>V</a:t>
            </a:r>
            <a:r>
              <a:rPr lang="en-US" sz="2000" baseline="-25000" dirty="0" smtClean="0">
                <a:solidFill>
                  <a:schemeClr val="tx1"/>
                </a:solidFill>
                <a:latin typeface="Times New Roman" pitchFamily="18" charset="0"/>
              </a:rPr>
              <a:t>i</a:t>
            </a:r>
            <a:endParaRPr lang="en-US" sz="2000" dirty="0">
              <a:solidFill>
                <a:schemeClr val="tx1"/>
              </a:solidFill>
              <a:latin typeface="Times New Roman" pitchFamily="18" charset="0"/>
            </a:endParaRPr>
          </a:p>
        </p:txBody>
      </p:sp>
      <p:sp>
        <p:nvSpPr>
          <p:cNvPr id="59" name="Text Box 10"/>
          <p:cNvSpPr txBox="1">
            <a:spLocks noChangeArrowheads="1"/>
          </p:cNvSpPr>
          <p:nvPr/>
        </p:nvSpPr>
        <p:spPr bwMode="auto">
          <a:xfrm>
            <a:off x="4321090" y="3533756"/>
            <a:ext cx="422443" cy="400087"/>
          </a:xfrm>
          <a:prstGeom prst="rect">
            <a:avLst/>
          </a:prstGeom>
          <a:noFill/>
          <a:ln w="25400">
            <a:noFill/>
            <a:miter lim="800000"/>
            <a:headEnd/>
            <a:tailEnd/>
          </a:ln>
          <a:effectLst/>
        </p:spPr>
        <p:txBody>
          <a:bodyPr wrap="none" lIns="91418" tIns="45709" rIns="91418" bIns="45709" anchor="ctr">
            <a:spAutoFit/>
          </a:bodyPr>
          <a:lstStyle/>
          <a:p>
            <a:pPr algn="ctr"/>
            <a:r>
              <a:rPr lang="en-US" sz="2000" dirty="0" smtClean="0">
                <a:solidFill>
                  <a:schemeClr val="tx1"/>
                </a:solidFill>
                <a:latin typeface="Times New Roman" pitchFamily="18" charset="0"/>
              </a:rPr>
              <a:t>V</a:t>
            </a:r>
            <a:r>
              <a:rPr lang="en-US" sz="2000" baseline="-25000" dirty="0" smtClean="0">
                <a:solidFill>
                  <a:schemeClr val="tx1"/>
                </a:solidFill>
                <a:latin typeface="Times New Roman" pitchFamily="18" charset="0"/>
              </a:rPr>
              <a:t>o</a:t>
            </a:r>
            <a:endParaRPr lang="en-US" sz="2000" dirty="0">
              <a:solidFill>
                <a:schemeClr val="tx1"/>
              </a:solidFill>
              <a:latin typeface="Times New Roman" pitchFamily="18" charset="0"/>
            </a:endParaRPr>
          </a:p>
        </p:txBody>
      </p:sp>
      <p:sp>
        <p:nvSpPr>
          <p:cNvPr id="60" name="Freeform 11"/>
          <p:cNvSpPr>
            <a:spLocks/>
          </p:cNvSpPr>
          <p:nvPr/>
        </p:nvSpPr>
        <p:spPr bwMode="auto">
          <a:xfrm>
            <a:off x="5070475" y="2870200"/>
            <a:ext cx="3597275" cy="2435225"/>
          </a:xfrm>
          <a:custGeom>
            <a:avLst/>
            <a:gdLst/>
            <a:ahLst/>
            <a:cxnLst>
              <a:cxn ang="0">
                <a:pos x="0" y="1453"/>
              </a:cxn>
              <a:cxn ang="0">
                <a:pos x="730" y="1292"/>
              </a:cxn>
              <a:cxn ang="0">
                <a:pos x="1145" y="2"/>
              </a:cxn>
              <a:cxn ang="0">
                <a:pos x="1582" y="1277"/>
              </a:cxn>
              <a:cxn ang="0">
                <a:pos x="2266" y="1438"/>
              </a:cxn>
            </a:cxnLst>
            <a:rect l="0" t="0" r="r" b="b"/>
            <a:pathLst>
              <a:path w="2266" h="1534">
                <a:moveTo>
                  <a:pt x="0" y="1453"/>
                </a:moveTo>
                <a:cubicBezTo>
                  <a:pt x="122" y="1426"/>
                  <a:pt x="539" y="1534"/>
                  <a:pt x="730" y="1292"/>
                </a:cubicBezTo>
                <a:cubicBezTo>
                  <a:pt x="921" y="1050"/>
                  <a:pt x="1003" y="4"/>
                  <a:pt x="1145" y="2"/>
                </a:cubicBezTo>
                <a:cubicBezTo>
                  <a:pt x="1287" y="0"/>
                  <a:pt x="1395" y="1038"/>
                  <a:pt x="1582" y="1277"/>
                </a:cubicBezTo>
                <a:cubicBezTo>
                  <a:pt x="1769" y="1516"/>
                  <a:pt x="2124" y="1404"/>
                  <a:pt x="2266" y="1438"/>
                </a:cubicBezTo>
              </a:path>
            </a:pathLst>
          </a:custGeom>
          <a:noFill/>
          <a:ln w="25400" cap="flat" cmpd="sng">
            <a:solidFill>
              <a:srgbClr val="FF00FF"/>
            </a:solidFill>
            <a:prstDash val="solid"/>
            <a:round/>
            <a:headEnd type="none" w="med" len="med"/>
            <a:tailEnd type="none" w="med" len="med"/>
          </a:ln>
          <a:effectLst/>
        </p:spPr>
        <p:txBody>
          <a:bodyPr wrap="none" anchor="ctr"/>
          <a:lstStyle/>
          <a:p>
            <a:endParaRPr lang="en-US"/>
          </a:p>
        </p:txBody>
      </p:sp>
      <p:sp>
        <p:nvSpPr>
          <p:cNvPr id="61" name="Line 12"/>
          <p:cNvSpPr>
            <a:spLocks noChangeShapeType="1"/>
          </p:cNvSpPr>
          <p:nvPr/>
        </p:nvSpPr>
        <p:spPr bwMode="auto">
          <a:xfrm flipV="1">
            <a:off x="6886575" y="2055812"/>
            <a:ext cx="0" cy="3109913"/>
          </a:xfrm>
          <a:prstGeom prst="line">
            <a:avLst/>
          </a:prstGeom>
          <a:noFill/>
          <a:ln w="25400">
            <a:solidFill>
              <a:schemeClr val="tx1"/>
            </a:solidFill>
            <a:prstDash val="sysDot"/>
            <a:round/>
            <a:headEnd/>
            <a:tailEnd/>
          </a:ln>
          <a:effectLst/>
        </p:spPr>
        <p:txBody>
          <a:bodyPr wrap="none" anchor="ctr"/>
          <a:lstStyle/>
          <a:p>
            <a:endParaRPr lang="en-US"/>
          </a:p>
        </p:txBody>
      </p:sp>
      <p:sp>
        <p:nvSpPr>
          <p:cNvPr id="62" name="Text Box 13"/>
          <p:cNvSpPr txBox="1">
            <a:spLocks noChangeArrowheads="1"/>
          </p:cNvSpPr>
          <p:nvPr/>
        </p:nvSpPr>
        <p:spPr bwMode="auto">
          <a:xfrm>
            <a:off x="8270875" y="3327400"/>
            <a:ext cx="479425" cy="508000"/>
          </a:xfrm>
          <a:prstGeom prst="rect">
            <a:avLst/>
          </a:prstGeom>
          <a:noFill/>
          <a:ln w="25400">
            <a:noFill/>
            <a:miter lim="800000"/>
            <a:headEnd/>
            <a:tailEnd/>
          </a:ln>
          <a:effectLst/>
        </p:spPr>
        <p:txBody>
          <a:bodyPr wrap="none" lIns="91418" tIns="45709" rIns="91418" bIns="45709" anchor="ctr">
            <a:spAutoFit/>
          </a:bodyPr>
          <a:lstStyle/>
          <a:p>
            <a:pPr algn="ctr"/>
            <a:r>
              <a:rPr lang="en-US" sz="2800" dirty="0">
                <a:solidFill>
                  <a:srgbClr val="FF33CC"/>
                </a:solidFill>
                <a:latin typeface="Times New Roman" pitchFamily="18" charset="0"/>
              </a:rPr>
              <a:t>I</a:t>
            </a:r>
            <a:r>
              <a:rPr lang="en-US" sz="2800" baseline="-25000" dirty="0">
                <a:solidFill>
                  <a:srgbClr val="FF33CC"/>
                </a:solidFill>
                <a:latin typeface="Times New Roman" pitchFamily="18" charset="0"/>
              </a:rPr>
              <a:t>D</a:t>
            </a:r>
            <a:endParaRPr lang="en-US" sz="2800" dirty="0">
              <a:solidFill>
                <a:srgbClr val="FF33CC"/>
              </a:solidFill>
              <a:latin typeface="Times New Roman" pitchFamily="18" charset="0"/>
            </a:endParaRPr>
          </a:p>
        </p:txBody>
      </p:sp>
      <p:sp>
        <p:nvSpPr>
          <p:cNvPr id="63" name="Text Box 14"/>
          <p:cNvSpPr txBox="1">
            <a:spLocks noChangeArrowheads="1"/>
          </p:cNvSpPr>
          <p:nvPr/>
        </p:nvSpPr>
        <p:spPr bwMode="auto">
          <a:xfrm>
            <a:off x="6858000" y="2362200"/>
            <a:ext cx="722313" cy="506413"/>
          </a:xfrm>
          <a:prstGeom prst="rect">
            <a:avLst/>
          </a:prstGeom>
          <a:noFill/>
          <a:ln w="25400">
            <a:noFill/>
            <a:miter lim="800000"/>
            <a:headEnd/>
            <a:tailEnd/>
          </a:ln>
          <a:effectLst/>
        </p:spPr>
        <p:txBody>
          <a:bodyPr wrap="none" lIns="91418" tIns="45709" rIns="91418" bIns="45709" anchor="ctr">
            <a:spAutoFit/>
          </a:bodyPr>
          <a:lstStyle/>
          <a:p>
            <a:pPr algn="ctr"/>
            <a:r>
              <a:rPr lang="en-US" sz="2800">
                <a:solidFill>
                  <a:srgbClr val="FF33CC"/>
                </a:solidFill>
                <a:latin typeface="Times New Roman" pitchFamily="18" charset="0"/>
              </a:rPr>
              <a:t>I</a:t>
            </a:r>
            <a:r>
              <a:rPr lang="en-US" sz="2800" baseline="-25000">
                <a:solidFill>
                  <a:srgbClr val="FF33CC"/>
                </a:solidFill>
                <a:latin typeface="Times New Roman" pitchFamily="18" charset="0"/>
              </a:rPr>
              <a:t>max</a:t>
            </a:r>
            <a:endParaRPr lang="en-US" sz="2800">
              <a:solidFill>
                <a:srgbClr val="FF33CC"/>
              </a:solidFill>
              <a:latin typeface="Times New Roman" pitchFamily="18" charset="0"/>
            </a:endParaRPr>
          </a:p>
        </p:txBody>
      </p:sp>
      <p:sp>
        <p:nvSpPr>
          <p:cNvPr id="64" name="Line 29"/>
          <p:cNvSpPr>
            <a:spLocks noChangeShapeType="1"/>
          </p:cNvSpPr>
          <p:nvPr/>
        </p:nvSpPr>
        <p:spPr bwMode="auto">
          <a:xfrm>
            <a:off x="3465513" y="2867025"/>
            <a:ext cx="420687" cy="0"/>
          </a:xfrm>
          <a:prstGeom prst="line">
            <a:avLst/>
          </a:prstGeom>
          <a:noFill/>
          <a:ln w="25400">
            <a:solidFill>
              <a:srgbClr val="FF6600"/>
            </a:solidFill>
            <a:round/>
            <a:headEnd/>
            <a:tailEnd/>
          </a:ln>
        </p:spPr>
        <p:txBody>
          <a:bodyPr wrap="none" anchor="ctr"/>
          <a:lstStyle/>
          <a:p>
            <a:endParaRPr lang="en-US"/>
          </a:p>
        </p:txBody>
      </p:sp>
      <p:sp>
        <p:nvSpPr>
          <p:cNvPr id="65" name="Line 30"/>
          <p:cNvSpPr>
            <a:spLocks noChangeShapeType="1"/>
          </p:cNvSpPr>
          <p:nvPr/>
        </p:nvSpPr>
        <p:spPr bwMode="auto">
          <a:xfrm flipV="1">
            <a:off x="3886200" y="2438400"/>
            <a:ext cx="250825" cy="428625"/>
          </a:xfrm>
          <a:prstGeom prst="line">
            <a:avLst/>
          </a:prstGeom>
          <a:noFill/>
          <a:ln w="25400">
            <a:solidFill>
              <a:srgbClr val="FF6600"/>
            </a:solidFill>
            <a:round/>
            <a:headEnd/>
            <a:tailEnd/>
          </a:ln>
        </p:spPr>
        <p:txBody>
          <a:bodyPr wrap="none" anchor="ctr"/>
          <a:lstStyle/>
          <a:p>
            <a:endParaRPr lang="en-US"/>
          </a:p>
        </p:txBody>
      </p:sp>
      <p:sp>
        <p:nvSpPr>
          <p:cNvPr id="66" name="Line 31"/>
          <p:cNvSpPr>
            <a:spLocks noChangeShapeType="1"/>
          </p:cNvSpPr>
          <p:nvPr/>
        </p:nvSpPr>
        <p:spPr bwMode="auto">
          <a:xfrm>
            <a:off x="4137025" y="2438400"/>
            <a:ext cx="422275" cy="0"/>
          </a:xfrm>
          <a:prstGeom prst="line">
            <a:avLst/>
          </a:prstGeom>
          <a:noFill/>
          <a:ln w="25400">
            <a:solidFill>
              <a:srgbClr val="FF6600"/>
            </a:solidFill>
            <a:round/>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Circuit Power</a:t>
            </a:r>
            <a:endParaRPr lang="en-US" dirty="0"/>
          </a:p>
        </p:txBody>
      </p:sp>
      <p:sp>
        <p:nvSpPr>
          <p:cNvPr id="4" name="Line 3"/>
          <p:cNvSpPr>
            <a:spLocks noChangeShapeType="1"/>
          </p:cNvSpPr>
          <p:nvPr/>
        </p:nvSpPr>
        <p:spPr bwMode="auto">
          <a:xfrm>
            <a:off x="1981200" y="2057400"/>
            <a:ext cx="0" cy="381000"/>
          </a:xfrm>
          <a:prstGeom prst="line">
            <a:avLst/>
          </a:prstGeom>
          <a:noFill/>
          <a:ln w="12700">
            <a:solidFill>
              <a:schemeClr val="tx1"/>
            </a:solidFill>
            <a:round/>
            <a:headEnd/>
            <a:tailEnd/>
          </a:ln>
          <a:effectLst/>
        </p:spPr>
        <p:txBody>
          <a:bodyPr/>
          <a:lstStyle/>
          <a:p>
            <a:endParaRPr lang="en-US"/>
          </a:p>
        </p:txBody>
      </p:sp>
      <p:sp>
        <p:nvSpPr>
          <p:cNvPr id="5" name="Line 4"/>
          <p:cNvSpPr>
            <a:spLocks noChangeShapeType="1"/>
          </p:cNvSpPr>
          <p:nvPr/>
        </p:nvSpPr>
        <p:spPr bwMode="auto">
          <a:xfrm>
            <a:off x="1905000" y="2057400"/>
            <a:ext cx="0" cy="381000"/>
          </a:xfrm>
          <a:prstGeom prst="line">
            <a:avLst/>
          </a:prstGeom>
          <a:noFill/>
          <a:ln w="12700">
            <a:solidFill>
              <a:schemeClr val="tx1"/>
            </a:solidFill>
            <a:round/>
            <a:headEnd/>
            <a:tailEnd/>
          </a:ln>
          <a:effectLst/>
        </p:spPr>
        <p:txBody>
          <a:bodyPr/>
          <a:lstStyle/>
          <a:p>
            <a:endParaRPr lang="en-US"/>
          </a:p>
        </p:txBody>
      </p:sp>
      <p:sp>
        <p:nvSpPr>
          <p:cNvPr id="6" name="Line 5"/>
          <p:cNvSpPr>
            <a:spLocks noChangeShapeType="1"/>
          </p:cNvSpPr>
          <p:nvPr/>
        </p:nvSpPr>
        <p:spPr bwMode="auto">
          <a:xfrm>
            <a:off x="1981200" y="3048000"/>
            <a:ext cx="0" cy="381000"/>
          </a:xfrm>
          <a:prstGeom prst="line">
            <a:avLst/>
          </a:prstGeom>
          <a:noFill/>
          <a:ln w="12700">
            <a:solidFill>
              <a:schemeClr val="tx1"/>
            </a:solidFill>
            <a:round/>
            <a:headEnd/>
            <a:tailEnd/>
          </a:ln>
          <a:effectLst/>
        </p:spPr>
        <p:txBody>
          <a:bodyPr/>
          <a:lstStyle/>
          <a:p>
            <a:endParaRPr lang="en-US"/>
          </a:p>
        </p:txBody>
      </p:sp>
      <p:sp>
        <p:nvSpPr>
          <p:cNvPr id="7" name="Line 6"/>
          <p:cNvSpPr>
            <a:spLocks noChangeShapeType="1"/>
          </p:cNvSpPr>
          <p:nvPr/>
        </p:nvSpPr>
        <p:spPr bwMode="auto">
          <a:xfrm>
            <a:off x="1905000" y="3048000"/>
            <a:ext cx="0" cy="381000"/>
          </a:xfrm>
          <a:prstGeom prst="line">
            <a:avLst/>
          </a:prstGeom>
          <a:noFill/>
          <a:ln w="12700">
            <a:solidFill>
              <a:schemeClr val="tx1"/>
            </a:solidFill>
            <a:round/>
            <a:headEnd/>
            <a:tailEnd/>
          </a:ln>
          <a:effectLst/>
        </p:spPr>
        <p:txBody>
          <a:bodyPr/>
          <a:lstStyle/>
          <a:p>
            <a:endParaRPr lang="en-US"/>
          </a:p>
        </p:txBody>
      </p:sp>
      <p:sp>
        <p:nvSpPr>
          <p:cNvPr id="8" name="Oval 7"/>
          <p:cNvSpPr>
            <a:spLocks noChangeArrowheads="1"/>
          </p:cNvSpPr>
          <p:nvPr/>
        </p:nvSpPr>
        <p:spPr bwMode="auto">
          <a:xfrm>
            <a:off x="1752600" y="2209800"/>
            <a:ext cx="152400" cy="152400"/>
          </a:xfrm>
          <a:prstGeom prst="ellipse">
            <a:avLst/>
          </a:prstGeom>
          <a:noFill/>
          <a:ln w="12700">
            <a:solidFill>
              <a:schemeClr val="tx1"/>
            </a:solidFill>
            <a:round/>
            <a:headEnd/>
            <a:tailEnd/>
          </a:ln>
          <a:effectLst/>
        </p:spPr>
        <p:txBody>
          <a:bodyPr wrap="none" anchor="ctr"/>
          <a:lstStyle/>
          <a:p>
            <a:endParaRPr lang="en-US"/>
          </a:p>
        </p:txBody>
      </p:sp>
      <p:sp>
        <p:nvSpPr>
          <p:cNvPr id="9" name="Line 8"/>
          <p:cNvSpPr>
            <a:spLocks noChangeShapeType="1"/>
          </p:cNvSpPr>
          <p:nvPr/>
        </p:nvSpPr>
        <p:spPr bwMode="auto">
          <a:xfrm>
            <a:off x="1524000" y="2286000"/>
            <a:ext cx="228600" cy="0"/>
          </a:xfrm>
          <a:prstGeom prst="line">
            <a:avLst/>
          </a:prstGeom>
          <a:noFill/>
          <a:ln w="12700">
            <a:solidFill>
              <a:schemeClr val="tx1"/>
            </a:solidFill>
            <a:round/>
            <a:headEnd/>
            <a:tailEnd/>
          </a:ln>
          <a:effectLst/>
        </p:spPr>
        <p:txBody>
          <a:bodyPr/>
          <a:lstStyle/>
          <a:p>
            <a:endParaRPr lang="en-US"/>
          </a:p>
        </p:txBody>
      </p:sp>
      <p:sp>
        <p:nvSpPr>
          <p:cNvPr id="10" name="Line 9"/>
          <p:cNvSpPr>
            <a:spLocks noChangeShapeType="1"/>
          </p:cNvSpPr>
          <p:nvPr/>
        </p:nvSpPr>
        <p:spPr bwMode="auto">
          <a:xfrm>
            <a:off x="1524000" y="3200400"/>
            <a:ext cx="381000" cy="0"/>
          </a:xfrm>
          <a:prstGeom prst="line">
            <a:avLst/>
          </a:prstGeom>
          <a:noFill/>
          <a:ln w="12700">
            <a:solidFill>
              <a:schemeClr val="tx1"/>
            </a:solidFill>
            <a:round/>
            <a:headEnd/>
            <a:tailEnd/>
          </a:ln>
          <a:effectLst/>
        </p:spPr>
        <p:txBody>
          <a:bodyPr/>
          <a:lstStyle/>
          <a:p>
            <a:endParaRPr lang="en-US"/>
          </a:p>
        </p:txBody>
      </p:sp>
      <p:sp>
        <p:nvSpPr>
          <p:cNvPr id="11" name="Line 10"/>
          <p:cNvSpPr>
            <a:spLocks noChangeShapeType="1"/>
          </p:cNvSpPr>
          <p:nvPr/>
        </p:nvSpPr>
        <p:spPr bwMode="auto">
          <a:xfrm>
            <a:off x="1524000" y="2286000"/>
            <a:ext cx="0" cy="914400"/>
          </a:xfrm>
          <a:prstGeom prst="line">
            <a:avLst/>
          </a:prstGeom>
          <a:noFill/>
          <a:ln w="12700">
            <a:solidFill>
              <a:schemeClr val="tx1"/>
            </a:solidFill>
            <a:round/>
            <a:headEnd/>
            <a:tailEnd/>
          </a:ln>
          <a:effectLst/>
        </p:spPr>
        <p:txBody>
          <a:bodyPr/>
          <a:lstStyle/>
          <a:p>
            <a:endParaRPr lang="en-US"/>
          </a:p>
        </p:txBody>
      </p:sp>
      <p:sp>
        <p:nvSpPr>
          <p:cNvPr id="12" name="Rectangle 11"/>
          <p:cNvSpPr>
            <a:spLocks noChangeArrowheads="1"/>
          </p:cNvSpPr>
          <p:nvPr/>
        </p:nvSpPr>
        <p:spPr bwMode="auto">
          <a:xfrm>
            <a:off x="762000" y="2590800"/>
            <a:ext cx="368300" cy="304800"/>
          </a:xfrm>
          <a:prstGeom prst="rect">
            <a:avLst/>
          </a:prstGeom>
          <a:noFill/>
          <a:ln w="9525">
            <a:noFill/>
            <a:miter lim="800000"/>
            <a:headEnd/>
            <a:tailEnd/>
          </a:ln>
        </p:spPr>
        <p:txBody>
          <a:bodyPr wrap="none" lIns="0" tIns="0" rIns="0" bIns="0">
            <a:spAutoFit/>
          </a:bodyPr>
          <a:lstStyle/>
          <a:p>
            <a:r>
              <a:rPr lang="en-US" sz="2000">
                <a:solidFill>
                  <a:srgbClr val="000000"/>
                </a:solidFill>
              </a:rPr>
              <a:t>Vin</a:t>
            </a:r>
            <a:endParaRPr lang="en-US" sz="2000">
              <a:solidFill>
                <a:srgbClr val="0000B6"/>
              </a:solidFill>
            </a:endParaRPr>
          </a:p>
        </p:txBody>
      </p:sp>
      <p:sp>
        <p:nvSpPr>
          <p:cNvPr id="13" name="Line 12"/>
          <p:cNvSpPr>
            <a:spLocks noChangeShapeType="1"/>
          </p:cNvSpPr>
          <p:nvPr/>
        </p:nvSpPr>
        <p:spPr bwMode="auto">
          <a:xfrm>
            <a:off x="1219200" y="2743200"/>
            <a:ext cx="304800" cy="0"/>
          </a:xfrm>
          <a:prstGeom prst="line">
            <a:avLst/>
          </a:prstGeom>
          <a:noFill/>
          <a:ln w="12700">
            <a:solidFill>
              <a:schemeClr val="tx1"/>
            </a:solidFill>
            <a:round/>
            <a:headEnd/>
            <a:tailEnd/>
          </a:ln>
          <a:effectLst/>
        </p:spPr>
        <p:txBody>
          <a:bodyPr/>
          <a:lstStyle/>
          <a:p>
            <a:endParaRPr lang="en-US"/>
          </a:p>
        </p:txBody>
      </p:sp>
      <p:sp>
        <p:nvSpPr>
          <p:cNvPr id="14" name="Line 13"/>
          <p:cNvSpPr>
            <a:spLocks noChangeShapeType="1"/>
          </p:cNvSpPr>
          <p:nvPr/>
        </p:nvSpPr>
        <p:spPr bwMode="auto">
          <a:xfrm>
            <a:off x="381000" y="2971800"/>
            <a:ext cx="152400" cy="0"/>
          </a:xfrm>
          <a:prstGeom prst="line">
            <a:avLst/>
          </a:prstGeom>
          <a:noFill/>
          <a:ln w="12700">
            <a:solidFill>
              <a:schemeClr val="tx1"/>
            </a:solidFill>
            <a:round/>
            <a:headEnd/>
            <a:tailEnd/>
          </a:ln>
          <a:effectLst/>
        </p:spPr>
        <p:txBody>
          <a:bodyPr/>
          <a:lstStyle/>
          <a:p>
            <a:endParaRPr lang="en-US"/>
          </a:p>
        </p:txBody>
      </p:sp>
      <p:sp>
        <p:nvSpPr>
          <p:cNvPr id="15" name="Line 14"/>
          <p:cNvSpPr>
            <a:spLocks noChangeShapeType="1"/>
          </p:cNvSpPr>
          <p:nvPr/>
        </p:nvSpPr>
        <p:spPr bwMode="auto">
          <a:xfrm>
            <a:off x="762000" y="2362200"/>
            <a:ext cx="228600" cy="0"/>
          </a:xfrm>
          <a:prstGeom prst="line">
            <a:avLst/>
          </a:prstGeom>
          <a:noFill/>
          <a:ln w="12700">
            <a:solidFill>
              <a:schemeClr val="tx1"/>
            </a:solidFill>
            <a:round/>
            <a:headEnd/>
            <a:tailEnd/>
          </a:ln>
          <a:effectLst/>
        </p:spPr>
        <p:txBody>
          <a:bodyPr/>
          <a:lstStyle/>
          <a:p>
            <a:endParaRPr lang="en-US"/>
          </a:p>
        </p:txBody>
      </p:sp>
      <p:sp>
        <p:nvSpPr>
          <p:cNvPr id="16" name="Line 15"/>
          <p:cNvSpPr>
            <a:spLocks noChangeShapeType="1"/>
          </p:cNvSpPr>
          <p:nvPr/>
        </p:nvSpPr>
        <p:spPr bwMode="auto">
          <a:xfrm flipV="1">
            <a:off x="533400" y="2362200"/>
            <a:ext cx="228600" cy="609600"/>
          </a:xfrm>
          <a:prstGeom prst="line">
            <a:avLst/>
          </a:prstGeom>
          <a:noFill/>
          <a:ln w="12700">
            <a:solidFill>
              <a:schemeClr val="accent1"/>
            </a:solidFill>
            <a:round/>
            <a:headEnd/>
            <a:tailEnd/>
          </a:ln>
          <a:effectLst/>
        </p:spPr>
        <p:txBody>
          <a:bodyPr/>
          <a:lstStyle/>
          <a:p>
            <a:endParaRPr lang="en-US"/>
          </a:p>
        </p:txBody>
      </p:sp>
      <p:sp>
        <p:nvSpPr>
          <p:cNvPr id="17" name="Rectangle 16"/>
          <p:cNvSpPr>
            <a:spLocks noChangeArrowheads="1"/>
          </p:cNvSpPr>
          <p:nvPr/>
        </p:nvSpPr>
        <p:spPr bwMode="auto">
          <a:xfrm>
            <a:off x="3048000" y="2590800"/>
            <a:ext cx="522288" cy="304800"/>
          </a:xfrm>
          <a:prstGeom prst="rect">
            <a:avLst/>
          </a:prstGeom>
          <a:noFill/>
          <a:ln w="9525">
            <a:noFill/>
            <a:miter lim="800000"/>
            <a:headEnd/>
            <a:tailEnd/>
          </a:ln>
        </p:spPr>
        <p:txBody>
          <a:bodyPr wrap="none" lIns="0" tIns="0" rIns="0" bIns="0">
            <a:spAutoFit/>
          </a:bodyPr>
          <a:lstStyle/>
          <a:p>
            <a:r>
              <a:rPr lang="en-US" sz="2000">
                <a:solidFill>
                  <a:srgbClr val="000000"/>
                </a:solidFill>
              </a:rPr>
              <a:t>Vout</a:t>
            </a:r>
            <a:endParaRPr lang="en-US" sz="2000">
              <a:solidFill>
                <a:srgbClr val="0000B6"/>
              </a:solidFill>
            </a:endParaRPr>
          </a:p>
        </p:txBody>
      </p:sp>
      <p:sp>
        <p:nvSpPr>
          <p:cNvPr id="18" name="Rectangle 17"/>
          <p:cNvSpPr>
            <a:spLocks noChangeArrowheads="1"/>
          </p:cNvSpPr>
          <p:nvPr/>
        </p:nvSpPr>
        <p:spPr bwMode="auto">
          <a:xfrm>
            <a:off x="2895600" y="3124200"/>
            <a:ext cx="276225" cy="304800"/>
          </a:xfrm>
          <a:prstGeom prst="rect">
            <a:avLst/>
          </a:prstGeom>
          <a:noFill/>
          <a:ln w="9525">
            <a:noFill/>
            <a:miter lim="800000"/>
            <a:headEnd/>
            <a:tailEnd/>
          </a:ln>
        </p:spPr>
        <p:txBody>
          <a:bodyPr wrap="none" lIns="0" tIns="0" rIns="0" bIns="0">
            <a:spAutoFit/>
          </a:bodyPr>
          <a:lstStyle/>
          <a:p>
            <a:r>
              <a:rPr lang="en-US" sz="2000">
                <a:solidFill>
                  <a:srgbClr val="000000"/>
                </a:solidFill>
              </a:rPr>
              <a:t>C</a:t>
            </a:r>
            <a:r>
              <a:rPr lang="en-US" sz="2000" baseline="-25000">
                <a:solidFill>
                  <a:srgbClr val="000000"/>
                </a:solidFill>
              </a:rPr>
              <a:t>L</a:t>
            </a:r>
          </a:p>
        </p:txBody>
      </p:sp>
      <p:sp>
        <p:nvSpPr>
          <p:cNvPr id="19" name="Line 18"/>
          <p:cNvSpPr>
            <a:spLocks noChangeShapeType="1"/>
          </p:cNvSpPr>
          <p:nvPr/>
        </p:nvSpPr>
        <p:spPr bwMode="auto">
          <a:xfrm>
            <a:off x="2286000" y="2438400"/>
            <a:ext cx="0" cy="609600"/>
          </a:xfrm>
          <a:prstGeom prst="line">
            <a:avLst/>
          </a:prstGeom>
          <a:noFill/>
          <a:ln w="12700">
            <a:solidFill>
              <a:schemeClr val="tx1"/>
            </a:solidFill>
            <a:round/>
            <a:headEnd/>
            <a:tailEnd/>
          </a:ln>
          <a:effectLst/>
        </p:spPr>
        <p:txBody>
          <a:bodyPr/>
          <a:lstStyle/>
          <a:p>
            <a:endParaRPr lang="en-US"/>
          </a:p>
        </p:txBody>
      </p:sp>
      <p:sp>
        <p:nvSpPr>
          <p:cNvPr id="20" name="Line 19"/>
          <p:cNvSpPr>
            <a:spLocks noChangeShapeType="1"/>
          </p:cNvSpPr>
          <p:nvPr/>
        </p:nvSpPr>
        <p:spPr bwMode="auto">
          <a:xfrm>
            <a:off x="1981200" y="3048000"/>
            <a:ext cx="304800" cy="0"/>
          </a:xfrm>
          <a:prstGeom prst="line">
            <a:avLst/>
          </a:prstGeom>
          <a:noFill/>
          <a:ln w="12700">
            <a:solidFill>
              <a:schemeClr val="tx1"/>
            </a:solidFill>
            <a:round/>
            <a:headEnd/>
            <a:tailEnd/>
          </a:ln>
          <a:effectLst/>
        </p:spPr>
        <p:txBody>
          <a:bodyPr/>
          <a:lstStyle/>
          <a:p>
            <a:endParaRPr lang="en-US"/>
          </a:p>
        </p:txBody>
      </p:sp>
      <p:sp>
        <p:nvSpPr>
          <p:cNvPr id="21" name="Line 20"/>
          <p:cNvSpPr>
            <a:spLocks noChangeShapeType="1"/>
          </p:cNvSpPr>
          <p:nvPr/>
        </p:nvSpPr>
        <p:spPr bwMode="auto">
          <a:xfrm>
            <a:off x="1981200" y="3429000"/>
            <a:ext cx="304800" cy="0"/>
          </a:xfrm>
          <a:prstGeom prst="line">
            <a:avLst/>
          </a:prstGeom>
          <a:noFill/>
          <a:ln w="12700">
            <a:solidFill>
              <a:schemeClr val="tx1"/>
            </a:solidFill>
            <a:round/>
            <a:headEnd/>
            <a:tailEnd/>
          </a:ln>
          <a:effectLst/>
        </p:spPr>
        <p:txBody>
          <a:bodyPr/>
          <a:lstStyle/>
          <a:p>
            <a:endParaRPr lang="en-US"/>
          </a:p>
        </p:txBody>
      </p:sp>
      <p:sp>
        <p:nvSpPr>
          <p:cNvPr id="22" name="Line 21"/>
          <p:cNvSpPr>
            <a:spLocks noChangeShapeType="1"/>
          </p:cNvSpPr>
          <p:nvPr/>
        </p:nvSpPr>
        <p:spPr bwMode="auto">
          <a:xfrm>
            <a:off x="1981200" y="2438400"/>
            <a:ext cx="304800" cy="0"/>
          </a:xfrm>
          <a:prstGeom prst="line">
            <a:avLst/>
          </a:prstGeom>
          <a:noFill/>
          <a:ln w="12700">
            <a:solidFill>
              <a:schemeClr val="tx1"/>
            </a:solidFill>
            <a:round/>
            <a:headEnd/>
            <a:tailEnd/>
          </a:ln>
          <a:effectLst/>
        </p:spPr>
        <p:txBody>
          <a:bodyPr/>
          <a:lstStyle/>
          <a:p>
            <a:endParaRPr lang="en-US"/>
          </a:p>
        </p:txBody>
      </p:sp>
      <p:sp>
        <p:nvSpPr>
          <p:cNvPr id="23" name="Line 22"/>
          <p:cNvSpPr>
            <a:spLocks noChangeShapeType="1"/>
          </p:cNvSpPr>
          <p:nvPr/>
        </p:nvSpPr>
        <p:spPr bwMode="auto">
          <a:xfrm>
            <a:off x="1981200" y="2057400"/>
            <a:ext cx="304800" cy="0"/>
          </a:xfrm>
          <a:prstGeom prst="line">
            <a:avLst/>
          </a:prstGeom>
          <a:noFill/>
          <a:ln w="12700">
            <a:solidFill>
              <a:schemeClr val="tx1"/>
            </a:solidFill>
            <a:round/>
            <a:headEnd/>
            <a:tailEnd/>
          </a:ln>
          <a:effectLst/>
        </p:spPr>
        <p:txBody>
          <a:bodyPr/>
          <a:lstStyle/>
          <a:p>
            <a:endParaRPr lang="en-US"/>
          </a:p>
        </p:txBody>
      </p:sp>
      <p:sp>
        <p:nvSpPr>
          <p:cNvPr id="24" name="Line 23"/>
          <p:cNvSpPr>
            <a:spLocks noChangeShapeType="1"/>
          </p:cNvSpPr>
          <p:nvPr/>
        </p:nvSpPr>
        <p:spPr bwMode="auto">
          <a:xfrm>
            <a:off x="2286000" y="1676400"/>
            <a:ext cx="0" cy="381000"/>
          </a:xfrm>
          <a:prstGeom prst="line">
            <a:avLst/>
          </a:prstGeom>
          <a:noFill/>
          <a:ln w="12700">
            <a:solidFill>
              <a:schemeClr val="tx1"/>
            </a:solidFill>
            <a:round/>
            <a:headEnd/>
            <a:tailEnd/>
          </a:ln>
          <a:effectLst/>
        </p:spPr>
        <p:txBody>
          <a:bodyPr/>
          <a:lstStyle/>
          <a:p>
            <a:endParaRPr lang="en-US"/>
          </a:p>
        </p:txBody>
      </p:sp>
      <p:sp>
        <p:nvSpPr>
          <p:cNvPr id="25" name="Line 24"/>
          <p:cNvSpPr>
            <a:spLocks noChangeShapeType="1"/>
          </p:cNvSpPr>
          <p:nvPr/>
        </p:nvSpPr>
        <p:spPr bwMode="auto">
          <a:xfrm>
            <a:off x="2286000" y="3429000"/>
            <a:ext cx="0" cy="381000"/>
          </a:xfrm>
          <a:prstGeom prst="line">
            <a:avLst/>
          </a:prstGeom>
          <a:noFill/>
          <a:ln w="12700">
            <a:solidFill>
              <a:schemeClr val="tx1"/>
            </a:solidFill>
            <a:round/>
            <a:headEnd/>
            <a:tailEnd/>
          </a:ln>
          <a:effectLst/>
        </p:spPr>
        <p:txBody>
          <a:bodyPr/>
          <a:lstStyle/>
          <a:p>
            <a:endParaRPr lang="en-US"/>
          </a:p>
        </p:txBody>
      </p:sp>
      <p:sp>
        <p:nvSpPr>
          <p:cNvPr id="26" name="Line 25"/>
          <p:cNvSpPr>
            <a:spLocks noChangeShapeType="1"/>
          </p:cNvSpPr>
          <p:nvPr/>
        </p:nvSpPr>
        <p:spPr bwMode="auto">
          <a:xfrm>
            <a:off x="2286000" y="2743200"/>
            <a:ext cx="685800" cy="0"/>
          </a:xfrm>
          <a:prstGeom prst="line">
            <a:avLst/>
          </a:prstGeom>
          <a:noFill/>
          <a:ln w="12700">
            <a:solidFill>
              <a:schemeClr val="tx1"/>
            </a:solidFill>
            <a:round/>
            <a:headEnd/>
            <a:tailEnd/>
          </a:ln>
          <a:effectLst/>
        </p:spPr>
        <p:txBody>
          <a:bodyPr/>
          <a:lstStyle/>
          <a:p>
            <a:endParaRPr lang="en-US"/>
          </a:p>
        </p:txBody>
      </p:sp>
      <p:sp>
        <p:nvSpPr>
          <p:cNvPr id="27" name="Line 26"/>
          <p:cNvSpPr>
            <a:spLocks noChangeShapeType="1"/>
          </p:cNvSpPr>
          <p:nvPr/>
        </p:nvSpPr>
        <p:spPr bwMode="auto">
          <a:xfrm>
            <a:off x="2590800" y="3200400"/>
            <a:ext cx="304800" cy="0"/>
          </a:xfrm>
          <a:prstGeom prst="line">
            <a:avLst/>
          </a:prstGeom>
          <a:noFill/>
          <a:ln w="12700">
            <a:solidFill>
              <a:schemeClr val="tx1"/>
            </a:solidFill>
            <a:round/>
            <a:headEnd/>
            <a:tailEnd/>
          </a:ln>
          <a:effectLst/>
        </p:spPr>
        <p:txBody>
          <a:bodyPr/>
          <a:lstStyle/>
          <a:p>
            <a:endParaRPr lang="en-US"/>
          </a:p>
        </p:txBody>
      </p:sp>
      <p:sp>
        <p:nvSpPr>
          <p:cNvPr id="28" name="Line 27"/>
          <p:cNvSpPr>
            <a:spLocks noChangeShapeType="1"/>
          </p:cNvSpPr>
          <p:nvPr/>
        </p:nvSpPr>
        <p:spPr bwMode="auto">
          <a:xfrm>
            <a:off x="2590800" y="3276600"/>
            <a:ext cx="304800" cy="0"/>
          </a:xfrm>
          <a:prstGeom prst="line">
            <a:avLst/>
          </a:prstGeom>
          <a:noFill/>
          <a:ln w="12700">
            <a:solidFill>
              <a:schemeClr val="tx1"/>
            </a:solidFill>
            <a:round/>
            <a:headEnd/>
            <a:tailEnd/>
          </a:ln>
          <a:effectLst/>
        </p:spPr>
        <p:txBody>
          <a:bodyPr/>
          <a:lstStyle/>
          <a:p>
            <a:endParaRPr lang="en-US"/>
          </a:p>
        </p:txBody>
      </p:sp>
      <p:sp>
        <p:nvSpPr>
          <p:cNvPr id="29" name="Line 28"/>
          <p:cNvSpPr>
            <a:spLocks noChangeShapeType="1"/>
          </p:cNvSpPr>
          <p:nvPr/>
        </p:nvSpPr>
        <p:spPr bwMode="auto">
          <a:xfrm>
            <a:off x="2133600" y="3810000"/>
            <a:ext cx="304800" cy="0"/>
          </a:xfrm>
          <a:prstGeom prst="line">
            <a:avLst/>
          </a:prstGeom>
          <a:noFill/>
          <a:ln w="12700">
            <a:solidFill>
              <a:schemeClr val="tx1"/>
            </a:solidFill>
            <a:round/>
            <a:headEnd/>
            <a:tailEnd/>
          </a:ln>
          <a:effectLst/>
        </p:spPr>
        <p:txBody>
          <a:bodyPr/>
          <a:lstStyle/>
          <a:p>
            <a:endParaRPr lang="en-US"/>
          </a:p>
        </p:txBody>
      </p:sp>
      <p:sp>
        <p:nvSpPr>
          <p:cNvPr id="30" name="Line 29"/>
          <p:cNvSpPr>
            <a:spLocks noChangeShapeType="1"/>
          </p:cNvSpPr>
          <p:nvPr/>
        </p:nvSpPr>
        <p:spPr bwMode="auto">
          <a:xfrm>
            <a:off x="2743200" y="2743200"/>
            <a:ext cx="0" cy="457200"/>
          </a:xfrm>
          <a:prstGeom prst="line">
            <a:avLst/>
          </a:prstGeom>
          <a:noFill/>
          <a:ln w="12700">
            <a:solidFill>
              <a:schemeClr val="tx1"/>
            </a:solidFill>
            <a:round/>
            <a:headEnd/>
            <a:tailEnd/>
          </a:ln>
          <a:effectLst/>
        </p:spPr>
        <p:txBody>
          <a:bodyPr/>
          <a:lstStyle/>
          <a:p>
            <a:endParaRPr lang="en-US"/>
          </a:p>
        </p:txBody>
      </p:sp>
      <p:sp>
        <p:nvSpPr>
          <p:cNvPr id="31" name="Line 30"/>
          <p:cNvSpPr>
            <a:spLocks noChangeShapeType="1"/>
          </p:cNvSpPr>
          <p:nvPr/>
        </p:nvSpPr>
        <p:spPr bwMode="auto">
          <a:xfrm>
            <a:off x="2743200" y="3276600"/>
            <a:ext cx="0" cy="381000"/>
          </a:xfrm>
          <a:prstGeom prst="line">
            <a:avLst/>
          </a:prstGeom>
          <a:noFill/>
          <a:ln w="12700">
            <a:solidFill>
              <a:schemeClr val="tx1"/>
            </a:solidFill>
            <a:round/>
            <a:headEnd/>
            <a:tailEnd/>
          </a:ln>
          <a:effectLst/>
        </p:spPr>
        <p:txBody>
          <a:bodyPr/>
          <a:lstStyle/>
          <a:p>
            <a:endParaRPr lang="en-US"/>
          </a:p>
        </p:txBody>
      </p:sp>
      <p:sp>
        <p:nvSpPr>
          <p:cNvPr id="32" name="Line 31"/>
          <p:cNvSpPr>
            <a:spLocks noChangeShapeType="1"/>
          </p:cNvSpPr>
          <p:nvPr/>
        </p:nvSpPr>
        <p:spPr bwMode="auto">
          <a:xfrm>
            <a:off x="2590800" y="3657600"/>
            <a:ext cx="304800" cy="0"/>
          </a:xfrm>
          <a:prstGeom prst="line">
            <a:avLst/>
          </a:prstGeom>
          <a:noFill/>
          <a:ln w="12700">
            <a:solidFill>
              <a:schemeClr val="tx1"/>
            </a:solidFill>
            <a:round/>
            <a:headEnd/>
            <a:tailEnd/>
          </a:ln>
          <a:effectLst/>
        </p:spPr>
        <p:txBody>
          <a:bodyPr/>
          <a:lstStyle/>
          <a:p>
            <a:endParaRPr lang="en-US"/>
          </a:p>
        </p:txBody>
      </p:sp>
      <p:grpSp>
        <p:nvGrpSpPr>
          <p:cNvPr id="33" name="Group 32"/>
          <p:cNvGrpSpPr>
            <a:grpSpLocks/>
          </p:cNvGrpSpPr>
          <p:nvPr/>
        </p:nvGrpSpPr>
        <p:grpSpPr bwMode="auto">
          <a:xfrm>
            <a:off x="2209800" y="2133600"/>
            <a:ext cx="784225" cy="304800"/>
            <a:chOff x="1392" y="1152"/>
            <a:chExt cx="494" cy="192"/>
          </a:xfrm>
        </p:grpSpPr>
        <p:sp>
          <p:nvSpPr>
            <p:cNvPr id="34" name="Rectangle 33"/>
            <p:cNvSpPr>
              <a:spLocks noChangeArrowheads="1"/>
            </p:cNvSpPr>
            <p:nvPr/>
          </p:nvSpPr>
          <p:spPr bwMode="auto">
            <a:xfrm>
              <a:off x="1488" y="1152"/>
              <a:ext cx="398" cy="192"/>
            </a:xfrm>
            <a:prstGeom prst="rect">
              <a:avLst/>
            </a:prstGeom>
            <a:noFill/>
            <a:ln w="9525">
              <a:noFill/>
              <a:miter lim="800000"/>
              <a:headEnd/>
              <a:tailEnd/>
            </a:ln>
          </p:spPr>
          <p:txBody>
            <a:bodyPr wrap="none" lIns="0" tIns="0" rIns="0" bIns="0">
              <a:spAutoFit/>
            </a:bodyPr>
            <a:lstStyle/>
            <a:p>
              <a:r>
                <a:rPr lang="en-US" sz="2000">
                  <a:solidFill>
                    <a:srgbClr val="000000"/>
                  </a:solidFill>
                </a:rPr>
                <a:t>I</a:t>
              </a:r>
              <a:r>
                <a:rPr lang="en-US" sz="2000" baseline="-25000">
                  <a:solidFill>
                    <a:srgbClr val="000000"/>
                  </a:solidFill>
                </a:rPr>
                <a:t>sc </a:t>
              </a:r>
              <a:r>
                <a:rPr lang="en-US" sz="2000">
                  <a:solidFill>
                    <a:srgbClr val="000000"/>
                  </a:solidFill>
                  <a:sym typeface="Symbol" pitchFamily="18" charset="2"/>
                </a:rPr>
                <a:t> 0</a:t>
              </a:r>
              <a:endParaRPr lang="en-US" sz="2000">
                <a:solidFill>
                  <a:srgbClr val="000000"/>
                </a:solidFill>
              </a:endParaRPr>
            </a:p>
          </p:txBody>
        </p:sp>
        <p:sp>
          <p:nvSpPr>
            <p:cNvPr id="35" name="Line 34"/>
            <p:cNvSpPr>
              <a:spLocks noChangeShapeType="1"/>
            </p:cNvSpPr>
            <p:nvPr/>
          </p:nvSpPr>
          <p:spPr bwMode="auto">
            <a:xfrm>
              <a:off x="1392" y="1152"/>
              <a:ext cx="0" cy="192"/>
            </a:xfrm>
            <a:prstGeom prst="line">
              <a:avLst/>
            </a:prstGeom>
            <a:noFill/>
            <a:ln w="28575">
              <a:solidFill>
                <a:schemeClr val="accent1"/>
              </a:solidFill>
              <a:round/>
              <a:headEnd/>
              <a:tailEnd type="triangle" w="med" len="med"/>
            </a:ln>
            <a:effectLst/>
          </p:spPr>
          <p:txBody>
            <a:bodyPr/>
            <a:lstStyle/>
            <a:p>
              <a:endParaRPr lang="en-US"/>
            </a:p>
          </p:txBody>
        </p:sp>
      </p:grpSp>
      <p:sp>
        <p:nvSpPr>
          <p:cNvPr id="36" name="Line 35"/>
          <p:cNvSpPr>
            <a:spLocks noChangeShapeType="1"/>
          </p:cNvSpPr>
          <p:nvPr/>
        </p:nvSpPr>
        <p:spPr bwMode="auto">
          <a:xfrm>
            <a:off x="2133600" y="1676400"/>
            <a:ext cx="304800" cy="0"/>
          </a:xfrm>
          <a:prstGeom prst="line">
            <a:avLst/>
          </a:prstGeom>
          <a:noFill/>
          <a:ln w="28575">
            <a:solidFill>
              <a:schemeClr val="tx1"/>
            </a:solidFill>
            <a:round/>
            <a:headEnd/>
            <a:tailEnd/>
          </a:ln>
          <a:effectLst/>
        </p:spPr>
        <p:txBody>
          <a:bodyPr/>
          <a:lstStyle/>
          <a:p>
            <a:endParaRPr lang="en-US"/>
          </a:p>
        </p:txBody>
      </p:sp>
      <p:sp>
        <p:nvSpPr>
          <p:cNvPr id="37" name="Line 36"/>
          <p:cNvSpPr>
            <a:spLocks noChangeShapeType="1"/>
          </p:cNvSpPr>
          <p:nvPr/>
        </p:nvSpPr>
        <p:spPr bwMode="auto">
          <a:xfrm>
            <a:off x="2667000" y="3733800"/>
            <a:ext cx="152400" cy="0"/>
          </a:xfrm>
          <a:prstGeom prst="line">
            <a:avLst/>
          </a:prstGeom>
          <a:noFill/>
          <a:ln w="12700">
            <a:solidFill>
              <a:schemeClr val="tx1"/>
            </a:solidFill>
            <a:round/>
            <a:headEnd/>
            <a:tailEnd/>
          </a:ln>
          <a:effectLst/>
        </p:spPr>
        <p:txBody>
          <a:bodyPr/>
          <a:lstStyle/>
          <a:p>
            <a:endParaRPr lang="en-US"/>
          </a:p>
        </p:txBody>
      </p:sp>
      <p:sp>
        <p:nvSpPr>
          <p:cNvPr id="38" name="Line 37"/>
          <p:cNvSpPr>
            <a:spLocks noChangeShapeType="1"/>
          </p:cNvSpPr>
          <p:nvPr/>
        </p:nvSpPr>
        <p:spPr bwMode="auto">
          <a:xfrm>
            <a:off x="3124200" y="2362200"/>
            <a:ext cx="228600" cy="0"/>
          </a:xfrm>
          <a:prstGeom prst="line">
            <a:avLst/>
          </a:prstGeom>
          <a:noFill/>
          <a:ln w="12700">
            <a:solidFill>
              <a:schemeClr val="tx1"/>
            </a:solidFill>
            <a:round/>
            <a:headEnd/>
            <a:tailEnd/>
          </a:ln>
          <a:effectLst/>
        </p:spPr>
        <p:txBody>
          <a:bodyPr/>
          <a:lstStyle/>
          <a:p>
            <a:endParaRPr lang="en-US"/>
          </a:p>
        </p:txBody>
      </p:sp>
      <p:sp>
        <p:nvSpPr>
          <p:cNvPr id="39" name="Line 38"/>
          <p:cNvSpPr>
            <a:spLocks noChangeShapeType="1"/>
          </p:cNvSpPr>
          <p:nvPr/>
        </p:nvSpPr>
        <p:spPr bwMode="auto">
          <a:xfrm>
            <a:off x="3962400" y="2971800"/>
            <a:ext cx="152400" cy="0"/>
          </a:xfrm>
          <a:prstGeom prst="line">
            <a:avLst/>
          </a:prstGeom>
          <a:noFill/>
          <a:ln w="12700">
            <a:solidFill>
              <a:schemeClr val="tx1"/>
            </a:solidFill>
            <a:round/>
            <a:headEnd/>
            <a:tailEnd/>
          </a:ln>
          <a:effectLst/>
        </p:spPr>
        <p:txBody>
          <a:bodyPr/>
          <a:lstStyle/>
          <a:p>
            <a:endParaRPr lang="en-US"/>
          </a:p>
        </p:txBody>
      </p:sp>
      <p:sp>
        <p:nvSpPr>
          <p:cNvPr id="40" name="Line 39"/>
          <p:cNvSpPr>
            <a:spLocks noChangeShapeType="1"/>
          </p:cNvSpPr>
          <p:nvPr/>
        </p:nvSpPr>
        <p:spPr bwMode="auto">
          <a:xfrm>
            <a:off x="3352800" y="2362200"/>
            <a:ext cx="609600" cy="609600"/>
          </a:xfrm>
          <a:prstGeom prst="line">
            <a:avLst/>
          </a:prstGeom>
          <a:noFill/>
          <a:ln w="12700">
            <a:solidFill>
              <a:schemeClr val="accent1"/>
            </a:solidFill>
            <a:round/>
            <a:headEnd/>
            <a:tailEnd/>
          </a:ln>
          <a:effectLst/>
        </p:spPr>
        <p:txBody>
          <a:bodyPr/>
          <a:lstStyle/>
          <a:p>
            <a:endParaRPr lang="en-US"/>
          </a:p>
        </p:txBody>
      </p:sp>
      <p:sp>
        <p:nvSpPr>
          <p:cNvPr id="41" name="Line 40"/>
          <p:cNvSpPr>
            <a:spLocks noChangeShapeType="1"/>
          </p:cNvSpPr>
          <p:nvPr/>
        </p:nvSpPr>
        <p:spPr bwMode="auto">
          <a:xfrm>
            <a:off x="6477000" y="2057400"/>
            <a:ext cx="0" cy="381000"/>
          </a:xfrm>
          <a:prstGeom prst="line">
            <a:avLst/>
          </a:prstGeom>
          <a:noFill/>
          <a:ln w="12700">
            <a:solidFill>
              <a:schemeClr val="tx1"/>
            </a:solidFill>
            <a:round/>
            <a:headEnd/>
            <a:tailEnd/>
          </a:ln>
          <a:effectLst/>
        </p:spPr>
        <p:txBody>
          <a:bodyPr/>
          <a:lstStyle/>
          <a:p>
            <a:endParaRPr lang="en-US"/>
          </a:p>
        </p:txBody>
      </p:sp>
      <p:sp>
        <p:nvSpPr>
          <p:cNvPr id="42" name="Line 41"/>
          <p:cNvSpPr>
            <a:spLocks noChangeShapeType="1"/>
          </p:cNvSpPr>
          <p:nvPr/>
        </p:nvSpPr>
        <p:spPr bwMode="auto">
          <a:xfrm>
            <a:off x="6400800" y="2057400"/>
            <a:ext cx="0" cy="381000"/>
          </a:xfrm>
          <a:prstGeom prst="line">
            <a:avLst/>
          </a:prstGeom>
          <a:noFill/>
          <a:ln w="12700">
            <a:solidFill>
              <a:schemeClr val="tx1"/>
            </a:solidFill>
            <a:round/>
            <a:headEnd/>
            <a:tailEnd/>
          </a:ln>
          <a:effectLst/>
        </p:spPr>
        <p:txBody>
          <a:bodyPr/>
          <a:lstStyle/>
          <a:p>
            <a:endParaRPr lang="en-US"/>
          </a:p>
        </p:txBody>
      </p:sp>
      <p:sp>
        <p:nvSpPr>
          <p:cNvPr id="43" name="Line 42"/>
          <p:cNvSpPr>
            <a:spLocks noChangeShapeType="1"/>
          </p:cNvSpPr>
          <p:nvPr/>
        </p:nvSpPr>
        <p:spPr bwMode="auto">
          <a:xfrm>
            <a:off x="6477000" y="3048000"/>
            <a:ext cx="0" cy="381000"/>
          </a:xfrm>
          <a:prstGeom prst="line">
            <a:avLst/>
          </a:prstGeom>
          <a:noFill/>
          <a:ln w="12700">
            <a:solidFill>
              <a:schemeClr val="tx1"/>
            </a:solidFill>
            <a:round/>
            <a:headEnd/>
            <a:tailEnd/>
          </a:ln>
          <a:effectLst/>
        </p:spPr>
        <p:txBody>
          <a:bodyPr/>
          <a:lstStyle/>
          <a:p>
            <a:endParaRPr lang="en-US"/>
          </a:p>
        </p:txBody>
      </p:sp>
      <p:sp>
        <p:nvSpPr>
          <p:cNvPr id="44" name="Line 43"/>
          <p:cNvSpPr>
            <a:spLocks noChangeShapeType="1"/>
          </p:cNvSpPr>
          <p:nvPr/>
        </p:nvSpPr>
        <p:spPr bwMode="auto">
          <a:xfrm>
            <a:off x="6400800" y="3048000"/>
            <a:ext cx="0" cy="381000"/>
          </a:xfrm>
          <a:prstGeom prst="line">
            <a:avLst/>
          </a:prstGeom>
          <a:noFill/>
          <a:ln w="12700">
            <a:solidFill>
              <a:schemeClr val="tx1"/>
            </a:solidFill>
            <a:round/>
            <a:headEnd/>
            <a:tailEnd/>
          </a:ln>
          <a:effectLst/>
        </p:spPr>
        <p:txBody>
          <a:bodyPr/>
          <a:lstStyle/>
          <a:p>
            <a:endParaRPr lang="en-US"/>
          </a:p>
        </p:txBody>
      </p:sp>
      <p:sp>
        <p:nvSpPr>
          <p:cNvPr id="45" name="Oval 44"/>
          <p:cNvSpPr>
            <a:spLocks noChangeArrowheads="1"/>
          </p:cNvSpPr>
          <p:nvPr/>
        </p:nvSpPr>
        <p:spPr bwMode="auto">
          <a:xfrm>
            <a:off x="6248400" y="2209800"/>
            <a:ext cx="152400" cy="152400"/>
          </a:xfrm>
          <a:prstGeom prst="ellipse">
            <a:avLst/>
          </a:prstGeom>
          <a:noFill/>
          <a:ln w="12700">
            <a:solidFill>
              <a:schemeClr val="tx1"/>
            </a:solidFill>
            <a:round/>
            <a:headEnd/>
            <a:tailEnd/>
          </a:ln>
          <a:effectLst/>
        </p:spPr>
        <p:txBody>
          <a:bodyPr wrap="none" anchor="ctr"/>
          <a:lstStyle/>
          <a:p>
            <a:endParaRPr lang="en-US"/>
          </a:p>
        </p:txBody>
      </p:sp>
      <p:sp>
        <p:nvSpPr>
          <p:cNvPr id="46" name="Line 45"/>
          <p:cNvSpPr>
            <a:spLocks noChangeShapeType="1"/>
          </p:cNvSpPr>
          <p:nvPr/>
        </p:nvSpPr>
        <p:spPr bwMode="auto">
          <a:xfrm>
            <a:off x="6019800" y="2286000"/>
            <a:ext cx="228600" cy="0"/>
          </a:xfrm>
          <a:prstGeom prst="line">
            <a:avLst/>
          </a:prstGeom>
          <a:noFill/>
          <a:ln w="12700">
            <a:solidFill>
              <a:schemeClr val="tx1"/>
            </a:solidFill>
            <a:round/>
            <a:headEnd/>
            <a:tailEnd/>
          </a:ln>
          <a:effectLst/>
        </p:spPr>
        <p:txBody>
          <a:bodyPr/>
          <a:lstStyle/>
          <a:p>
            <a:endParaRPr lang="en-US"/>
          </a:p>
        </p:txBody>
      </p:sp>
      <p:sp>
        <p:nvSpPr>
          <p:cNvPr id="47" name="Line 46"/>
          <p:cNvSpPr>
            <a:spLocks noChangeShapeType="1"/>
          </p:cNvSpPr>
          <p:nvPr/>
        </p:nvSpPr>
        <p:spPr bwMode="auto">
          <a:xfrm>
            <a:off x="6019800" y="3200400"/>
            <a:ext cx="381000" cy="0"/>
          </a:xfrm>
          <a:prstGeom prst="line">
            <a:avLst/>
          </a:prstGeom>
          <a:noFill/>
          <a:ln w="12700">
            <a:solidFill>
              <a:schemeClr val="tx1"/>
            </a:solidFill>
            <a:round/>
            <a:headEnd/>
            <a:tailEnd/>
          </a:ln>
          <a:effectLst/>
        </p:spPr>
        <p:txBody>
          <a:bodyPr/>
          <a:lstStyle/>
          <a:p>
            <a:endParaRPr lang="en-US"/>
          </a:p>
        </p:txBody>
      </p:sp>
      <p:sp>
        <p:nvSpPr>
          <p:cNvPr id="48" name="Line 47"/>
          <p:cNvSpPr>
            <a:spLocks noChangeShapeType="1"/>
          </p:cNvSpPr>
          <p:nvPr/>
        </p:nvSpPr>
        <p:spPr bwMode="auto">
          <a:xfrm>
            <a:off x="6019800" y="2286000"/>
            <a:ext cx="0" cy="914400"/>
          </a:xfrm>
          <a:prstGeom prst="line">
            <a:avLst/>
          </a:prstGeom>
          <a:noFill/>
          <a:ln w="12700">
            <a:solidFill>
              <a:schemeClr val="tx1"/>
            </a:solidFill>
            <a:round/>
            <a:headEnd/>
            <a:tailEnd/>
          </a:ln>
          <a:effectLst/>
        </p:spPr>
        <p:txBody>
          <a:bodyPr/>
          <a:lstStyle/>
          <a:p>
            <a:endParaRPr lang="en-US"/>
          </a:p>
        </p:txBody>
      </p:sp>
      <p:sp>
        <p:nvSpPr>
          <p:cNvPr id="49" name="Rectangle 48"/>
          <p:cNvSpPr>
            <a:spLocks noChangeArrowheads="1"/>
          </p:cNvSpPr>
          <p:nvPr/>
        </p:nvSpPr>
        <p:spPr bwMode="auto">
          <a:xfrm>
            <a:off x="5257800" y="2590800"/>
            <a:ext cx="368300" cy="304800"/>
          </a:xfrm>
          <a:prstGeom prst="rect">
            <a:avLst/>
          </a:prstGeom>
          <a:noFill/>
          <a:ln w="9525">
            <a:noFill/>
            <a:miter lim="800000"/>
            <a:headEnd/>
            <a:tailEnd/>
          </a:ln>
        </p:spPr>
        <p:txBody>
          <a:bodyPr wrap="none" lIns="0" tIns="0" rIns="0" bIns="0">
            <a:spAutoFit/>
          </a:bodyPr>
          <a:lstStyle/>
          <a:p>
            <a:r>
              <a:rPr lang="en-US" sz="2000">
                <a:solidFill>
                  <a:srgbClr val="000000"/>
                </a:solidFill>
              </a:rPr>
              <a:t>Vin</a:t>
            </a:r>
            <a:endParaRPr lang="en-US" sz="2000">
              <a:solidFill>
                <a:srgbClr val="0000B6"/>
              </a:solidFill>
            </a:endParaRPr>
          </a:p>
        </p:txBody>
      </p:sp>
      <p:sp>
        <p:nvSpPr>
          <p:cNvPr id="50" name="Line 49"/>
          <p:cNvSpPr>
            <a:spLocks noChangeShapeType="1"/>
          </p:cNvSpPr>
          <p:nvPr/>
        </p:nvSpPr>
        <p:spPr bwMode="auto">
          <a:xfrm>
            <a:off x="5715000" y="2743200"/>
            <a:ext cx="304800" cy="0"/>
          </a:xfrm>
          <a:prstGeom prst="line">
            <a:avLst/>
          </a:prstGeom>
          <a:noFill/>
          <a:ln w="12700">
            <a:solidFill>
              <a:schemeClr val="tx1"/>
            </a:solidFill>
            <a:round/>
            <a:headEnd/>
            <a:tailEnd/>
          </a:ln>
          <a:effectLst/>
        </p:spPr>
        <p:txBody>
          <a:bodyPr/>
          <a:lstStyle/>
          <a:p>
            <a:endParaRPr lang="en-US"/>
          </a:p>
        </p:txBody>
      </p:sp>
      <p:sp>
        <p:nvSpPr>
          <p:cNvPr id="51" name="Line 50"/>
          <p:cNvSpPr>
            <a:spLocks noChangeShapeType="1"/>
          </p:cNvSpPr>
          <p:nvPr/>
        </p:nvSpPr>
        <p:spPr bwMode="auto">
          <a:xfrm>
            <a:off x="4648200" y="2971800"/>
            <a:ext cx="152400" cy="0"/>
          </a:xfrm>
          <a:prstGeom prst="line">
            <a:avLst/>
          </a:prstGeom>
          <a:noFill/>
          <a:ln w="12700">
            <a:solidFill>
              <a:schemeClr val="tx1"/>
            </a:solidFill>
            <a:round/>
            <a:headEnd/>
            <a:tailEnd/>
          </a:ln>
          <a:effectLst/>
        </p:spPr>
        <p:txBody>
          <a:bodyPr/>
          <a:lstStyle/>
          <a:p>
            <a:endParaRPr lang="en-US"/>
          </a:p>
        </p:txBody>
      </p:sp>
      <p:sp>
        <p:nvSpPr>
          <p:cNvPr id="52" name="Line 51"/>
          <p:cNvSpPr>
            <a:spLocks noChangeShapeType="1"/>
          </p:cNvSpPr>
          <p:nvPr/>
        </p:nvSpPr>
        <p:spPr bwMode="auto">
          <a:xfrm>
            <a:off x="5257800" y="2362200"/>
            <a:ext cx="228600" cy="0"/>
          </a:xfrm>
          <a:prstGeom prst="line">
            <a:avLst/>
          </a:prstGeom>
          <a:noFill/>
          <a:ln w="12700">
            <a:solidFill>
              <a:schemeClr val="tx1"/>
            </a:solidFill>
            <a:round/>
            <a:headEnd/>
            <a:tailEnd/>
          </a:ln>
          <a:effectLst/>
        </p:spPr>
        <p:txBody>
          <a:bodyPr/>
          <a:lstStyle/>
          <a:p>
            <a:endParaRPr lang="en-US"/>
          </a:p>
        </p:txBody>
      </p:sp>
      <p:sp>
        <p:nvSpPr>
          <p:cNvPr id="53" name="Line 52"/>
          <p:cNvSpPr>
            <a:spLocks noChangeShapeType="1"/>
          </p:cNvSpPr>
          <p:nvPr/>
        </p:nvSpPr>
        <p:spPr bwMode="auto">
          <a:xfrm flipV="1">
            <a:off x="4800600" y="2362200"/>
            <a:ext cx="457200" cy="609600"/>
          </a:xfrm>
          <a:prstGeom prst="line">
            <a:avLst/>
          </a:prstGeom>
          <a:noFill/>
          <a:ln w="12700">
            <a:solidFill>
              <a:schemeClr val="accent1"/>
            </a:solidFill>
            <a:round/>
            <a:headEnd/>
            <a:tailEnd/>
          </a:ln>
          <a:effectLst/>
        </p:spPr>
        <p:txBody>
          <a:bodyPr/>
          <a:lstStyle/>
          <a:p>
            <a:endParaRPr lang="en-US"/>
          </a:p>
        </p:txBody>
      </p:sp>
      <p:sp>
        <p:nvSpPr>
          <p:cNvPr id="54" name="Rectangle 53"/>
          <p:cNvSpPr>
            <a:spLocks noChangeArrowheads="1"/>
          </p:cNvSpPr>
          <p:nvPr/>
        </p:nvSpPr>
        <p:spPr bwMode="auto">
          <a:xfrm>
            <a:off x="7543800" y="2590800"/>
            <a:ext cx="522288" cy="304800"/>
          </a:xfrm>
          <a:prstGeom prst="rect">
            <a:avLst/>
          </a:prstGeom>
          <a:noFill/>
          <a:ln w="9525">
            <a:noFill/>
            <a:miter lim="800000"/>
            <a:headEnd/>
            <a:tailEnd/>
          </a:ln>
        </p:spPr>
        <p:txBody>
          <a:bodyPr wrap="none" lIns="0" tIns="0" rIns="0" bIns="0">
            <a:spAutoFit/>
          </a:bodyPr>
          <a:lstStyle/>
          <a:p>
            <a:r>
              <a:rPr lang="en-US" sz="2000">
                <a:solidFill>
                  <a:srgbClr val="000000"/>
                </a:solidFill>
              </a:rPr>
              <a:t>Vout</a:t>
            </a:r>
            <a:endParaRPr lang="en-US" sz="2000">
              <a:solidFill>
                <a:srgbClr val="0000B6"/>
              </a:solidFill>
            </a:endParaRPr>
          </a:p>
        </p:txBody>
      </p:sp>
      <p:sp>
        <p:nvSpPr>
          <p:cNvPr id="55" name="Rectangle 54"/>
          <p:cNvSpPr>
            <a:spLocks noChangeArrowheads="1"/>
          </p:cNvSpPr>
          <p:nvPr/>
        </p:nvSpPr>
        <p:spPr bwMode="auto">
          <a:xfrm>
            <a:off x="7391400" y="3124200"/>
            <a:ext cx="276225" cy="304800"/>
          </a:xfrm>
          <a:prstGeom prst="rect">
            <a:avLst/>
          </a:prstGeom>
          <a:noFill/>
          <a:ln w="9525">
            <a:noFill/>
            <a:miter lim="800000"/>
            <a:headEnd/>
            <a:tailEnd/>
          </a:ln>
        </p:spPr>
        <p:txBody>
          <a:bodyPr wrap="none" lIns="0" tIns="0" rIns="0" bIns="0">
            <a:spAutoFit/>
          </a:bodyPr>
          <a:lstStyle/>
          <a:p>
            <a:r>
              <a:rPr lang="en-US" sz="2000">
                <a:solidFill>
                  <a:srgbClr val="000000"/>
                </a:solidFill>
              </a:rPr>
              <a:t>C</a:t>
            </a:r>
            <a:r>
              <a:rPr lang="en-US" sz="2000" baseline="-25000">
                <a:solidFill>
                  <a:srgbClr val="000000"/>
                </a:solidFill>
              </a:rPr>
              <a:t>L</a:t>
            </a:r>
          </a:p>
        </p:txBody>
      </p:sp>
      <p:sp>
        <p:nvSpPr>
          <p:cNvPr id="56" name="Line 55"/>
          <p:cNvSpPr>
            <a:spLocks noChangeShapeType="1"/>
          </p:cNvSpPr>
          <p:nvPr/>
        </p:nvSpPr>
        <p:spPr bwMode="auto">
          <a:xfrm>
            <a:off x="6781800" y="2438400"/>
            <a:ext cx="0" cy="609600"/>
          </a:xfrm>
          <a:prstGeom prst="line">
            <a:avLst/>
          </a:prstGeom>
          <a:noFill/>
          <a:ln w="12700">
            <a:solidFill>
              <a:schemeClr val="tx1"/>
            </a:solidFill>
            <a:round/>
            <a:headEnd/>
            <a:tailEnd/>
          </a:ln>
          <a:effectLst/>
        </p:spPr>
        <p:txBody>
          <a:bodyPr/>
          <a:lstStyle/>
          <a:p>
            <a:endParaRPr lang="en-US"/>
          </a:p>
        </p:txBody>
      </p:sp>
      <p:sp>
        <p:nvSpPr>
          <p:cNvPr id="57" name="Line 56"/>
          <p:cNvSpPr>
            <a:spLocks noChangeShapeType="1"/>
          </p:cNvSpPr>
          <p:nvPr/>
        </p:nvSpPr>
        <p:spPr bwMode="auto">
          <a:xfrm>
            <a:off x="6477000" y="3048000"/>
            <a:ext cx="304800" cy="0"/>
          </a:xfrm>
          <a:prstGeom prst="line">
            <a:avLst/>
          </a:prstGeom>
          <a:noFill/>
          <a:ln w="12700">
            <a:solidFill>
              <a:schemeClr val="tx1"/>
            </a:solidFill>
            <a:round/>
            <a:headEnd/>
            <a:tailEnd/>
          </a:ln>
          <a:effectLst/>
        </p:spPr>
        <p:txBody>
          <a:bodyPr/>
          <a:lstStyle/>
          <a:p>
            <a:endParaRPr lang="en-US"/>
          </a:p>
        </p:txBody>
      </p:sp>
      <p:sp>
        <p:nvSpPr>
          <p:cNvPr id="58" name="Line 57"/>
          <p:cNvSpPr>
            <a:spLocks noChangeShapeType="1"/>
          </p:cNvSpPr>
          <p:nvPr/>
        </p:nvSpPr>
        <p:spPr bwMode="auto">
          <a:xfrm>
            <a:off x="6477000" y="3429000"/>
            <a:ext cx="304800" cy="0"/>
          </a:xfrm>
          <a:prstGeom prst="line">
            <a:avLst/>
          </a:prstGeom>
          <a:noFill/>
          <a:ln w="12700">
            <a:solidFill>
              <a:schemeClr val="tx1"/>
            </a:solidFill>
            <a:round/>
            <a:headEnd/>
            <a:tailEnd/>
          </a:ln>
          <a:effectLst/>
        </p:spPr>
        <p:txBody>
          <a:bodyPr/>
          <a:lstStyle/>
          <a:p>
            <a:endParaRPr lang="en-US"/>
          </a:p>
        </p:txBody>
      </p:sp>
      <p:sp>
        <p:nvSpPr>
          <p:cNvPr id="59" name="Line 58"/>
          <p:cNvSpPr>
            <a:spLocks noChangeShapeType="1"/>
          </p:cNvSpPr>
          <p:nvPr/>
        </p:nvSpPr>
        <p:spPr bwMode="auto">
          <a:xfrm>
            <a:off x="6477000" y="2438400"/>
            <a:ext cx="304800" cy="0"/>
          </a:xfrm>
          <a:prstGeom prst="line">
            <a:avLst/>
          </a:prstGeom>
          <a:noFill/>
          <a:ln w="12700">
            <a:solidFill>
              <a:schemeClr val="tx1"/>
            </a:solidFill>
            <a:round/>
            <a:headEnd/>
            <a:tailEnd/>
          </a:ln>
          <a:effectLst/>
        </p:spPr>
        <p:txBody>
          <a:bodyPr/>
          <a:lstStyle/>
          <a:p>
            <a:endParaRPr lang="en-US"/>
          </a:p>
        </p:txBody>
      </p:sp>
      <p:sp>
        <p:nvSpPr>
          <p:cNvPr id="60" name="Line 59"/>
          <p:cNvSpPr>
            <a:spLocks noChangeShapeType="1"/>
          </p:cNvSpPr>
          <p:nvPr/>
        </p:nvSpPr>
        <p:spPr bwMode="auto">
          <a:xfrm>
            <a:off x="6477000" y="2057400"/>
            <a:ext cx="304800" cy="0"/>
          </a:xfrm>
          <a:prstGeom prst="line">
            <a:avLst/>
          </a:prstGeom>
          <a:noFill/>
          <a:ln w="12700">
            <a:solidFill>
              <a:schemeClr val="tx1"/>
            </a:solidFill>
            <a:round/>
            <a:headEnd/>
            <a:tailEnd/>
          </a:ln>
          <a:effectLst/>
        </p:spPr>
        <p:txBody>
          <a:bodyPr/>
          <a:lstStyle/>
          <a:p>
            <a:endParaRPr lang="en-US"/>
          </a:p>
        </p:txBody>
      </p:sp>
      <p:sp>
        <p:nvSpPr>
          <p:cNvPr id="61" name="Line 60"/>
          <p:cNvSpPr>
            <a:spLocks noChangeShapeType="1"/>
          </p:cNvSpPr>
          <p:nvPr/>
        </p:nvSpPr>
        <p:spPr bwMode="auto">
          <a:xfrm>
            <a:off x="6781800" y="1676400"/>
            <a:ext cx="0" cy="381000"/>
          </a:xfrm>
          <a:prstGeom prst="line">
            <a:avLst/>
          </a:prstGeom>
          <a:noFill/>
          <a:ln w="12700">
            <a:solidFill>
              <a:schemeClr val="tx1"/>
            </a:solidFill>
            <a:round/>
            <a:headEnd/>
            <a:tailEnd/>
          </a:ln>
          <a:effectLst/>
        </p:spPr>
        <p:txBody>
          <a:bodyPr/>
          <a:lstStyle/>
          <a:p>
            <a:endParaRPr lang="en-US"/>
          </a:p>
        </p:txBody>
      </p:sp>
      <p:sp>
        <p:nvSpPr>
          <p:cNvPr id="62" name="Line 61"/>
          <p:cNvSpPr>
            <a:spLocks noChangeShapeType="1"/>
          </p:cNvSpPr>
          <p:nvPr/>
        </p:nvSpPr>
        <p:spPr bwMode="auto">
          <a:xfrm>
            <a:off x="6781800" y="3429000"/>
            <a:ext cx="0" cy="381000"/>
          </a:xfrm>
          <a:prstGeom prst="line">
            <a:avLst/>
          </a:prstGeom>
          <a:noFill/>
          <a:ln w="12700">
            <a:solidFill>
              <a:schemeClr val="tx1"/>
            </a:solidFill>
            <a:round/>
            <a:headEnd/>
            <a:tailEnd/>
          </a:ln>
          <a:effectLst/>
        </p:spPr>
        <p:txBody>
          <a:bodyPr/>
          <a:lstStyle/>
          <a:p>
            <a:endParaRPr lang="en-US"/>
          </a:p>
        </p:txBody>
      </p:sp>
      <p:sp>
        <p:nvSpPr>
          <p:cNvPr id="63" name="Line 62"/>
          <p:cNvSpPr>
            <a:spLocks noChangeShapeType="1"/>
          </p:cNvSpPr>
          <p:nvPr/>
        </p:nvSpPr>
        <p:spPr bwMode="auto">
          <a:xfrm>
            <a:off x="6781800" y="2743200"/>
            <a:ext cx="685800" cy="0"/>
          </a:xfrm>
          <a:prstGeom prst="line">
            <a:avLst/>
          </a:prstGeom>
          <a:noFill/>
          <a:ln w="12700">
            <a:solidFill>
              <a:schemeClr val="tx1"/>
            </a:solidFill>
            <a:round/>
            <a:headEnd/>
            <a:tailEnd/>
          </a:ln>
          <a:effectLst/>
        </p:spPr>
        <p:txBody>
          <a:bodyPr/>
          <a:lstStyle/>
          <a:p>
            <a:endParaRPr lang="en-US"/>
          </a:p>
        </p:txBody>
      </p:sp>
      <p:sp>
        <p:nvSpPr>
          <p:cNvPr id="64" name="Line 63"/>
          <p:cNvSpPr>
            <a:spLocks noChangeShapeType="1"/>
          </p:cNvSpPr>
          <p:nvPr/>
        </p:nvSpPr>
        <p:spPr bwMode="auto">
          <a:xfrm>
            <a:off x="7086600" y="3200400"/>
            <a:ext cx="304800" cy="0"/>
          </a:xfrm>
          <a:prstGeom prst="line">
            <a:avLst/>
          </a:prstGeom>
          <a:noFill/>
          <a:ln w="12700">
            <a:solidFill>
              <a:schemeClr val="tx1"/>
            </a:solidFill>
            <a:round/>
            <a:headEnd/>
            <a:tailEnd/>
          </a:ln>
          <a:effectLst/>
        </p:spPr>
        <p:txBody>
          <a:bodyPr/>
          <a:lstStyle/>
          <a:p>
            <a:endParaRPr lang="en-US"/>
          </a:p>
        </p:txBody>
      </p:sp>
      <p:sp>
        <p:nvSpPr>
          <p:cNvPr id="65" name="Line 64"/>
          <p:cNvSpPr>
            <a:spLocks noChangeShapeType="1"/>
          </p:cNvSpPr>
          <p:nvPr/>
        </p:nvSpPr>
        <p:spPr bwMode="auto">
          <a:xfrm>
            <a:off x="7086600" y="3276600"/>
            <a:ext cx="304800" cy="0"/>
          </a:xfrm>
          <a:prstGeom prst="line">
            <a:avLst/>
          </a:prstGeom>
          <a:noFill/>
          <a:ln w="12700">
            <a:solidFill>
              <a:schemeClr val="tx1"/>
            </a:solidFill>
            <a:round/>
            <a:headEnd/>
            <a:tailEnd/>
          </a:ln>
          <a:effectLst/>
        </p:spPr>
        <p:txBody>
          <a:bodyPr/>
          <a:lstStyle/>
          <a:p>
            <a:endParaRPr lang="en-US"/>
          </a:p>
        </p:txBody>
      </p:sp>
      <p:sp>
        <p:nvSpPr>
          <p:cNvPr id="66" name="Line 65"/>
          <p:cNvSpPr>
            <a:spLocks noChangeShapeType="1"/>
          </p:cNvSpPr>
          <p:nvPr/>
        </p:nvSpPr>
        <p:spPr bwMode="auto">
          <a:xfrm>
            <a:off x="6629400" y="3810000"/>
            <a:ext cx="304800" cy="0"/>
          </a:xfrm>
          <a:prstGeom prst="line">
            <a:avLst/>
          </a:prstGeom>
          <a:noFill/>
          <a:ln w="12700">
            <a:solidFill>
              <a:schemeClr val="tx1"/>
            </a:solidFill>
            <a:round/>
            <a:headEnd/>
            <a:tailEnd/>
          </a:ln>
          <a:effectLst/>
        </p:spPr>
        <p:txBody>
          <a:bodyPr/>
          <a:lstStyle/>
          <a:p>
            <a:endParaRPr lang="en-US"/>
          </a:p>
        </p:txBody>
      </p:sp>
      <p:sp>
        <p:nvSpPr>
          <p:cNvPr id="67" name="Line 66"/>
          <p:cNvSpPr>
            <a:spLocks noChangeShapeType="1"/>
          </p:cNvSpPr>
          <p:nvPr/>
        </p:nvSpPr>
        <p:spPr bwMode="auto">
          <a:xfrm>
            <a:off x="7239000" y="2743200"/>
            <a:ext cx="0" cy="457200"/>
          </a:xfrm>
          <a:prstGeom prst="line">
            <a:avLst/>
          </a:prstGeom>
          <a:noFill/>
          <a:ln w="12700">
            <a:solidFill>
              <a:schemeClr val="tx1"/>
            </a:solidFill>
            <a:round/>
            <a:headEnd/>
            <a:tailEnd/>
          </a:ln>
          <a:effectLst/>
        </p:spPr>
        <p:txBody>
          <a:bodyPr/>
          <a:lstStyle/>
          <a:p>
            <a:endParaRPr lang="en-US"/>
          </a:p>
        </p:txBody>
      </p:sp>
      <p:sp>
        <p:nvSpPr>
          <p:cNvPr id="68" name="Line 67"/>
          <p:cNvSpPr>
            <a:spLocks noChangeShapeType="1"/>
          </p:cNvSpPr>
          <p:nvPr/>
        </p:nvSpPr>
        <p:spPr bwMode="auto">
          <a:xfrm>
            <a:off x="7239000" y="3276600"/>
            <a:ext cx="0" cy="381000"/>
          </a:xfrm>
          <a:prstGeom prst="line">
            <a:avLst/>
          </a:prstGeom>
          <a:noFill/>
          <a:ln w="12700">
            <a:solidFill>
              <a:schemeClr val="tx1"/>
            </a:solidFill>
            <a:round/>
            <a:headEnd/>
            <a:tailEnd/>
          </a:ln>
          <a:effectLst/>
        </p:spPr>
        <p:txBody>
          <a:bodyPr/>
          <a:lstStyle/>
          <a:p>
            <a:endParaRPr lang="en-US"/>
          </a:p>
        </p:txBody>
      </p:sp>
      <p:sp>
        <p:nvSpPr>
          <p:cNvPr id="69" name="Line 68"/>
          <p:cNvSpPr>
            <a:spLocks noChangeShapeType="1"/>
          </p:cNvSpPr>
          <p:nvPr/>
        </p:nvSpPr>
        <p:spPr bwMode="auto">
          <a:xfrm>
            <a:off x="7086600" y="3657600"/>
            <a:ext cx="304800" cy="0"/>
          </a:xfrm>
          <a:prstGeom prst="line">
            <a:avLst/>
          </a:prstGeom>
          <a:noFill/>
          <a:ln w="12700">
            <a:solidFill>
              <a:schemeClr val="tx1"/>
            </a:solidFill>
            <a:round/>
            <a:headEnd/>
            <a:tailEnd/>
          </a:ln>
          <a:effectLst/>
        </p:spPr>
        <p:txBody>
          <a:bodyPr/>
          <a:lstStyle/>
          <a:p>
            <a:endParaRPr lang="en-US"/>
          </a:p>
        </p:txBody>
      </p:sp>
      <p:grpSp>
        <p:nvGrpSpPr>
          <p:cNvPr id="70" name="Group 69"/>
          <p:cNvGrpSpPr>
            <a:grpSpLocks/>
          </p:cNvGrpSpPr>
          <p:nvPr/>
        </p:nvGrpSpPr>
        <p:grpSpPr bwMode="auto">
          <a:xfrm>
            <a:off x="6705600" y="2133600"/>
            <a:ext cx="1025525" cy="304800"/>
            <a:chOff x="4224" y="1152"/>
            <a:chExt cx="646" cy="192"/>
          </a:xfrm>
        </p:grpSpPr>
        <p:sp>
          <p:nvSpPr>
            <p:cNvPr id="71" name="Rectangle 70"/>
            <p:cNvSpPr>
              <a:spLocks noChangeArrowheads="1"/>
            </p:cNvSpPr>
            <p:nvPr/>
          </p:nvSpPr>
          <p:spPr bwMode="auto">
            <a:xfrm>
              <a:off x="4320" y="1152"/>
              <a:ext cx="550" cy="192"/>
            </a:xfrm>
            <a:prstGeom prst="rect">
              <a:avLst/>
            </a:prstGeom>
            <a:noFill/>
            <a:ln w="9525">
              <a:noFill/>
              <a:miter lim="800000"/>
              <a:headEnd/>
              <a:tailEnd/>
            </a:ln>
          </p:spPr>
          <p:txBody>
            <a:bodyPr wrap="none" lIns="0" tIns="0" rIns="0" bIns="0">
              <a:spAutoFit/>
            </a:bodyPr>
            <a:lstStyle/>
            <a:p>
              <a:r>
                <a:rPr lang="en-US" sz="2000">
                  <a:solidFill>
                    <a:srgbClr val="000000"/>
                  </a:solidFill>
                </a:rPr>
                <a:t>I</a:t>
              </a:r>
              <a:r>
                <a:rPr lang="en-US" sz="2000" baseline="-25000">
                  <a:solidFill>
                    <a:srgbClr val="000000"/>
                  </a:solidFill>
                </a:rPr>
                <a:t>sc </a:t>
              </a:r>
              <a:r>
                <a:rPr lang="en-US" sz="2000">
                  <a:solidFill>
                    <a:srgbClr val="000000"/>
                  </a:solidFill>
                  <a:sym typeface="Symbol" pitchFamily="18" charset="2"/>
                </a:rPr>
                <a:t> I</a:t>
              </a:r>
              <a:r>
                <a:rPr lang="en-US" sz="2000" baseline="-25000">
                  <a:solidFill>
                    <a:srgbClr val="000000"/>
                  </a:solidFill>
                  <a:sym typeface="Symbol" pitchFamily="18" charset="2"/>
                </a:rPr>
                <a:t>max</a:t>
              </a:r>
              <a:endParaRPr lang="en-US" sz="2000" baseline="-25000">
                <a:solidFill>
                  <a:srgbClr val="000000"/>
                </a:solidFill>
              </a:endParaRPr>
            </a:p>
          </p:txBody>
        </p:sp>
        <p:sp>
          <p:nvSpPr>
            <p:cNvPr id="72" name="Line 71"/>
            <p:cNvSpPr>
              <a:spLocks noChangeShapeType="1"/>
            </p:cNvSpPr>
            <p:nvPr/>
          </p:nvSpPr>
          <p:spPr bwMode="auto">
            <a:xfrm>
              <a:off x="4224" y="1152"/>
              <a:ext cx="0" cy="192"/>
            </a:xfrm>
            <a:prstGeom prst="line">
              <a:avLst/>
            </a:prstGeom>
            <a:noFill/>
            <a:ln w="28575">
              <a:solidFill>
                <a:schemeClr val="accent1"/>
              </a:solidFill>
              <a:round/>
              <a:headEnd/>
              <a:tailEnd type="triangle" w="med" len="med"/>
            </a:ln>
            <a:effectLst/>
          </p:spPr>
          <p:txBody>
            <a:bodyPr/>
            <a:lstStyle/>
            <a:p>
              <a:endParaRPr lang="en-US"/>
            </a:p>
          </p:txBody>
        </p:sp>
      </p:grpSp>
      <p:sp>
        <p:nvSpPr>
          <p:cNvPr id="73" name="Line 72"/>
          <p:cNvSpPr>
            <a:spLocks noChangeShapeType="1"/>
          </p:cNvSpPr>
          <p:nvPr/>
        </p:nvSpPr>
        <p:spPr bwMode="auto">
          <a:xfrm>
            <a:off x="6629400" y="1676400"/>
            <a:ext cx="304800" cy="0"/>
          </a:xfrm>
          <a:prstGeom prst="line">
            <a:avLst/>
          </a:prstGeom>
          <a:noFill/>
          <a:ln w="28575">
            <a:solidFill>
              <a:schemeClr val="tx1"/>
            </a:solidFill>
            <a:round/>
            <a:headEnd/>
            <a:tailEnd/>
          </a:ln>
          <a:effectLst/>
        </p:spPr>
        <p:txBody>
          <a:bodyPr/>
          <a:lstStyle/>
          <a:p>
            <a:endParaRPr lang="en-US"/>
          </a:p>
        </p:txBody>
      </p:sp>
      <p:sp>
        <p:nvSpPr>
          <p:cNvPr id="74" name="Line 73"/>
          <p:cNvSpPr>
            <a:spLocks noChangeShapeType="1"/>
          </p:cNvSpPr>
          <p:nvPr/>
        </p:nvSpPr>
        <p:spPr bwMode="auto">
          <a:xfrm>
            <a:off x="7162800" y="3733800"/>
            <a:ext cx="152400" cy="0"/>
          </a:xfrm>
          <a:prstGeom prst="line">
            <a:avLst/>
          </a:prstGeom>
          <a:noFill/>
          <a:ln w="12700">
            <a:solidFill>
              <a:schemeClr val="tx1"/>
            </a:solidFill>
            <a:round/>
            <a:headEnd/>
            <a:tailEnd/>
          </a:ln>
          <a:effectLst/>
        </p:spPr>
        <p:txBody>
          <a:bodyPr/>
          <a:lstStyle/>
          <a:p>
            <a:endParaRPr lang="en-US"/>
          </a:p>
        </p:txBody>
      </p:sp>
      <p:sp>
        <p:nvSpPr>
          <p:cNvPr id="75" name="Line 74"/>
          <p:cNvSpPr>
            <a:spLocks noChangeShapeType="1"/>
          </p:cNvSpPr>
          <p:nvPr/>
        </p:nvSpPr>
        <p:spPr bwMode="auto">
          <a:xfrm>
            <a:off x="8153400" y="2362200"/>
            <a:ext cx="228600" cy="0"/>
          </a:xfrm>
          <a:prstGeom prst="line">
            <a:avLst/>
          </a:prstGeom>
          <a:noFill/>
          <a:ln w="12700">
            <a:solidFill>
              <a:schemeClr val="tx1"/>
            </a:solidFill>
            <a:round/>
            <a:headEnd/>
            <a:tailEnd/>
          </a:ln>
          <a:effectLst/>
        </p:spPr>
        <p:txBody>
          <a:bodyPr/>
          <a:lstStyle/>
          <a:p>
            <a:endParaRPr lang="en-US"/>
          </a:p>
        </p:txBody>
      </p:sp>
      <p:sp>
        <p:nvSpPr>
          <p:cNvPr id="76" name="Line 75"/>
          <p:cNvSpPr>
            <a:spLocks noChangeShapeType="1"/>
          </p:cNvSpPr>
          <p:nvPr/>
        </p:nvSpPr>
        <p:spPr bwMode="auto">
          <a:xfrm>
            <a:off x="8458200" y="2971800"/>
            <a:ext cx="152400" cy="0"/>
          </a:xfrm>
          <a:prstGeom prst="line">
            <a:avLst/>
          </a:prstGeom>
          <a:noFill/>
          <a:ln w="12700">
            <a:solidFill>
              <a:schemeClr val="tx1"/>
            </a:solidFill>
            <a:round/>
            <a:headEnd/>
            <a:tailEnd/>
          </a:ln>
          <a:effectLst/>
        </p:spPr>
        <p:txBody>
          <a:bodyPr/>
          <a:lstStyle/>
          <a:p>
            <a:endParaRPr lang="en-US"/>
          </a:p>
        </p:txBody>
      </p:sp>
      <p:sp>
        <p:nvSpPr>
          <p:cNvPr id="77" name="Line 76"/>
          <p:cNvSpPr>
            <a:spLocks noChangeShapeType="1"/>
          </p:cNvSpPr>
          <p:nvPr/>
        </p:nvSpPr>
        <p:spPr bwMode="auto">
          <a:xfrm>
            <a:off x="8382000" y="2362200"/>
            <a:ext cx="76200" cy="609600"/>
          </a:xfrm>
          <a:prstGeom prst="line">
            <a:avLst/>
          </a:prstGeom>
          <a:noFill/>
          <a:ln w="12700">
            <a:solidFill>
              <a:schemeClr val="accent1"/>
            </a:solidFill>
            <a:round/>
            <a:headEnd/>
            <a:tailEnd/>
          </a:ln>
          <a:effectLst/>
        </p:spPr>
        <p:txBody>
          <a:bodyPr/>
          <a:lstStyle/>
          <a:p>
            <a:endParaRPr lang="en-US"/>
          </a:p>
        </p:txBody>
      </p:sp>
      <p:sp>
        <p:nvSpPr>
          <p:cNvPr id="78" name="Rectangle 77"/>
          <p:cNvSpPr/>
          <p:nvPr/>
        </p:nvSpPr>
        <p:spPr>
          <a:xfrm>
            <a:off x="436820" y="4038600"/>
            <a:ext cx="3594254" cy="646331"/>
          </a:xfrm>
          <a:prstGeom prst="rect">
            <a:avLst/>
          </a:prstGeom>
        </p:spPr>
        <p:txBody>
          <a:bodyPr wrap="none">
            <a:spAutoFit/>
          </a:bodyPr>
          <a:lstStyle/>
          <a:p>
            <a:pPr algn="ctr"/>
            <a:r>
              <a:rPr lang="en-US" dirty="0" smtClean="0"/>
              <a:t>Large</a:t>
            </a:r>
            <a:r>
              <a:rPr lang="en-US" dirty="0" smtClean="0">
                <a:solidFill>
                  <a:srgbClr val="000000"/>
                </a:solidFill>
              </a:rPr>
              <a:t> capacitive load</a:t>
            </a:r>
          </a:p>
          <a:p>
            <a:pPr algn="ctr"/>
            <a:r>
              <a:rPr lang="en-US" dirty="0" smtClean="0">
                <a:solidFill>
                  <a:srgbClr val="000000"/>
                </a:solidFill>
              </a:rPr>
              <a:t>Output fall time &gt; Input rise time</a:t>
            </a:r>
            <a:endParaRPr lang="en-US" dirty="0">
              <a:solidFill>
                <a:srgbClr val="000000"/>
              </a:solidFill>
            </a:endParaRPr>
          </a:p>
        </p:txBody>
      </p:sp>
      <p:sp>
        <p:nvSpPr>
          <p:cNvPr id="79" name="Rectangle 78"/>
          <p:cNvSpPr/>
          <p:nvPr/>
        </p:nvSpPr>
        <p:spPr>
          <a:xfrm>
            <a:off x="5020843" y="3962400"/>
            <a:ext cx="3571812" cy="646331"/>
          </a:xfrm>
          <a:prstGeom prst="rect">
            <a:avLst/>
          </a:prstGeom>
        </p:spPr>
        <p:txBody>
          <a:bodyPr wrap="none">
            <a:spAutoFit/>
          </a:bodyPr>
          <a:lstStyle/>
          <a:p>
            <a:pPr algn="ctr"/>
            <a:r>
              <a:rPr lang="en-US" dirty="0" smtClean="0"/>
              <a:t>Small</a:t>
            </a:r>
            <a:r>
              <a:rPr lang="en-US" dirty="0" smtClean="0">
                <a:solidFill>
                  <a:srgbClr val="000000"/>
                </a:solidFill>
              </a:rPr>
              <a:t> capacitive load</a:t>
            </a:r>
          </a:p>
          <a:p>
            <a:pPr algn="ctr"/>
            <a:r>
              <a:rPr lang="en-US" dirty="0" smtClean="0">
                <a:solidFill>
                  <a:srgbClr val="000000"/>
                </a:solidFill>
              </a:rPr>
              <a:t>Output fall time &lt; Input rise time</a:t>
            </a:r>
            <a:endParaRPr lang="en-US" dirty="0">
              <a:solidFill>
                <a:srgbClr val="000000"/>
              </a:solidFill>
            </a:endParaRPr>
          </a:p>
        </p:txBody>
      </p:sp>
      <p:sp>
        <p:nvSpPr>
          <p:cNvPr id="81" name="Rectangle 3"/>
          <p:cNvSpPr txBox="1">
            <a:spLocks noChangeArrowheads="1"/>
          </p:cNvSpPr>
          <p:nvPr/>
        </p:nvSpPr>
        <p:spPr>
          <a:xfrm>
            <a:off x="457200" y="5029200"/>
            <a:ext cx="8229600" cy="159837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Increases with rise and fall times of input.</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Decreases for larger output load capacitance; large capacitor takes most of the current.</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Small, about 5-10% of dynamic power; momentary shorting of supply and ground during opening and closing of transistor switches.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Short Circuit Power</a:t>
            </a:r>
            <a:endParaRPr lang="en-US" dirty="0"/>
          </a:p>
        </p:txBody>
      </p:sp>
      <p:graphicFrame>
        <p:nvGraphicFramePr>
          <p:cNvPr id="4" name="Object 4"/>
          <p:cNvGraphicFramePr>
            <a:graphicFrameLocks noChangeAspect="1"/>
          </p:cNvGraphicFramePr>
          <p:nvPr/>
        </p:nvGraphicFramePr>
        <p:xfrm>
          <a:off x="1981200" y="4419600"/>
          <a:ext cx="5203825" cy="1604963"/>
        </p:xfrm>
        <a:graphic>
          <a:graphicData uri="http://schemas.openxmlformats.org/presentationml/2006/ole">
            <mc:AlternateContent xmlns:mc="http://schemas.openxmlformats.org/markup-compatibility/2006">
              <mc:Choice xmlns:v="urn:schemas-microsoft-com:vml" Requires="v">
                <p:oleObj spid="_x0000_s29700" name="Equation" r:id="rId3" imgW="2717640" imgH="838080" progId="Equation.3">
                  <p:embed/>
                </p:oleObj>
              </mc:Choice>
              <mc:Fallback>
                <p:oleObj name="Equation" r:id="rId3" imgW="2717640" imgH="8380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4419600"/>
                        <a:ext cx="5203825" cy="160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 name="Picture 5" descr="rabaey333"/>
          <p:cNvPicPr>
            <a:picLocks noChangeAspect="1" noChangeArrowheads="1"/>
          </p:cNvPicPr>
          <p:nvPr/>
        </p:nvPicPr>
        <p:blipFill>
          <a:blip r:embed="rId5" cstate="print"/>
          <a:srcRect/>
          <a:stretch>
            <a:fillRect/>
          </a:stretch>
        </p:blipFill>
        <p:spPr bwMode="auto">
          <a:xfrm>
            <a:off x="1371600" y="1600200"/>
            <a:ext cx="6175375" cy="2630488"/>
          </a:xfrm>
          <a:prstGeom prst="rect">
            <a:avLst/>
          </a:prstGeom>
          <a:noFill/>
        </p:spPr>
      </p:pic>
      <p:sp>
        <p:nvSpPr>
          <p:cNvPr id="6" name="Line 6"/>
          <p:cNvSpPr>
            <a:spLocks noChangeShapeType="1"/>
          </p:cNvSpPr>
          <p:nvPr/>
        </p:nvSpPr>
        <p:spPr bwMode="auto">
          <a:xfrm flipV="1">
            <a:off x="2259013" y="2219325"/>
            <a:ext cx="4900612" cy="36513"/>
          </a:xfrm>
          <a:prstGeom prst="line">
            <a:avLst/>
          </a:prstGeom>
          <a:noFill/>
          <a:ln w="25400">
            <a:solidFill>
              <a:schemeClr val="accent2"/>
            </a:solidFill>
            <a:round/>
            <a:headEnd/>
            <a:tailEnd/>
          </a:ln>
          <a:effectLst/>
        </p:spPr>
        <p:txBody>
          <a:bodyPr wrap="none" anchor="ctr"/>
          <a:lstStyle/>
          <a:p>
            <a:endParaRPr lang="en-US"/>
          </a:p>
        </p:txBody>
      </p:sp>
      <p:sp>
        <p:nvSpPr>
          <p:cNvPr id="7" name="Text Box 7"/>
          <p:cNvSpPr txBox="1">
            <a:spLocks noChangeArrowheads="1"/>
          </p:cNvSpPr>
          <p:nvPr/>
        </p:nvSpPr>
        <p:spPr bwMode="auto">
          <a:xfrm>
            <a:off x="6805613" y="2120900"/>
            <a:ext cx="636587" cy="457200"/>
          </a:xfrm>
          <a:prstGeom prst="rect">
            <a:avLst/>
          </a:prstGeom>
          <a:solidFill>
            <a:schemeClr val="bg1"/>
          </a:solidFill>
          <a:ln w="25400">
            <a:noFill/>
            <a:miter lim="800000"/>
            <a:headEnd/>
            <a:tailEnd/>
          </a:ln>
          <a:effectLst/>
        </p:spPr>
        <p:txBody>
          <a:bodyPr wrap="none">
            <a:spAutoFit/>
          </a:bodyPr>
          <a:lstStyle/>
          <a:p>
            <a:pPr algn="ctr"/>
            <a:r>
              <a:rPr lang="en-US" sz="2400">
                <a:solidFill>
                  <a:schemeClr val="accent2"/>
                </a:solidFill>
                <a:latin typeface="Times New Roman" pitchFamily="18" charset="0"/>
              </a:rPr>
              <a:t>I</a:t>
            </a:r>
            <a:r>
              <a:rPr lang="en-US" sz="2400" baseline="-25000">
                <a:solidFill>
                  <a:schemeClr val="accent2"/>
                </a:solidFill>
                <a:latin typeface="Times New Roman" pitchFamily="18" charset="0"/>
              </a:rPr>
              <a:t>max</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sz="quarter" idx="1"/>
          </p:nvPr>
        </p:nvSpPr>
        <p:spPr>
          <a:xfrm>
            <a:off x="228600" y="2057400"/>
            <a:ext cx="8503920" cy="4572000"/>
          </a:xfrm>
        </p:spPr>
        <p:txBody>
          <a:bodyPr/>
          <a:lstStyle/>
          <a:p>
            <a:r>
              <a:rPr lang="en-US" dirty="0" smtClean="0"/>
              <a:t>Technology is shrinking (22 nm technology introduced by semiconductor companies in 2011)</a:t>
            </a:r>
          </a:p>
          <a:p>
            <a:pPr>
              <a:buNone/>
            </a:pPr>
            <a:r>
              <a:rPr lang="en-US" dirty="0" smtClean="0"/>
              <a:t> </a:t>
            </a:r>
            <a:r>
              <a:rPr lang="en-US" dirty="0" smtClean="0">
                <a:sym typeface="Wingdings" pitchFamily="2" charset="2"/>
              </a:rPr>
              <a:t> more transistors are able to fit on a chip (also increasing)</a:t>
            </a:r>
            <a:endParaRPr lang="en-US" dirty="0" smtClean="0"/>
          </a:p>
          <a:p>
            <a:r>
              <a:rPr lang="en-US" dirty="0" smtClean="0"/>
              <a:t>Clock frequency is increasing </a:t>
            </a:r>
          </a:p>
          <a:p>
            <a:r>
              <a:rPr lang="en-US" dirty="0" smtClean="0"/>
              <a:t>Power supply voltage is decreasing</a:t>
            </a:r>
          </a:p>
          <a:p>
            <a:r>
              <a:rPr lang="en-US" dirty="0" smtClean="0"/>
              <a:t>But…Power Dissipation is INCREASING!</a:t>
            </a:r>
          </a:p>
          <a:p>
            <a:endParaRPr lang="en-US" dirty="0" smtClean="0"/>
          </a:p>
          <a:p>
            <a:endParaRPr lang="en-US" dirty="0" smtClean="0"/>
          </a:p>
          <a:p>
            <a:pPr>
              <a:buNone/>
            </a:pPr>
            <a:endParaRPr lang="en-US" dirty="0" smtClean="0"/>
          </a:p>
          <a:p>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Dissipation in CMOS Circuits</a:t>
            </a:r>
            <a:endParaRPr lang="en-US" dirty="0"/>
          </a:p>
        </p:txBody>
      </p:sp>
      <p:sp>
        <p:nvSpPr>
          <p:cNvPr id="4" name="Rectangle 3"/>
          <p:cNvSpPr txBox="1">
            <a:spLocks noChangeArrowheads="1"/>
          </p:cNvSpPr>
          <p:nvPr/>
        </p:nvSpPr>
        <p:spPr>
          <a:xfrm>
            <a:off x="685800" y="1600200"/>
            <a:ext cx="7772400" cy="777875"/>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smtClean="0">
                <a:ln>
                  <a:noFill/>
                </a:ln>
                <a:solidFill>
                  <a:schemeClr val="tx1"/>
                </a:solidFill>
                <a:effectLst/>
                <a:uLnTx/>
                <a:uFillTx/>
                <a:latin typeface="+mn-lt"/>
                <a:ea typeface="+mn-ea"/>
                <a:cs typeface="+mn-cs"/>
              </a:rPr>
              <a:t>Total power consumption</a:t>
            </a:r>
            <a:endParaRPr kumimoji="0" lang="en-US" sz="2700" b="0" i="0" u="none" strike="noStrike" kern="1200" cap="none" spc="0" normalizeH="0" baseline="0" noProof="0">
              <a:ln>
                <a:noFill/>
              </a:ln>
              <a:solidFill>
                <a:schemeClr val="tx1"/>
              </a:solidFill>
              <a:effectLst/>
              <a:uLnTx/>
              <a:uFillTx/>
              <a:latin typeface="+mn-lt"/>
              <a:ea typeface="+mn-ea"/>
              <a:cs typeface="+mn-cs"/>
            </a:endParaRPr>
          </a:p>
        </p:txBody>
      </p:sp>
      <p:sp>
        <p:nvSpPr>
          <p:cNvPr id="6" name="Text Box 5"/>
          <p:cNvSpPr txBox="1">
            <a:spLocks noChangeArrowheads="1"/>
          </p:cNvSpPr>
          <p:nvPr/>
        </p:nvSpPr>
        <p:spPr bwMode="auto">
          <a:xfrm>
            <a:off x="1447800" y="2619375"/>
            <a:ext cx="990600" cy="366713"/>
          </a:xfrm>
          <a:prstGeom prst="rect">
            <a:avLst/>
          </a:prstGeom>
          <a:noFill/>
          <a:ln w="12700">
            <a:noFill/>
            <a:miter lim="800000"/>
            <a:headEnd/>
            <a:tailEnd/>
          </a:ln>
          <a:effectLst/>
        </p:spPr>
        <p:txBody>
          <a:bodyPr>
            <a:spAutoFit/>
          </a:bodyPr>
          <a:lstStyle/>
          <a:p>
            <a:pPr>
              <a:spcBef>
                <a:spcPct val="50000"/>
              </a:spcBef>
            </a:pPr>
            <a:endParaRPr lang="en-US"/>
          </a:p>
        </p:txBody>
      </p:sp>
      <p:sp>
        <p:nvSpPr>
          <p:cNvPr id="7" name="Rectangle 4"/>
          <p:cNvSpPr>
            <a:spLocks noChangeArrowheads="1"/>
          </p:cNvSpPr>
          <p:nvPr/>
        </p:nvSpPr>
        <p:spPr bwMode="auto">
          <a:xfrm>
            <a:off x="228600" y="4724400"/>
            <a:ext cx="2659063" cy="923330"/>
          </a:xfrm>
          <a:prstGeom prst="rect">
            <a:avLst/>
          </a:prstGeom>
          <a:noFill/>
          <a:ln w="12700">
            <a:noFill/>
            <a:miter lim="800000"/>
            <a:headEnd/>
            <a:tailEnd/>
          </a:ln>
          <a:effectLst/>
        </p:spPr>
        <p:txBody>
          <a:bodyPr>
            <a:spAutoFit/>
          </a:bodyPr>
          <a:lstStyle/>
          <a:p>
            <a:pPr algn="ctr" eaLnBrk="0" hangingPunct="0"/>
            <a:r>
              <a:rPr lang="en-US" dirty="0"/>
              <a:t>Dynamic power</a:t>
            </a:r>
          </a:p>
          <a:p>
            <a:pPr algn="ctr" eaLnBrk="0" hangingPunct="0"/>
            <a:r>
              <a:rPr lang="en-US" dirty="0"/>
              <a:t>(</a:t>
            </a:r>
            <a:r>
              <a:rPr lang="en-US" dirty="0">
                <a:cs typeface="Arial" charset="0"/>
              </a:rPr>
              <a:t>≈ </a:t>
            </a:r>
            <a:r>
              <a:rPr lang="en-US" dirty="0">
                <a:solidFill>
                  <a:schemeClr val="hlink"/>
                </a:solidFill>
              </a:rPr>
              <a:t>40 - 70%</a:t>
            </a:r>
            <a:r>
              <a:rPr lang="en-US" dirty="0"/>
              <a:t> today and decreasing relatively)</a:t>
            </a:r>
            <a:endParaRPr lang="en-US" dirty="0">
              <a:latin typeface="Times New Roman" pitchFamily="18" charset="0"/>
            </a:endParaRPr>
          </a:p>
        </p:txBody>
      </p:sp>
      <p:sp>
        <p:nvSpPr>
          <p:cNvPr id="8" name="Rectangle 5"/>
          <p:cNvSpPr>
            <a:spLocks noChangeArrowheads="1"/>
          </p:cNvSpPr>
          <p:nvPr/>
        </p:nvSpPr>
        <p:spPr bwMode="auto">
          <a:xfrm>
            <a:off x="3048000" y="4724400"/>
            <a:ext cx="2952750" cy="923330"/>
          </a:xfrm>
          <a:prstGeom prst="rect">
            <a:avLst/>
          </a:prstGeom>
          <a:noFill/>
          <a:ln w="12700">
            <a:noFill/>
            <a:miter lim="800000"/>
            <a:headEnd/>
            <a:tailEnd/>
          </a:ln>
          <a:effectLst/>
        </p:spPr>
        <p:txBody>
          <a:bodyPr>
            <a:spAutoFit/>
          </a:bodyPr>
          <a:lstStyle/>
          <a:p>
            <a:pPr algn="ctr" eaLnBrk="0" hangingPunct="0"/>
            <a:r>
              <a:rPr lang="en-US" dirty="0"/>
              <a:t>Short-circuit power</a:t>
            </a:r>
          </a:p>
          <a:p>
            <a:pPr algn="ctr" eaLnBrk="0" hangingPunct="0"/>
            <a:r>
              <a:rPr lang="en-US" dirty="0"/>
              <a:t>(≈ </a:t>
            </a:r>
            <a:r>
              <a:rPr lang="en-US" dirty="0">
                <a:solidFill>
                  <a:schemeClr val="hlink"/>
                </a:solidFill>
              </a:rPr>
              <a:t>10 %</a:t>
            </a:r>
            <a:r>
              <a:rPr lang="en-US" dirty="0"/>
              <a:t> today and decreasing absolutely)</a:t>
            </a:r>
          </a:p>
        </p:txBody>
      </p:sp>
      <p:sp>
        <p:nvSpPr>
          <p:cNvPr id="9" name="Rectangle 6"/>
          <p:cNvSpPr>
            <a:spLocks noChangeArrowheads="1"/>
          </p:cNvSpPr>
          <p:nvPr/>
        </p:nvSpPr>
        <p:spPr bwMode="auto">
          <a:xfrm>
            <a:off x="6096000" y="4724400"/>
            <a:ext cx="2644775" cy="923330"/>
          </a:xfrm>
          <a:prstGeom prst="rect">
            <a:avLst/>
          </a:prstGeom>
          <a:noFill/>
          <a:ln w="12700">
            <a:noFill/>
            <a:miter lim="800000"/>
            <a:headEnd/>
            <a:tailEnd/>
          </a:ln>
          <a:effectLst/>
        </p:spPr>
        <p:txBody>
          <a:bodyPr>
            <a:spAutoFit/>
          </a:bodyPr>
          <a:lstStyle/>
          <a:p>
            <a:pPr algn="ctr" eaLnBrk="0" hangingPunct="0"/>
            <a:r>
              <a:rPr lang="en-US" dirty="0"/>
              <a:t>Leakage power</a:t>
            </a:r>
          </a:p>
          <a:p>
            <a:pPr algn="ctr" eaLnBrk="0" hangingPunct="0"/>
            <a:r>
              <a:rPr lang="en-US" dirty="0"/>
              <a:t>(≈ </a:t>
            </a:r>
            <a:r>
              <a:rPr lang="en-US" dirty="0">
                <a:solidFill>
                  <a:schemeClr val="hlink"/>
                </a:solidFill>
              </a:rPr>
              <a:t>20 – 50 %</a:t>
            </a:r>
            <a:r>
              <a:rPr lang="en-US" dirty="0"/>
              <a:t> today and increasing)</a:t>
            </a:r>
          </a:p>
        </p:txBody>
      </p:sp>
      <p:graphicFrame>
        <p:nvGraphicFramePr>
          <p:cNvPr id="30723" name="Object 3"/>
          <p:cNvGraphicFramePr>
            <a:graphicFrameLocks noChangeAspect="1"/>
          </p:cNvGraphicFramePr>
          <p:nvPr/>
        </p:nvGraphicFramePr>
        <p:xfrm>
          <a:off x="1454150" y="2590800"/>
          <a:ext cx="6235700" cy="1676400"/>
        </p:xfrm>
        <a:graphic>
          <a:graphicData uri="http://schemas.openxmlformats.org/presentationml/2006/ole">
            <mc:AlternateContent xmlns:mc="http://schemas.openxmlformats.org/markup-compatibility/2006">
              <mc:Choice xmlns:v="urn:schemas-microsoft-com:vml" Requires="v">
                <p:oleObj spid="_x0000_s30725" name="Equation" r:id="rId3" imgW="6235560" imgH="1676160" progId="Equation.3">
                  <p:embed/>
                </p:oleObj>
              </mc:Choice>
              <mc:Fallback>
                <p:oleObj name="Equation" r:id="rId3" imgW="6235560" imgH="167616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4150" y="2590800"/>
                        <a:ext cx="62357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9" presetClass="emph" presetSubtype="0" grpId="1" nodeType="withEffect">
                                  <p:stCondLst>
                                    <p:cond delay="0"/>
                                  </p:stCondLst>
                                  <p:childTnLst>
                                    <p:set>
                                      <p:cBhvr rctx="PPT">
                                        <p:cTn id="8" dur="indefinite"/>
                                        <p:tgtEl>
                                          <p:spTgt spid="7"/>
                                        </p:tgtEl>
                                        <p:attrNameLst>
                                          <p:attrName>style.opacity</p:attrName>
                                        </p:attrNameLst>
                                      </p:cBhvr>
                                      <p:to>
                                        <p:strVal val="0.5"/>
                                      </p:to>
                                    </p:set>
                                    <p:animEffect filter="image" prLst="opacity: 0.5">
                                      <p:cBhvr rctx="IE">
                                        <p:cTn id="9" dur="indefinite"/>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par>
                                <p:cTn id="14" presetID="9" presetClass="emph" presetSubtype="0" grpId="1" nodeType="withEffect">
                                  <p:stCondLst>
                                    <p:cond delay="0"/>
                                  </p:stCondLst>
                                  <p:childTnLst>
                                    <p:set>
                                      <p:cBhvr rctx="PPT">
                                        <p:cTn id="15" dur="indefinite"/>
                                        <p:tgtEl>
                                          <p:spTgt spid="8"/>
                                        </p:tgtEl>
                                        <p:attrNameLst>
                                          <p:attrName>style.opacity</p:attrName>
                                        </p:attrNameLst>
                                      </p:cBhvr>
                                      <p:to>
                                        <p:strVal val="0.5"/>
                                      </p:to>
                                    </p:set>
                                    <p:animEffect filter="image" prLst="opacity: 0.5">
                                      <p:cBhvr rctx="IE">
                                        <p:cTn id="16" dur="indefinite"/>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a:t>
            </a:r>
            <a:r>
              <a:rPr lang="en-US" smtClean="0"/>
              <a:t>Power Reduction</a:t>
            </a:r>
            <a:endParaRPr lang="en-US" dirty="0"/>
          </a:p>
        </p:txBody>
      </p:sp>
      <p:sp>
        <p:nvSpPr>
          <p:cNvPr id="25" name="Slide Number Placeholder 5"/>
          <p:cNvSpPr>
            <a:spLocks noGrp="1"/>
          </p:cNvSpPr>
          <p:nvPr>
            <p:ph type="sldNum" sz="quarter" idx="12"/>
          </p:nvPr>
        </p:nvSpPr>
        <p:spPr>
          <a:xfrm>
            <a:off x="6858000" y="6400800"/>
            <a:ext cx="1600200" cy="457200"/>
          </a:xfrm>
        </p:spPr>
        <p:txBody>
          <a:bodyPr/>
          <a:lstStyle/>
          <a:p>
            <a:fld id="{9D713B4B-7B9D-4B67-BE7D-9BED364CB875}" type="slidenum">
              <a:rPr lang="en-US"/>
              <a:pPr/>
              <a:t>21</a:t>
            </a:fld>
            <a:endParaRPr lang="en-US"/>
          </a:p>
        </p:txBody>
      </p:sp>
      <p:sp>
        <p:nvSpPr>
          <p:cNvPr id="26" name="Rectangle 25"/>
          <p:cNvSpPr>
            <a:spLocks noChangeArrowheads="1"/>
          </p:cNvSpPr>
          <p:nvPr/>
        </p:nvSpPr>
        <p:spPr bwMode="auto">
          <a:xfrm>
            <a:off x="609600" y="4724400"/>
            <a:ext cx="2286000" cy="1600200"/>
          </a:xfrm>
          <a:prstGeom prst="rect">
            <a:avLst/>
          </a:prstGeom>
          <a:solidFill>
            <a:schemeClr val="bg2"/>
          </a:solidFill>
          <a:ln w="9525">
            <a:solidFill>
              <a:schemeClr val="tx1"/>
            </a:solidFill>
            <a:miter lim="800000"/>
            <a:headEnd/>
            <a:tailEnd/>
          </a:ln>
          <a:effectLst/>
        </p:spPr>
        <p:txBody>
          <a:bodyPr wrap="none" anchor="ctr"/>
          <a:lstStyle/>
          <a:p>
            <a:pPr algn="ctr" eaLnBrk="0" hangingPunct="0"/>
            <a:endParaRPr lang="en-US" sz="1800"/>
          </a:p>
        </p:txBody>
      </p:sp>
      <p:sp>
        <p:nvSpPr>
          <p:cNvPr id="27" name="Rectangle 24"/>
          <p:cNvSpPr>
            <a:spLocks noChangeArrowheads="1"/>
          </p:cNvSpPr>
          <p:nvPr/>
        </p:nvSpPr>
        <p:spPr bwMode="auto">
          <a:xfrm>
            <a:off x="609600" y="1524000"/>
            <a:ext cx="2286000" cy="2895600"/>
          </a:xfrm>
          <a:prstGeom prst="rect">
            <a:avLst/>
          </a:prstGeom>
          <a:solidFill>
            <a:schemeClr val="bg2"/>
          </a:solidFill>
          <a:ln w="9525">
            <a:solidFill>
              <a:schemeClr val="tx1"/>
            </a:solidFill>
            <a:miter lim="800000"/>
            <a:headEnd/>
            <a:tailEnd/>
          </a:ln>
          <a:effectLst/>
        </p:spPr>
        <p:txBody>
          <a:bodyPr wrap="none" anchor="ctr"/>
          <a:lstStyle/>
          <a:p>
            <a:pPr algn="ctr" eaLnBrk="0" hangingPunct="0"/>
            <a:endParaRPr lang="en-US" sz="1800"/>
          </a:p>
        </p:txBody>
      </p:sp>
      <p:sp>
        <p:nvSpPr>
          <p:cNvPr id="28" name="Text Box 12"/>
          <p:cNvSpPr txBox="1">
            <a:spLocks noChangeArrowheads="1"/>
          </p:cNvSpPr>
          <p:nvPr/>
        </p:nvSpPr>
        <p:spPr bwMode="auto">
          <a:xfrm>
            <a:off x="1203325" y="1839913"/>
            <a:ext cx="1116013" cy="425450"/>
          </a:xfrm>
          <a:prstGeom prst="rect">
            <a:avLst/>
          </a:prstGeom>
          <a:noFill/>
          <a:ln w="28575">
            <a:solidFill>
              <a:srgbClr val="FFFF00"/>
            </a:solidFill>
            <a:miter lim="800000"/>
            <a:headEnd/>
            <a:tailEnd/>
          </a:ln>
          <a:effectLst/>
        </p:spPr>
        <p:txBody>
          <a:bodyPr wrap="none">
            <a:spAutoFit/>
          </a:bodyPr>
          <a:lstStyle/>
          <a:p>
            <a:pPr eaLnBrk="0" hangingPunct="0"/>
            <a:r>
              <a:rPr lang="en-US" sz="2000" b="1"/>
              <a:t>System</a:t>
            </a:r>
          </a:p>
        </p:txBody>
      </p:sp>
      <p:sp>
        <p:nvSpPr>
          <p:cNvPr id="29" name="Line 14"/>
          <p:cNvSpPr>
            <a:spLocks noChangeShapeType="1"/>
          </p:cNvSpPr>
          <p:nvPr/>
        </p:nvSpPr>
        <p:spPr bwMode="auto">
          <a:xfrm>
            <a:off x="1752600" y="2286000"/>
            <a:ext cx="0" cy="533400"/>
          </a:xfrm>
          <a:prstGeom prst="line">
            <a:avLst/>
          </a:prstGeom>
          <a:noFill/>
          <a:ln w="28575">
            <a:solidFill>
              <a:srgbClr val="FFFF00"/>
            </a:solidFill>
            <a:round/>
            <a:headEnd/>
            <a:tailEnd type="triangle" w="med" len="lg"/>
          </a:ln>
          <a:effectLst/>
        </p:spPr>
        <p:txBody>
          <a:bodyPr/>
          <a:lstStyle/>
          <a:p>
            <a:endParaRPr lang="en-US"/>
          </a:p>
        </p:txBody>
      </p:sp>
      <p:sp>
        <p:nvSpPr>
          <p:cNvPr id="30" name="Text Box 15"/>
          <p:cNvSpPr txBox="1">
            <a:spLocks noChangeArrowheads="1"/>
          </p:cNvSpPr>
          <p:nvPr/>
        </p:nvSpPr>
        <p:spPr bwMode="auto">
          <a:xfrm>
            <a:off x="838200" y="2830513"/>
            <a:ext cx="1778000" cy="425450"/>
          </a:xfrm>
          <a:prstGeom prst="rect">
            <a:avLst/>
          </a:prstGeom>
          <a:noFill/>
          <a:ln w="28575">
            <a:solidFill>
              <a:srgbClr val="FFFF00"/>
            </a:solidFill>
            <a:miter lim="800000"/>
            <a:headEnd/>
            <a:tailEnd/>
          </a:ln>
          <a:effectLst/>
        </p:spPr>
        <p:txBody>
          <a:bodyPr wrap="none">
            <a:spAutoFit/>
          </a:bodyPr>
          <a:lstStyle/>
          <a:p>
            <a:pPr eaLnBrk="0" hangingPunct="0"/>
            <a:r>
              <a:rPr lang="en-US" sz="2000" b="1"/>
              <a:t>Architectural</a:t>
            </a:r>
          </a:p>
        </p:txBody>
      </p:sp>
      <p:sp>
        <p:nvSpPr>
          <p:cNvPr id="31" name="Line 16"/>
          <p:cNvSpPr>
            <a:spLocks noChangeShapeType="1"/>
          </p:cNvSpPr>
          <p:nvPr/>
        </p:nvSpPr>
        <p:spPr bwMode="auto">
          <a:xfrm>
            <a:off x="1752600" y="3276600"/>
            <a:ext cx="0" cy="533400"/>
          </a:xfrm>
          <a:prstGeom prst="line">
            <a:avLst/>
          </a:prstGeom>
          <a:noFill/>
          <a:ln w="28575">
            <a:solidFill>
              <a:srgbClr val="FFFF00"/>
            </a:solidFill>
            <a:round/>
            <a:headEnd/>
            <a:tailEnd type="triangle" w="med" len="lg"/>
          </a:ln>
          <a:effectLst/>
        </p:spPr>
        <p:txBody>
          <a:bodyPr/>
          <a:lstStyle/>
          <a:p>
            <a:endParaRPr lang="en-US"/>
          </a:p>
        </p:txBody>
      </p:sp>
      <p:sp>
        <p:nvSpPr>
          <p:cNvPr id="32" name="Text Box 17"/>
          <p:cNvSpPr txBox="1">
            <a:spLocks noChangeArrowheads="1"/>
          </p:cNvSpPr>
          <p:nvPr/>
        </p:nvSpPr>
        <p:spPr bwMode="auto">
          <a:xfrm>
            <a:off x="990600" y="3810000"/>
            <a:ext cx="1672253" cy="400110"/>
          </a:xfrm>
          <a:prstGeom prst="rect">
            <a:avLst/>
          </a:prstGeom>
          <a:noFill/>
          <a:ln w="28575">
            <a:solidFill>
              <a:srgbClr val="FFFF00"/>
            </a:solidFill>
            <a:miter lim="800000"/>
            <a:headEnd/>
            <a:tailEnd/>
          </a:ln>
          <a:effectLst/>
        </p:spPr>
        <p:txBody>
          <a:bodyPr wrap="none">
            <a:spAutoFit/>
          </a:bodyPr>
          <a:lstStyle/>
          <a:p>
            <a:pPr eaLnBrk="0" hangingPunct="0"/>
            <a:r>
              <a:rPr lang="en-US" sz="2000" b="1" smtClean="0"/>
              <a:t>RTL </a:t>
            </a:r>
            <a:r>
              <a:rPr lang="en-US" sz="2000" b="1"/>
              <a:t>- Level</a:t>
            </a:r>
          </a:p>
        </p:txBody>
      </p:sp>
      <p:sp>
        <p:nvSpPr>
          <p:cNvPr id="33" name="Text Box 18"/>
          <p:cNvSpPr txBox="1">
            <a:spLocks noChangeArrowheads="1"/>
          </p:cNvSpPr>
          <p:nvPr/>
        </p:nvSpPr>
        <p:spPr bwMode="auto">
          <a:xfrm>
            <a:off x="1295400" y="4800600"/>
            <a:ext cx="890588" cy="425450"/>
          </a:xfrm>
          <a:prstGeom prst="rect">
            <a:avLst/>
          </a:prstGeom>
          <a:noFill/>
          <a:ln w="28575">
            <a:solidFill>
              <a:srgbClr val="FFFF00"/>
            </a:solidFill>
            <a:miter lim="800000"/>
            <a:headEnd/>
            <a:tailEnd/>
          </a:ln>
          <a:effectLst/>
        </p:spPr>
        <p:txBody>
          <a:bodyPr wrap="none">
            <a:spAutoFit/>
          </a:bodyPr>
          <a:lstStyle/>
          <a:p>
            <a:pPr eaLnBrk="0" hangingPunct="0"/>
            <a:r>
              <a:rPr lang="en-US" sz="2000" b="1"/>
              <a:t>Logic</a:t>
            </a:r>
          </a:p>
        </p:txBody>
      </p:sp>
      <p:sp>
        <p:nvSpPr>
          <p:cNvPr id="34" name="Line 19"/>
          <p:cNvSpPr>
            <a:spLocks noChangeShapeType="1"/>
          </p:cNvSpPr>
          <p:nvPr/>
        </p:nvSpPr>
        <p:spPr bwMode="auto">
          <a:xfrm>
            <a:off x="1752600" y="4267200"/>
            <a:ext cx="0" cy="533400"/>
          </a:xfrm>
          <a:prstGeom prst="line">
            <a:avLst/>
          </a:prstGeom>
          <a:noFill/>
          <a:ln w="28575">
            <a:solidFill>
              <a:srgbClr val="FFFF00"/>
            </a:solidFill>
            <a:round/>
            <a:headEnd/>
            <a:tailEnd type="triangle" w="med" len="lg"/>
          </a:ln>
          <a:effectLst/>
        </p:spPr>
        <p:txBody>
          <a:bodyPr/>
          <a:lstStyle/>
          <a:p>
            <a:endParaRPr lang="en-US"/>
          </a:p>
        </p:txBody>
      </p:sp>
      <p:sp>
        <p:nvSpPr>
          <p:cNvPr id="35" name="Line 20"/>
          <p:cNvSpPr>
            <a:spLocks noChangeShapeType="1"/>
          </p:cNvSpPr>
          <p:nvPr/>
        </p:nvSpPr>
        <p:spPr bwMode="auto">
          <a:xfrm>
            <a:off x="1752600" y="5257800"/>
            <a:ext cx="0" cy="533400"/>
          </a:xfrm>
          <a:prstGeom prst="line">
            <a:avLst/>
          </a:prstGeom>
          <a:noFill/>
          <a:ln w="28575">
            <a:solidFill>
              <a:srgbClr val="FFFF00"/>
            </a:solidFill>
            <a:round/>
            <a:headEnd/>
            <a:tailEnd type="triangle" w="med" len="lg"/>
          </a:ln>
          <a:effectLst/>
        </p:spPr>
        <p:txBody>
          <a:bodyPr/>
          <a:lstStyle/>
          <a:p>
            <a:endParaRPr lang="en-US"/>
          </a:p>
        </p:txBody>
      </p:sp>
      <p:sp>
        <p:nvSpPr>
          <p:cNvPr id="36" name="Text Box 21"/>
          <p:cNvSpPr txBox="1">
            <a:spLocks noChangeArrowheads="1"/>
          </p:cNvSpPr>
          <p:nvPr/>
        </p:nvSpPr>
        <p:spPr bwMode="auto">
          <a:xfrm>
            <a:off x="1119188" y="5791200"/>
            <a:ext cx="1243012" cy="425450"/>
          </a:xfrm>
          <a:prstGeom prst="rect">
            <a:avLst/>
          </a:prstGeom>
          <a:noFill/>
          <a:ln w="28575">
            <a:solidFill>
              <a:srgbClr val="FFFF00"/>
            </a:solidFill>
            <a:miter lim="800000"/>
            <a:headEnd/>
            <a:tailEnd/>
          </a:ln>
          <a:effectLst/>
        </p:spPr>
        <p:txBody>
          <a:bodyPr wrap="none">
            <a:spAutoFit/>
          </a:bodyPr>
          <a:lstStyle/>
          <a:p>
            <a:pPr eaLnBrk="0" hangingPunct="0"/>
            <a:r>
              <a:rPr lang="en-US" sz="2000" b="1"/>
              <a:t>Physical</a:t>
            </a:r>
          </a:p>
        </p:txBody>
      </p:sp>
      <p:sp>
        <p:nvSpPr>
          <p:cNvPr id="37" name="Line 23"/>
          <p:cNvSpPr>
            <a:spLocks noChangeShapeType="1"/>
          </p:cNvSpPr>
          <p:nvPr/>
        </p:nvSpPr>
        <p:spPr bwMode="auto">
          <a:xfrm>
            <a:off x="685800" y="4572000"/>
            <a:ext cx="7696200" cy="0"/>
          </a:xfrm>
          <a:prstGeom prst="line">
            <a:avLst/>
          </a:prstGeom>
          <a:noFill/>
          <a:ln w="9525">
            <a:solidFill>
              <a:schemeClr val="tx1"/>
            </a:solidFill>
            <a:prstDash val="sysDot"/>
            <a:round/>
            <a:headEnd/>
            <a:tailEnd/>
          </a:ln>
          <a:effectLst/>
        </p:spPr>
        <p:txBody>
          <a:bodyPr/>
          <a:lstStyle/>
          <a:p>
            <a:endParaRPr lang="en-US"/>
          </a:p>
        </p:txBody>
      </p:sp>
      <p:sp>
        <p:nvSpPr>
          <p:cNvPr id="38" name="Text Box 30"/>
          <p:cNvSpPr txBox="1">
            <a:spLocks noChangeArrowheads="1"/>
          </p:cNvSpPr>
          <p:nvPr/>
        </p:nvSpPr>
        <p:spPr bwMode="auto">
          <a:xfrm>
            <a:off x="3108325" y="1639888"/>
            <a:ext cx="4637088" cy="822325"/>
          </a:xfrm>
          <a:prstGeom prst="rect">
            <a:avLst/>
          </a:prstGeom>
          <a:noFill/>
          <a:ln w="9525">
            <a:noFill/>
            <a:miter lim="800000"/>
            <a:headEnd/>
            <a:tailEnd/>
          </a:ln>
          <a:effectLst/>
        </p:spPr>
        <p:txBody>
          <a:bodyPr wrap="none">
            <a:spAutoFit/>
          </a:bodyPr>
          <a:lstStyle/>
          <a:p>
            <a:pPr eaLnBrk="0" hangingPunct="0"/>
            <a:r>
              <a:rPr lang="en-US" sz="2400"/>
              <a:t>HW/SW co-design, Custom ISA, </a:t>
            </a:r>
          </a:p>
          <a:p>
            <a:pPr eaLnBrk="0" hangingPunct="0"/>
            <a:r>
              <a:rPr lang="en-US" sz="2400"/>
              <a:t>Algorithm design</a:t>
            </a:r>
          </a:p>
        </p:txBody>
      </p:sp>
      <p:sp>
        <p:nvSpPr>
          <p:cNvPr id="39" name="Text Box 31"/>
          <p:cNvSpPr txBox="1">
            <a:spLocks noChangeArrowheads="1"/>
          </p:cNvSpPr>
          <p:nvPr/>
        </p:nvSpPr>
        <p:spPr bwMode="auto">
          <a:xfrm>
            <a:off x="3090863" y="2895600"/>
            <a:ext cx="4376737" cy="457200"/>
          </a:xfrm>
          <a:prstGeom prst="rect">
            <a:avLst/>
          </a:prstGeom>
          <a:noFill/>
          <a:ln w="9525">
            <a:noFill/>
            <a:miter lim="800000"/>
            <a:headEnd/>
            <a:tailEnd/>
          </a:ln>
          <a:effectLst/>
        </p:spPr>
        <p:txBody>
          <a:bodyPr wrap="none">
            <a:spAutoFit/>
          </a:bodyPr>
          <a:lstStyle/>
          <a:p>
            <a:pPr eaLnBrk="0" hangingPunct="0"/>
            <a:r>
              <a:rPr lang="en-US" sz="2400"/>
              <a:t>Scheduling, Pipelining, Binding</a:t>
            </a:r>
          </a:p>
        </p:txBody>
      </p:sp>
      <p:sp>
        <p:nvSpPr>
          <p:cNvPr id="40" name="Text Box 32"/>
          <p:cNvSpPr txBox="1">
            <a:spLocks noChangeArrowheads="1"/>
          </p:cNvSpPr>
          <p:nvPr/>
        </p:nvSpPr>
        <p:spPr bwMode="auto">
          <a:xfrm>
            <a:off x="3070225" y="3810000"/>
            <a:ext cx="5845175" cy="457200"/>
          </a:xfrm>
          <a:prstGeom prst="rect">
            <a:avLst/>
          </a:prstGeom>
          <a:noFill/>
          <a:ln w="9525">
            <a:noFill/>
            <a:miter lim="800000"/>
            <a:headEnd/>
            <a:tailEnd/>
          </a:ln>
          <a:effectLst/>
        </p:spPr>
        <p:txBody>
          <a:bodyPr wrap="none">
            <a:spAutoFit/>
          </a:bodyPr>
          <a:lstStyle/>
          <a:p>
            <a:pPr eaLnBrk="0" hangingPunct="0"/>
            <a:r>
              <a:rPr lang="en-US" sz="2400"/>
              <a:t>Clock gating, State assignment, Retiming </a:t>
            </a:r>
          </a:p>
        </p:txBody>
      </p:sp>
      <p:sp>
        <p:nvSpPr>
          <p:cNvPr id="41" name="Text Box 34"/>
          <p:cNvSpPr txBox="1">
            <a:spLocks noChangeArrowheads="1"/>
          </p:cNvSpPr>
          <p:nvPr/>
        </p:nvSpPr>
        <p:spPr bwMode="auto">
          <a:xfrm>
            <a:off x="3184525" y="4800600"/>
            <a:ext cx="5695950" cy="457200"/>
          </a:xfrm>
          <a:prstGeom prst="rect">
            <a:avLst/>
          </a:prstGeom>
          <a:noFill/>
          <a:ln w="9525">
            <a:noFill/>
            <a:miter lim="800000"/>
            <a:headEnd/>
            <a:tailEnd/>
          </a:ln>
          <a:effectLst/>
        </p:spPr>
        <p:txBody>
          <a:bodyPr wrap="none">
            <a:spAutoFit/>
          </a:bodyPr>
          <a:lstStyle/>
          <a:p>
            <a:pPr eaLnBrk="0" hangingPunct="0"/>
            <a:r>
              <a:rPr lang="en-US" sz="2400"/>
              <a:t>Logic restructuring, Technology mapping</a:t>
            </a:r>
          </a:p>
        </p:txBody>
      </p:sp>
      <p:sp>
        <p:nvSpPr>
          <p:cNvPr id="42" name="Text Box 35"/>
          <p:cNvSpPr txBox="1">
            <a:spLocks noChangeArrowheads="1"/>
          </p:cNvSpPr>
          <p:nvPr/>
        </p:nvSpPr>
        <p:spPr bwMode="auto">
          <a:xfrm>
            <a:off x="3108325" y="5449888"/>
            <a:ext cx="6011863" cy="822325"/>
          </a:xfrm>
          <a:prstGeom prst="rect">
            <a:avLst/>
          </a:prstGeom>
          <a:noFill/>
          <a:ln w="9525">
            <a:noFill/>
            <a:miter lim="800000"/>
            <a:headEnd/>
            <a:tailEnd/>
          </a:ln>
          <a:effectLst/>
        </p:spPr>
        <p:txBody>
          <a:bodyPr wrap="none">
            <a:spAutoFit/>
          </a:bodyPr>
          <a:lstStyle/>
          <a:p>
            <a:pPr eaLnBrk="0" hangingPunct="0"/>
            <a:r>
              <a:rPr lang="en-US" sz="2400"/>
              <a:t>Fan-out Optimization, Buffering, Transistor </a:t>
            </a:r>
          </a:p>
          <a:p>
            <a:pPr eaLnBrk="0" hangingPunct="0"/>
            <a:r>
              <a:rPr lang="en-US" sz="2400"/>
              <a:t>sizing, Glitch elimination</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Reducing Power</a:t>
            </a:r>
            <a:endParaRPr lang="en-US" dirty="0"/>
          </a:p>
        </p:txBody>
      </p:sp>
      <p:sp>
        <p:nvSpPr>
          <p:cNvPr id="4" name="Rectangle 3"/>
          <p:cNvSpPr txBox="1">
            <a:spLocks noChangeArrowheads="1"/>
          </p:cNvSpPr>
          <p:nvPr/>
        </p:nvSpPr>
        <p:spPr>
          <a:xfrm>
            <a:off x="533400" y="1524001"/>
            <a:ext cx="3657600" cy="4572000"/>
          </a:xfrm>
          <a:prstGeom prst="rect">
            <a:avLst/>
          </a:prstGeom>
        </p:spPr>
        <p:txBody>
          <a:bodyPr vert="horz">
            <a:no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85000"/>
              <a:tabLst/>
              <a:defRPr/>
            </a:pPr>
            <a:r>
              <a:rPr kumimoji="0" lang="en-US" sz="1600" b="0" i="0" u="none" strike="noStrike" kern="1200" cap="none" spc="0" normalizeH="0" baseline="0" noProof="0" dirty="0" smtClean="0">
                <a:ln>
                  <a:noFill/>
                </a:ln>
                <a:effectLst/>
                <a:uLnTx/>
                <a:uFillTx/>
                <a:latin typeface="+mn-lt"/>
                <a:ea typeface="+mn-ea"/>
                <a:cs typeface="+mn-cs"/>
              </a:rPr>
              <a:t>Reducing dynamic capacitive power:</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smtClean="0">
                <a:ln>
                  <a:noFill/>
                </a:ln>
                <a:effectLst/>
                <a:uLnTx/>
                <a:uFillTx/>
                <a:latin typeface="+mn-lt"/>
                <a:ea typeface="+mn-ea"/>
                <a:cs typeface="+mn-cs"/>
              </a:rPr>
              <a:t>Lower the voltage </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smtClean="0">
                <a:ln>
                  <a:noFill/>
                </a:ln>
                <a:effectLst/>
                <a:uLnTx/>
                <a:uFillTx/>
                <a:latin typeface="+mn-lt"/>
                <a:ea typeface="+mn-ea"/>
                <a:cs typeface="+mn-cs"/>
              </a:rPr>
              <a:t>Quadratic effect on dynamic power</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smtClean="0">
                <a:ln>
                  <a:noFill/>
                </a:ln>
                <a:effectLst/>
                <a:uLnTx/>
                <a:uFillTx/>
                <a:latin typeface="+mn-lt"/>
                <a:ea typeface="+mn-ea"/>
                <a:cs typeface="+mn-cs"/>
              </a:rPr>
              <a:t>Reduce capacitance</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smtClean="0">
                <a:ln>
                  <a:noFill/>
                </a:ln>
                <a:effectLst/>
                <a:uLnTx/>
                <a:uFillTx/>
                <a:latin typeface="+mn-lt"/>
                <a:ea typeface="+mn-ea"/>
                <a:cs typeface="+mn-cs"/>
              </a:rPr>
              <a:t>Short interconnect lengths</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smtClean="0">
                <a:ln>
                  <a:noFill/>
                </a:ln>
                <a:effectLst/>
                <a:uLnTx/>
                <a:uFillTx/>
                <a:latin typeface="+mn-lt"/>
                <a:ea typeface="+mn-ea"/>
                <a:cs typeface="+mn-cs"/>
              </a:rPr>
              <a:t>Drive small gate load (small gates, small fan-out)</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smtClean="0">
                <a:ln>
                  <a:noFill/>
                </a:ln>
                <a:effectLst/>
                <a:uLnTx/>
                <a:uFillTx/>
                <a:latin typeface="+mn-lt"/>
                <a:ea typeface="+mn-ea"/>
                <a:cs typeface="+mn-cs"/>
              </a:rPr>
              <a:t>Reduce frequency</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smtClean="0">
                <a:ln>
                  <a:noFill/>
                </a:ln>
                <a:effectLst/>
                <a:uLnTx/>
                <a:uFillTx/>
                <a:latin typeface="+mn-lt"/>
                <a:ea typeface="+mn-ea"/>
                <a:cs typeface="+mn-cs"/>
              </a:rPr>
              <a:t>Lower clock frequency </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smtClean="0">
                <a:ln>
                  <a:noFill/>
                </a:ln>
                <a:effectLst/>
                <a:uLnTx/>
                <a:uFillTx/>
                <a:latin typeface="+mn-lt"/>
                <a:ea typeface="+mn-ea"/>
                <a:cs typeface="+mn-cs"/>
              </a:rPr>
              <a:t>Lower signal activity (alpha)</a:t>
            </a:r>
            <a:endParaRPr kumimoji="0" lang="en-US" sz="1600" b="0" i="0" u="none" strike="noStrike" kern="1200" cap="none" spc="0" normalizeH="0" baseline="0" noProof="0" dirty="0">
              <a:ln>
                <a:noFill/>
              </a:ln>
              <a:effectLst/>
              <a:uLnTx/>
              <a:uFillTx/>
              <a:latin typeface="+mn-lt"/>
              <a:ea typeface="+mn-ea"/>
              <a:cs typeface="+mn-cs"/>
            </a:endParaRPr>
          </a:p>
        </p:txBody>
      </p:sp>
      <p:sp>
        <p:nvSpPr>
          <p:cNvPr id="6" name="Rectangle 3"/>
          <p:cNvSpPr txBox="1">
            <a:spLocks noChangeArrowheads="1"/>
          </p:cNvSpPr>
          <p:nvPr/>
        </p:nvSpPr>
        <p:spPr>
          <a:xfrm>
            <a:off x="4800600" y="1479550"/>
            <a:ext cx="3665538" cy="5046663"/>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85000"/>
              <a:tabLst/>
              <a:defRPr/>
            </a:pPr>
            <a:r>
              <a:rPr kumimoji="0" lang="en-US" sz="1600" b="0" i="0" u="none" strike="noStrike" kern="1200" cap="none" spc="0" normalizeH="0" baseline="0" noProof="0" dirty="0" smtClean="0">
                <a:ln>
                  <a:noFill/>
                </a:ln>
                <a:effectLst/>
                <a:uLnTx/>
                <a:uFillTx/>
                <a:latin typeface="+mn-lt"/>
                <a:ea typeface="+mn-ea"/>
                <a:cs typeface="+mn-cs"/>
              </a:rPr>
              <a:t>Reducing short-circuit current:</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smtClean="0">
                <a:ln>
                  <a:noFill/>
                </a:ln>
                <a:effectLst/>
                <a:uLnTx/>
                <a:uFillTx/>
                <a:latin typeface="+mn-lt"/>
                <a:ea typeface="+mn-ea"/>
                <a:cs typeface="+mn-cs"/>
              </a:rPr>
              <a:t>Fast rise/fall times on input signal</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smtClean="0">
                <a:ln>
                  <a:noFill/>
                </a:ln>
                <a:effectLst/>
                <a:uLnTx/>
                <a:uFillTx/>
                <a:latin typeface="+mn-lt"/>
                <a:ea typeface="+mn-ea"/>
                <a:cs typeface="+mn-cs"/>
              </a:rPr>
              <a:t>Reduce input capacitance</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smtClean="0">
                <a:ln>
                  <a:noFill/>
                </a:ln>
                <a:effectLst/>
                <a:uLnTx/>
                <a:uFillTx/>
                <a:latin typeface="+mn-lt"/>
                <a:ea typeface="+mn-ea"/>
                <a:cs typeface="+mn-cs"/>
              </a:rPr>
              <a:t>Insert small buffers to “clean up” slow input signals before sending to large gate</a:t>
            </a:r>
          </a:p>
          <a:p>
            <a:pPr marL="342900" marR="0" lvl="0" indent="-342900" algn="l" defTabSz="914400" rtl="0" eaLnBrk="1" fontAlgn="auto" latinLnBrk="0" hangingPunct="1">
              <a:lnSpc>
                <a:spcPct val="100000"/>
              </a:lnSpc>
              <a:spcBef>
                <a:spcPct val="20000"/>
              </a:spcBef>
              <a:spcAft>
                <a:spcPts val="0"/>
              </a:spcAft>
              <a:buClr>
                <a:schemeClr val="accent1"/>
              </a:buClr>
              <a:buSzPct val="85000"/>
              <a:tabLst/>
              <a:defRPr/>
            </a:pPr>
            <a:r>
              <a:rPr kumimoji="0" lang="en-US" sz="1600" b="0" i="0" u="none" strike="noStrike" kern="1200" cap="none" spc="0" normalizeH="0" baseline="0" noProof="0" dirty="0" smtClean="0">
                <a:ln>
                  <a:noFill/>
                </a:ln>
                <a:effectLst/>
                <a:uLnTx/>
                <a:uFillTx/>
                <a:latin typeface="+mn-lt"/>
                <a:ea typeface="+mn-ea"/>
                <a:cs typeface="+mn-cs"/>
              </a:rPr>
              <a:t>Reducing leakage current:</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smtClean="0">
                <a:ln>
                  <a:noFill/>
                </a:ln>
                <a:effectLst/>
                <a:uLnTx/>
                <a:uFillTx/>
                <a:latin typeface="+mn-lt"/>
                <a:ea typeface="+mn-ea"/>
                <a:cs typeface="+mn-cs"/>
              </a:rPr>
              <a:t>Small transistors (leakage proportional to width)</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smtClean="0">
                <a:ln>
                  <a:noFill/>
                </a:ln>
                <a:effectLst/>
                <a:uLnTx/>
                <a:uFillTx/>
                <a:latin typeface="+mn-lt"/>
                <a:ea typeface="+mn-ea"/>
                <a:cs typeface="+mn-cs"/>
              </a:rPr>
              <a:t>Lower voltage</a:t>
            </a:r>
            <a:endParaRPr kumimoji="0" lang="en-US" sz="1600" b="0" i="0" u="none" strike="noStrike" kern="1200" cap="none" spc="0" normalizeH="0" baseline="0" noProof="0" dirty="0">
              <a:ln>
                <a:noFill/>
              </a:ln>
              <a:effectLst/>
              <a:uLnTx/>
              <a:uFillTx/>
              <a:latin typeface="+mn-lt"/>
              <a:ea typeface="+mn-ea"/>
              <a:cs typeface="+mn-cs"/>
            </a:endParaRPr>
          </a:p>
        </p:txBody>
      </p:sp>
      <p:graphicFrame>
        <p:nvGraphicFramePr>
          <p:cNvPr id="31749" name="Object 5"/>
          <p:cNvGraphicFramePr>
            <a:graphicFrameLocks noChangeAspect="1"/>
          </p:cNvGraphicFramePr>
          <p:nvPr/>
        </p:nvGraphicFramePr>
        <p:xfrm>
          <a:off x="4038600" y="4953000"/>
          <a:ext cx="4572000" cy="1163638"/>
        </p:xfrm>
        <a:graphic>
          <a:graphicData uri="http://schemas.openxmlformats.org/presentationml/2006/ole">
            <mc:AlternateContent xmlns:mc="http://schemas.openxmlformats.org/markup-compatibility/2006">
              <mc:Choice xmlns:v="urn:schemas-microsoft-com:vml" Requires="v">
                <p:oleObj spid="_x0000_s31751" name="Equation" r:id="rId4" imgW="2641320" imgH="736560" progId="Equation.3">
                  <p:embed/>
                </p:oleObj>
              </mc:Choice>
              <mc:Fallback>
                <p:oleObj name="Equation" r:id="rId4" imgW="2641320" imgH="736560" progId="Equation.3">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4953000"/>
                        <a:ext cx="4572000" cy="1163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Reducing the </a:t>
            </a:r>
            <a:r>
              <a:rPr lang="el-GR" dirty="0" smtClean="0"/>
              <a:t>α</a:t>
            </a:r>
            <a:r>
              <a:rPr lang="en-US" dirty="0" smtClean="0"/>
              <a:t>(activity factor)</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If a circuit can be turning off entirely, the activity factor and the dynamic power </a:t>
            </a:r>
            <a:r>
              <a:rPr lang="en-US" dirty="0" smtClean="0">
                <a:sym typeface="Wingdings" pitchFamily="2" charset="2"/>
              </a:rPr>
              <a:t> 0</a:t>
            </a:r>
          </a:p>
          <a:p>
            <a:r>
              <a:rPr lang="en-US" dirty="0" smtClean="0">
                <a:sym typeface="Wingdings" pitchFamily="2" charset="2"/>
              </a:rPr>
              <a:t>Blocks are typically turned off by stopping the clock which is called </a:t>
            </a:r>
            <a:r>
              <a:rPr lang="en-US" u="sng" dirty="0" smtClean="0">
                <a:sym typeface="Wingdings" pitchFamily="2" charset="2"/>
              </a:rPr>
              <a:t>clock gating </a:t>
            </a:r>
            <a:endParaRPr lang="en-US" dirty="0" smtClean="0">
              <a:sym typeface="Wingdings" pitchFamily="2" charset="2"/>
            </a:endParaRPr>
          </a:p>
          <a:p>
            <a:r>
              <a:rPr lang="en-US" dirty="0" smtClean="0">
                <a:sym typeface="Wingdings" pitchFamily="2" charset="2"/>
              </a:rPr>
              <a:t>When a component is on, the activity factor is 1 for clocks and substantially lower for nodes in logic circuits (some </a:t>
            </a:r>
          </a:p>
          <a:p>
            <a:pPr lvl="1"/>
            <a:r>
              <a:rPr lang="en-US" dirty="0" smtClean="0">
                <a:sym typeface="Wingdings" pitchFamily="2" charset="2"/>
              </a:rPr>
              <a:t>If the signal switches once per cycle, </a:t>
            </a:r>
            <a:r>
              <a:rPr lang="el-GR" dirty="0" smtClean="0"/>
              <a:t>α</a:t>
            </a:r>
            <a:r>
              <a:rPr lang="en-US" dirty="0" smtClean="0"/>
              <a:t>=1/2 </a:t>
            </a:r>
          </a:p>
          <a:p>
            <a:pPr lvl="1"/>
            <a:r>
              <a:rPr lang="en-US" dirty="0" smtClean="0"/>
              <a:t>Dynamic gates switch either zero or twice per cycle: </a:t>
            </a:r>
            <a:r>
              <a:rPr lang="el-GR" dirty="0" smtClean="0"/>
              <a:t>α</a:t>
            </a:r>
            <a:r>
              <a:rPr lang="en-US" dirty="0" smtClean="0"/>
              <a:t>=1/2</a:t>
            </a:r>
          </a:p>
          <a:p>
            <a:pPr lvl="1"/>
            <a:r>
              <a:rPr lang="en-US" dirty="0" smtClean="0"/>
              <a:t>Static gates switch depending on their design, but typically </a:t>
            </a:r>
            <a:r>
              <a:rPr lang="el-GR" dirty="0" smtClean="0"/>
              <a:t>α</a:t>
            </a:r>
            <a:r>
              <a:rPr lang="en-US" dirty="0" smtClean="0"/>
              <a:t>=0.1</a:t>
            </a:r>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58952"/>
          </a:xfrm>
        </p:spPr>
        <p:txBody>
          <a:bodyPr/>
          <a:lstStyle/>
          <a:p>
            <a:r>
              <a:rPr lang="en-US" dirty="0" smtClean="0"/>
              <a:t>Clock Gating</a:t>
            </a:r>
            <a:endParaRPr lang="en-US" dirty="0"/>
          </a:p>
        </p:txBody>
      </p:sp>
      <p:sp>
        <p:nvSpPr>
          <p:cNvPr id="6" name="Slide Number Placeholder 4"/>
          <p:cNvSpPr>
            <a:spLocks noGrp="1"/>
          </p:cNvSpPr>
          <p:nvPr>
            <p:ph type="sldNum" sz="quarter" idx="12"/>
          </p:nvPr>
        </p:nvSpPr>
        <p:spPr>
          <a:xfrm>
            <a:off x="5410200" y="5867400"/>
            <a:ext cx="2133600" cy="457200"/>
          </a:xfrm>
        </p:spPr>
        <p:txBody>
          <a:bodyPr/>
          <a:lstStyle/>
          <a:p>
            <a:pPr>
              <a:defRPr/>
            </a:pPr>
            <a:fld id="{B7AA5A04-6BA9-4E8B-93B7-93239F65A0FA}" type="slidenum">
              <a:rPr lang="en-US"/>
              <a:pPr>
                <a:defRPr/>
              </a:pPr>
              <a:t>24</a:t>
            </a:fld>
            <a:endParaRPr lang="en-US"/>
          </a:p>
        </p:txBody>
      </p:sp>
      <p:sp>
        <p:nvSpPr>
          <p:cNvPr id="7" name="Rectangle 3"/>
          <p:cNvSpPr>
            <a:spLocks noChangeArrowheads="1"/>
          </p:cNvSpPr>
          <p:nvPr/>
        </p:nvSpPr>
        <p:spPr bwMode="auto">
          <a:xfrm>
            <a:off x="4295775" y="2519363"/>
            <a:ext cx="692150" cy="2266950"/>
          </a:xfrm>
          <a:prstGeom prst="rect">
            <a:avLst/>
          </a:prstGeom>
          <a:solidFill>
            <a:srgbClr val="CC6600"/>
          </a:solidFill>
          <a:ln w="12700">
            <a:solidFill>
              <a:schemeClr val="tx1"/>
            </a:solidFill>
            <a:miter lim="800000"/>
            <a:headEnd/>
            <a:tailEnd/>
          </a:ln>
        </p:spPr>
        <p:txBody>
          <a:bodyPr wrap="none" anchor="ctr"/>
          <a:lstStyle/>
          <a:p>
            <a:endParaRPr lang="en-US"/>
          </a:p>
        </p:txBody>
      </p:sp>
      <p:sp>
        <p:nvSpPr>
          <p:cNvPr id="8" name="Rectangle 4"/>
          <p:cNvSpPr>
            <a:spLocks noChangeArrowheads="1"/>
          </p:cNvSpPr>
          <p:nvPr/>
        </p:nvSpPr>
        <p:spPr bwMode="auto">
          <a:xfrm>
            <a:off x="5486400" y="1905000"/>
            <a:ext cx="2343150" cy="2227263"/>
          </a:xfrm>
          <a:prstGeom prst="rect">
            <a:avLst/>
          </a:prstGeom>
          <a:solidFill>
            <a:srgbClr val="CC6600"/>
          </a:solidFill>
          <a:ln w="12700">
            <a:solidFill>
              <a:schemeClr val="tx1"/>
            </a:solidFill>
            <a:miter lim="800000"/>
            <a:headEnd/>
            <a:tailEnd/>
          </a:ln>
        </p:spPr>
        <p:txBody>
          <a:bodyPr wrap="none" anchor="ctr"/>
          <a:lstStyle/>
          <a:p>
            <a:pPr algn="ctr" eaLnBrk="1" hangingPunct="1"/>
            <a:r>
              <a:rPr lang="en-US" sz="2000">
                <a:cs typeface="Arial" charset="0"/>
              </a:rPr>
              <a:t>Combinational</a:t>
            </a:r>
          </a:p>
          <a:p>
            <a:pPr algn="ctr" eaLnBrk="1" hangingPunct="1"/>
            <a:r>
              <a:rPr lang="en-US" sz="2000">
                <a:cs typeface="Arial" charset="0"/>
              </a:rPr>
              <a:t> logic</a:t>
            </a:r>
          </a:p>
        </p:txBody>
      </p:sp>
      <p:sp>
        <p:nvSpPr>
          <p:cNvPr id="9" name="Line 5"/>
          <p:cNvSpPr>
            <a:spLocks noChangeShapeType="1"/>
          </p:cNvSpPr>
          <p:nvPr/>
        </p:nvSpPr>
        <p:spPr bwMode="auto">
          <a:xfrm>
            <a:off x="4987925" y="3632200"/>
            <a:ext cx="498475" cy="0"/>
          </a:xfrm>
          <a:prstGeom prst="line">
            <a:avLst/>
          </a:prstGeom>
          <a:noFill/>
          <a:ln w="28575">
            <a:solidFill>
              <a:schemeClr val="tx1"/>
            </a:solidFill>
            <a:round/>
            <a:headEnd/>
            <a:tailEnd type="triangle" w="med" len="med"/>
          </a:ln>
        </p:spPr>
        <p:txBody>
          <a:bodyPr/>
          <a:lstStyle/>
          <a:p>
            <a:endParaRPr lang="en-US"/>
          </a:p>
        </p:txBody>
      </p:sp>
      <p:sp>
        <p:nvSpPr>
          <p:cNvPr id="10" name="Line 6"/>
          <p:cNvSpPr>
            <a:spLocks noChangeShapeType="1"/>
          </p:cNvSpPr>
          <p:nvPr/>
        </p:nvSpPr>
        <p:spPr bwMode="auto">
          <a:xfrm>
            <a:off x="7829550" y="2941638"/>
            <a:ext cx="922337" cy="0"/>
          </a:xfrm>
          <a:prstGeom prst="line">
            <a:avLst/>
          </a:prstGeom>
          <a:noFill/>
          <a:ln w="28575">
            <a:solidFill>
              <a:schemeClr val="tx1"/>
            </a:solidFill>
            <a:round/>
            <a:headEnd/>
            <a:tailEnd/>
          </a:ln>
        </p:spPr>
        <p:txBody>
          <a:bodyPr/>
          <a:lstStyle/>
          <a:p>
            <a:endParaRPr lang="en-US"/>
          </a:p>
        </p:txBody>
      </p:sp>
      <p:sp>
        <p:nvSpPr>
          <p:cNvPr id="11" name="Line 7"/>
          <p:cNvSpPr>
            <a:spLocks noChangeShapeType="1"/>
          </p:cNvSpPr>
          <p:nvPr/>
        </p:nvSpPr>
        <p:spPr bwMode="auto">
          <a:xfrm>
            <a:off x="955675" y="2211388"/>
            <a:ext cx="4530725" cy="0"/>
          </a:xfrm>
          <a:prstGeom prst="line">
            <a:avLst/>
          </a:prstGeom>
          <a:noFill/>
          <a:ln w="28575">
            <a:solidFill>
              <a:schemeClr val="tx1"/>
            </a:solidFill>
            <a:round/>
            <a:headEnd/>
            <a:tailEnd type="triangle" w="med" len="med"/>
          </a:ln>
        </p:spPr>
        <p:txBody>
          <a:bodyPr/>
          <a:lstStyle/>
          <a:p>
            <a:endParaRPr lang="en-US"/>
          </a:p>
        </p:txBody>
      </p:sp>
      <p:sp>
        <p:nvSpPr>
          <p:cNvPr id="12" name="Line 8"/>
          <p:cNvSpPr>
            <a:spLocks noChangeShapeType="1"/>
          </p:cNvSpPr>
          <p:nvPr/>
        </p:nvSpPr>
        <p:spPr bwMode="auto">
          <a:xfrm flipV="1">
            <a:off x="4527550" y="4592638"/>
            <a:ext cx="114300" cy="192087"/>
          </a:xfrm>
          <a:prstGeom prst="line">
            <a:avLst/>
          </a:prstGeom>
          <a:noFill/>
          <a:ln w="28575">
            <a:solidFill>
              <a:schemeClr val="tx1"/>
            </a:solidFill>
            <a:round/>
            <a:headEnd/>
            <a:tailEnd/>
          </a:ln>
        </p:spPr>
        <p:txBody>
          <a:bodyPr/>
          <a:lstStyle/>
          <a:p>
            <a:endParaRPr lang="en-US"/>
          </a:p>
        </p:txBody>
      </p:sp>
      <p:sp>
        <p:nvSpPr>
          <p:cNvPr id="13" name="Line 9"/>
          <p:cNvSpPr>
            <a:spLocks noChangeShapeType="1"/>
          </p:cNvSpPr>
          <p:nvPr/>
        </p:nvSpPr>
        <p:spPr bwMode="auto">
          <a:xfrm>
            <a:off x="4641850" y="4592638"/>
            <a:ext cx="115887" cy="192087"/>
          </a:xfrm>
          <a:prstGeom prst="line">
            <a:avLst/>
          </a:prstGeom>
          <a:noFill/>
          <a:ln w="28575">
            <a:solidFill>
              <a:schemeClr val="tx1"/>
            </a:solidFill>
            <a:round/>
            <a:headEnd/>
            <a:tailEnd/>
          </a:ln>
        </p:spPr>
        <p:txBody>
          <a:bodyPr/>
          <a:lstStyle/>
          <a:p>
            <a:endParaRPr lang="en-US"/>
          </a:p>
        </p:txBody>
      </p:sp>
      <p:sp>
        <p:nvSpPr>
          <p:cNvPr id="14" name="AutoShape 10"/>
          <p:cNvSpPr>
            <a:spLocks noChangeArrowheads="1"/>
          </p:cNvSpPr>
          <p:nvPr/>
        </p:nvSpPr>
        <p:spPr bwMode="auto">
          <a:xfrm>
            <a:off x="3873500" y="4900613"/>
            <a:ext cx="538162" cy="460375"/>
          </a:xfrm>
          <a:prstGeom prst="flowChartDelay">
            <a:avLst/>
          </a:prstGeom>
          <a:solidFill>
            <a:schemeClr val="accent1"/>
          </a:solidFill>
          <a:ln w="28575">
            <a:solidFill>
              <a:schemeClr val="tx1"/>
            </a:solidFill>
            <a:miter lim="800000"/>
            <a:headEnd/>
            <a:tailEnd/>
          </a:ln>
        </p:spPr>
        <p:txBody>
          <a:bodyPr wrap="none" anchor="ctr"/>
          <a:lstStyle/>
          <a:p>
            <a:endParaRPr lang="en-US"/>
          </a:p>
        </p:txBody>
      </p:sp>
      <p:sp>
        <p:nvSpPr>
          <p:cNvPr id="15" name="Line 11"/>
          <p:cNvSpPr>
            <a:spLocks noChangeShapeType="1"/>
          </p:cNvSpPr>
          <p:nvPr/>
        </p:nvSpPr>
        <p:spPr bwMode="auto">
          <a:xfrm>
            <a:off x="4411662" y="5130800"/>
            <a:ext cx="230188" cy="0"/>
          </a:xfrm>
          <a:prstGeom prst="line">
            <a:avLst/>
          </a:prstGeom>
          <a:noFill/>
          <a:ln w="28575">
            <a:solidFill>
              <a:schemeClr val="tx1"/>
            </a:solidFill>
            <a:round/>
            <a:headEnd/>
            <a:tailEnd/>
          </a:ln>
        </p:spPr>
        <p:txBody>
          <a:bodyPr/>
          <a:lstStyle/>
          <a:p>
            <a:endParaRPr lang="en-US"/>
          </a:p>
        </p:txBody>
      </p:sp>
      <p:sp>
        <p:nvSpPr>
          <p:cNvPr id="16" name="Line 12"/>
          <p:cNvSpPr>
            <a:spLocks noChangeShapeType="1"/>
          </p:cNvSpPr>
          <p:nvPr/>
        </p:nvSpPr>
        <p:spPr bwMode="auto">
          <a:xfrm>
            <a:off x="4641850" y="4784725"/>
            <a:ext cx="0" cy="346075"/>
          </a:xfrm>
          <a:prstGeom prst="line">
            <a:avLst/>
          </a:prstGeom>
          <a:noFill/>
          <a:ln w="28575">
            <a:solidFill>
              <a:schemeClr val="tx1"/>
            </a:solidFill>
            <a:round/>
            <a:headEnd/>
            <a:tailEnd/>
          </a:ln>
        </p:spPr>
        <p:txBody>
          <a:bodyPr/>
          <a:lstStyle/>
          <a:p>
            <a:endParaRPr lang="en-US"/>
          </a:p>
        </p:txBody>
      </p:sp>
      <p:sp>
        <p:nvSpPr>
          <p:cNvPr id="17" name="Rectangle 13"/>
          <p:cNvSpPr>
            <a:spLocks noChangeArrowheads="1"/>
          </p:cNvSpPr>
          <p:nvPr/>
        </p:nvSpPr>
        <p:spPr bwMode="auto">
          <a:xfrm>
            <a:off x="2606675" y="4708525"/>
            <a:ext cx="844550" cy="652463"/>
          </a:xfrm>
          <a:prstGeom prst="rect">
            <a:avLst/>
          </a:prstGeom>
          <a:solidFill>
            <a:schemeClr val="accent1"/>
          </a:solidFill>
          <a:ln w="12700">
            <a:solidFill>
              <a:schemeClr val="tx1"/>
            </a:solidFill>
            <a:miter lim="800000"/>
            <a:headEnd/>
            <a:tailEnd/>
          </a:ln>
        </p:spPr>
        <p:txBody>
          <a:bodyPr wrap="none" anchor="ctr"/>
          <a:lstStyle/>
          <a:p>
            <a:pPr algn="ctr" eaLnBrk="1" hangingPunct="1"/>
            <a:r>
              <a:rPr lang="en-US" sz="2000">
                <a:cs typeface="Arial" charset="0"/>
              </a:rPr>
              <a:t>Latch</a:t>
            </a:r>
          </a:p>
        </p:txBody>
      </p:sp>
      <p:sp>
        <p:nvSpPr>
          <p:cNvPr id="18" name="Rectangle 14"/>
          <p:cNvSpPr>
            <a:spLocks noChangeArrowheads="1"/>
          </p:cNvSpPr>
          <p:nvPr/>
        </p:nvSpPr>
        <p:spPr bwMode="auto">
          <a:xfrm>
            <a:off x="993775" y="4438650"/>
            <a:ext cx="1304925" cy="1190625"/>
          </a:xfrm>
          <a:prstGeom prst="rect">
            <a:avLst/>
          </a:prstGeom>
          <a:solidFill>
            <a:schemeClr val="accent1"/>
          </a:solidFill>
          <a:ln w="12700">
            <a:solidFill>
              <a:schemeClr val="tx1"/>
            </a:solidFill>
            <a:miter lim="800000"/>
            <a:headEnd/>
            <a:tailEnd/>
          </a:ln>
        </p:spPr>
        <p:txBody>
          <a:bodyPr wrap="none" anchor="ctr"/>
          <a:lstStyle/>
          <a:p>
            <a:pPr algn="ctr" eaLnBrk="1" hangingPunct="1"/>
            <a:r>
              <a:rPr lang="en-US" sz="2000">
                <a:cs typeface="Arial" charset="0"/>
              </a:rPr>
              <a:t>Clock</a:t>
            </a:r>
          </a:p>
          <a:p>
            <a:pPr algn="ctr" eaLnBrk="1" hangingPunct="1"/>
            <a:r>
              <a:rPr lang="en-US" sz="2000">
                <a:cs typeface="Arial" charset="0"/>
              </a:rPr>
              <a:t>activation</a:t>
            </a:r>
          </a:p>
          <a:p>
            <a:pPr algn="ctr" eaLnBrk="1" hangingPunct="1"/>
            <a:r>
              <a:rPr lang="en-US" sz="2000">
                <a:cs typeface="Arial" charset="0"/>
              </a:rPr>
              <a:t> logic</a:t>
            </a:r>
          </a:p>
        </p:txBody>
      </p:sp>
      <p:cxnSp>
        <p:nvCxnSpPr>
          <p:cNvPr id="19" name="AutoShape 15"/>
          <p:cNvCxnSpPr>
            <a:cxnSpLocks noChangeShapeType="1"/>
            <a:stCxn id="18" idx="3"/>
            <a:endCxn id="17" idx="1"/>
          </p:cNvCxnSpPr>
          <p:nvPr/>
        </p:nvCxnSpPr>
        <p:spPr bwMode="auto">
          <a:xfrm>
            <a:off x="2298700" y="5033963"/>
            <a:ext cx="307975" cy="1587"/>
          </a:xfrm>
          <a:prstGeom prst="bentConnector3">
            <a:avLst>
              <a:gd name="adj1" fmla="val 50000"/>
            </a:avLst>
          </a:prstGeom>
          <a:noFill/>
          <a:ln w="28575">
            <a:solidFill>
              <a:schemeClr val="tx1"/>
            </a:solidFill>
            <a:miter lim="800000"/>
            <a:headEnd/>
            <a:tailEnd type="triangle" w="med" len="med"/>
          </a:ln>
        </p:spPr>
      </p:cxnSp>
      <p:cxnSp>
        <p:nvCxnSpPr>
          <p:cNvPr id="21" name="AutoShape 17"/>
          <p:cNvCxnSpPr>
            <a:cxnSpLocks noChangeShapeType="1"/>
            <a:stCxn id="17" idx="3"/>
            <a:endCxn id="14" idx="1"/>
          </p:cNvCxnSpPr>
          <p:nvPr/>
        </p:nvCxnSpPr>
        <p:spPr bwMode="auto">
          <a:xfrm>
            <a:off x="3451225" y="5034757"/>
            <a:ext cx="422275" cy="96044"/>
          </a:xfrm>
          <a:prstGeom prst="bentConnector3">
            <a:avLst>
              <a:gd name="adj1" fmla="val 50000"/>
            </a:avLst>
          </a:prstGeom>
          <a:noFill/>
          <a:ln w="28575">
            <a:solidFill>
              <a:schemeClr val="tx1"/>
            </a:solidFill>
            <a:miter lim="800000"/>
            <a:headEnd/>
            <a:tailEnd type="triangle" w="med" len="med"/>
          </a:ln>
        </p:spPr>
      </p:cxnSp>
      <p:sp>
        <p:nvSpPr>
          <p:cNvPr id="22" name="Oval 18"/>
          <p:cNvSpPr>
            <a:spLocks noChangeArrowheads="1"/>
          </p:cNvSpPr>
          <p:nvPr/>
        </p:nvSpPr>
        <p:spPr bwMode="auto">
          <a:xfrm>
            <a:off x="2952750" y="5360988"/>
            <a:ext cx="153987" cy="153987"/>
          </a:xfrm>
          <a:prstGeom prst="ellipse">
            <a:avLst/>
          </a:prstGeom>
          <a:solidFill>
            <a:schemeClr val="accent1"/>
          </a:solidFill>
          <a:ln w="28575">
            <a:solidFill>
              <a:schemeClr val="tx1"/>
            </a:solidFill>
            <a:round/>
            <a:headEnd/>
            <a:tailEnd/>
          </a:ln>
        </p:spPr>
        <p:txBody>
          <a:bodyPr wrap="none" anchor="ctr"/>
          <a:lstStyle/>
          <a:p>
            <a:endParaRPr lang="en-US"/>
          </a:p>
        </p:txBody>
      </p:sp>
      <p:sp>
        <p:nvSpPr>
          <p:cNvPr id="23" name="Line 19"/>
          <p:cNvSpPr>
            <a:spLocks noChangeShapeType="1"/>
          </p:cNvSpPr>
          <p:nvPr/>
        </p:nvSpPr>
        <p:spPr bwMode="auto">
          <a:xfrm>
            <a:off x="1031875" y="5975350"/>
            <a:ext cx="2611437" cy="0"/>
          </a:xfrm>
          <a:prstGeom prst="line">
            <a:avLst/>
          </a:prstGeom>
          <a:noFill/>
          <a:ln w="28575">
            <a:solidFill>
              <a:schemeClr val="tx1"/>
            </a:solidFill>
            <a:round/>
            <a:headEnd/>
            <a:tailEnd/>
          </a:ln>
        </p:spPr>
        <p:txBody>
          <a:bodyPr/>
          <a:lstStyle/>
          <a:p>
            <a:endParaRPr lang="en-US"/>
          </a:p>
        </p:txBody>
      </p:sp>
      <p:sp>
        <p:nvSpPr>
          <p:cNvPr id="24" name="Line 20"/>
          <p:cNvSpPr>
            <a:spLocks noChangeShapeType="1"/>
          </p:cNvSpPr>
          <p:nvPr/>
        </p:nvSpPr>
        <p:spPr bwMode="auto">
          <a:xfrm flipV="1">
            <a:off x="3643312" y="5283200"/>
            <a:ext cx="0" cy="692150"/>
          </a:xfrm>
          <a:prstGeom prst="line">
            <a:avLst/>
          </a:prstGeom>
          <a:noFill/>
          <a:ln w="28575">
            <a:solidFill>
              <a:schemeClr val="tx1"/>
            </a:solidFill>
            <a:round/>
            <a:headEnd/>
            <a:tailEnd/>
          </a:ln>
        </p:spPr>
        <p:txBody>
          <a:bodyPr/>
          <a:lstStyle/>
          <a:p>
            <a:endParaRPr lang="en-US"/>
          </a:p>
        </p:txBody>
      </p:sp>
      <p:sp>
        <p:nvSpPr>
          <p:cNvPr id="25" name="Line 21"/>
          <p:cNvSpPr>
            <a:spLocks noChangeShapeType="1"/>
          </p:cNvSpPr>
          <p:nvPr/>
        </p:nvSpPr>
        <p:spPr bwMode="auto">
          <a:xfrm flipV="1">
            <a:off x="3643312" y="5283200"/>
            <a:ext cx="230188" cy="0"/>
          </a:xfrm>
          <a:prstGeom prst="line">
            <a:avLst/>
          </a:prstGeom>
          <a:noFill/>
          <a:ln w="28575">
            <a:solidFill>
              <a:schemeClr val="tx1"/>
            </a:solidFill>
            <a:round/>
            <a:headEnd/>
            <a:tailEnd/>
          </a:ln>
        </p:spPr>
        <p:txBody>
          <a:bodyPr/>
          <a:lstStyle/>
          <a:p>
            <a:endParaRPr lang="en-US"/>
          </a:p>
        </p:txBody>
      </p:sp>
      <p:sp>
        <p:nvSpPr>
          <p:cNvPr id="26" name="Oval 22"/>
          <p:cNvSpPr>
            <a:spLocks noChangeArrowheads="1"/>
          </p:cNvSpPr>
          <p:nvPr/>
        </p:nvSpPr>
        <p:spPr bwMode="auto">
          <a:xfrm>
            <a:off x="2952750" y="5899150"/>
            <a:ext cx="153987" cy="152400"/>
          </a:xfrm>
          <a:prstGeom prst="ellipse">
            <a:avLst/>
          </a:prstGeom>
          <a:solidFill>
            <a:schemeClr val="tx1"/>
          </a:solidFill>
          <a:ln w="28575">
            <a:solidFill>
              <a:schemeClr val="tx1"/>
            </a:solidFill>
            <a:round/>
            <a:headEnd/>
            <a:tailEnd/>
          </a:ln>
        </p:spPr>
        <p:txBody>
          <a:bodyPr wrap="none" anchor="ctr"/>
          <a:lstStyle/>
          <a:p>
            <a:endParaRPr lang="en-US"/>
          </a:p>
        </p:txBody>
      </p:sp>
      <p:cxnSp>
        <p:nvCxnSpPr>
          <p:cNvPr id="27" name="AutoShape 23"/>
          <p:cNvCxnSpPr>
            <a:cxnSpLocks noChangeShapeType="1"/>
            <a:stCxn id="22" idx="4"/>
            <a:endCxn id="26" idx="0"/>
          </p:cNvCxnSpPr>
          <p:nvPr/>
        </p:nvCxnSpPr>
        <p:spPr bwMode="auto">
          <a:xfrm>
            <a:off x="3030537" y="5529263"/>
            <a:ext cx="0" cy="355600"/>
          </a:xfrm>
          <a:prstGeom prst="straightConnector1">
            <a:avLst/>
          </a:prstGeom>
          <a:noFill/>
          <a:ln w="28575">
            <a:solidFill>
              <a:schemeClr val="tx1"/>
            </a:solidFill>
            <a:round/>
            <a:headEnd/>
            <a:tailEnd/>
          </a:ln>
        </p:spPr>
      </p:cxnSp>
      <p:sp>
        <p:nvSpPr>
          <p:cNvPr id="28" name="Line 24"/>
          <p:cNvSpPr>
            <a:spLocks noChangeShapeType="1"/>
          </p:cNvSpPr>
          <p:nvPr/>
        </p:nvSpPr>
        <p:spPr bwMode="auto">
          <a:xfrm>
            <a:off x="1262062" y="2211388"/>
            <a:ext cx="0" cy="2227262"/>
          </a:xfrm>
          <a:prstGeom prst="line">
            <a:avLst/>
          </a:prstGeom>
          <a:noFill/>
          <a:ln w="28575">
            <a:solidFill>
              <a:schemeClr val="tx1"/>
            </a:solidFill>
            <a:round/>
            <a:headEnd/>
            <a:tailEnd type="triangle" w="med" len="med"/>
          </a:ln>
        </p:spPr>
        <p:txBody>
          <a:bodyPr/>
          <a:lstStyle/>
          <a:p>
            <a:endParaRPr lang="en-US"/>
          </a:p>
        </p:txBody>
      </p:sp>
      <p:sp>
        <p:nvSpPr>
          <p:cNvPr id="29" name="Oval 25"/>
          <p:cNvSpPr>
            <a:spLocks noChangeArrowheads="1"/>
          </p:cNvSpPr>
          <p:nvPr/>
        </p:nvSpPr>
        <p:spPr bwMode="auto">
          <a:xfrm>
            <a:off x="1185862" y="2135188"/>
            <a:ext cx="153988" cy="152400"/>
          </a:xfrm>
          <a:prstGeom prst="ellipse">
            <a:avLst/>
          </a:prstGeom>
          <a:solidFill>
            <a:schemeClr val="tx1"/>
          </a:solidFill>
          <a:ln w="28575">
            <a:solidFill>
              <a:schemeClr val="tx1"/>
            </a:solidFill>
            <a:round/>
            <a:headEnd/>
            <a:tailEnd/>
          </a:ln>
        </p:spPr>
        <p:txBody>
          <a:bodyPr wrap="none" anchor="ctr"/>
          <a:lstStyle/>
          <a:p>
            <a:endParaRPr lang="en-US"/>
          </a:p>
        </p:txBody>
      </p:sp>
      <p:sp>
        <p:nvSpPr>
          <p:cNvPr id="30" name="Line 26"/>
          <p:cNvSpPr>
            <a:spLocks noChangeShapeType="1"/>
          </p:cNvSpPr>
          <p:nvPr/>
        </p:nvSpPr>
        <p:spPr bwMode="auto">
          <a:xfrm>
            <a:off x="7829550" y="2327275"/>
            <a:ext cx="461962" cy="0"/>
          </a:xfrm>
          <a:prstGeom prst="line">
            <a:avLst/>
          </a:prstGeom>
          <a:noFill/>
          <a:ln w="28575">
            <a:solidFill>
              <a:schemeClr val="tx1"/>
            </a:solidFill>
            <a:round/>
            <a:headEnd/>
            <a:tailEnd/>
          </a:ln>
        </p:spPr>
        <p:txBody>
          <a:bodyPr/>
          <a:lstStyle/>
          <a:p>
            <a:endParaRPr lang="en-US"/>
          </a:p>
        </p:txBody>
      </p:sp>
      <p:sp>
        <p:nvSpPr>
          <p:cNvPr id="31" name="Line 27"/>
          <p:cNvSpPr>
            <a:spLocks noChangeShapeType="1"/>
          </p:cNvSpPr>
          <p:nvPr/>
        </p:nvSpPr>
        <p:spPr bwMode="auto">
          <a:xfrm flipV="1">
            <a:off x="8291512" y="1597025"/>
            <a:ext cx="0" cy="730250"/>
          </a:xfrm>
          <a:prstGeom prst="line">
            <a:avLst/>
          </a:prstGeom>
          <a:noFill/>
          <a:ln w="28575">
            <a:solidFill>
              <a:schemeClr val="tx1"/>
            </a:solidFill>
            <a:round/>
            <a:headEnd/>
            <a:tailEnd/>
          </a:ln>
        </p:spPr>
        <p:txBody>
          <a:bodyPr/>
          <a:lstStyle/>
          <a:p>
            <a:endParaRPr lang="en-US"/>
          </a:p>
        </p:txBody>
      </p:sp>
      <p:sp>
        <p:nvSpPr>
          <p:cNvPr id="32" name="Line 28"/>
          <p:cNvSpPr>
            <a:spLocks noChangeShapeType="1"/>
          </p:cNvSpPr>
          <p:nvPr/>
        </p:nvSpPr>
        <p:spPr bwMode="auto">
          <a:xfrm flipH="1">
            <a:off x="2030412" y="1597025"/>
            <a:ext cx="6261100" cy="0"/>
          </a:xfrm>
          <a:prstGeom prst="line">
            <a:avLst/>
          </a:prstGeom>
          <a:noFill/>
          <a:ln w="28575">
            <a:solidFill>
              <a:schemeClr val="tx1"/>
            </a:solidFill>
            <a:round/>
            <a:headEnd/>
            <a:tailEnd/>
          </a:ln>
        </p:spPr>
        <p:txBody>
          <a:bodyPr/>
          <a:lstStyle/>
          <a:p>
            <a:endParaRPr lang="en-US"/>
          </a:p>
        </p:txBody>
      </p:sp>
      <p:sp>
        <p:nvSpPr>
          <p:cNvPr id="33" name="Line 29"/>
          <p:cNvSpPr>
            <a:spLocks noChangeShapeType="1"/>
          </p:cNvSpPr>
          <p:nvPr/>
        </p:nvSpPr>
        <p:spPr bwMode="auto">
          <a:xfrm>
            <a:off x="2030412" y="1597025"/>
            <a:ext cx="0" cy="2841625"/>
          </a:xfrm>
          <a:prstGeom prst="line">
            <a:avLst/>
          </a:prstGeom>
          <a:noFill/>
          <a:ln w="28575">
            <a:solidFill>
              <a:schemeClr val="tx1"/>
            </a:solidFill>
            <a:round/>
            <a:headEnd/>
            <a:tailEnd type="triangle" w="med" len="med"/>
          </a:ln>
        </p:spPr>
        <p:txBody>
          <a:bodyPr/>
          <a:lstStyle/>
          <a:p>
            <a:endParaRPr lang="en-US"/>
          </a:p>
        </p:txBody>
      </p:sp>
      <p:sp>
        <p:nvSpPr>
          <p:cNvPr id="34" name="Line 30"/>
          <p:cNvSpPr>
            <a:spLocks noChangeShapeType="1"/>
          </p:cNvSpPr>
          <p:nvPr/>
        </p:nvSpPr>
        <p:spPr bwMode="auto">
          <a:xfrm>
            <a:off x="2030412" y="3670300"/>
            <a:ext cx="2265363" cy="0"/>
          </a:xfrm>
          <a:prstGeom prst="line">
            <a:avLst/>
          </a:prstGeom>
          <a:noFill/>
          <a:ln w="28575">
            <a:solidFill>
              <a:schemeClr val="tx1"/>
            </a:solidFill>
            <a:round/>
            <a:headEnd/>
            <a:tailEnd type="triangle" w="med" len="med"/>
          </a:ln>
        </p:spPr>
        <p:txBody>
          <a:bodyPr/>
          <a:lstStyle/>
          <a:p>
            <a:endParaRPr lang="en-US"/>
          </a:p>
        </p:txBody>
      </p:sp>
      <p:sp>
        <p:nvSpPr>
          <p:cNvPr id="35" name="Oval 31"/>
          <p:cNvSpPr>
            <a:spLocks noChangeArrowheads="1"/>
          </p:cNvSpPr>
          <p:nvPr/>
        </p:nvSpPr>
        <p:spPr bwMode="auto">
          <a:xfrm>
            <a:off x="1954212" y="3594100"/>
            <a:ext cx="153988" cy="152400"/>
          </a:xfrm>
          <a:prstGeom prst="ellipse">
            <a:avLst/>
          </a:prstGeom>
          <a:solidFill>
            <a:schemeClr val="tx1"/>
          </a:solidFill>
          <a:ln w="28575">
            <a:solidFill>
              <a:schemeClr val="tx1"/>
            </a:solidFill>
            <a:round/>
            <a:headEnd/>
            <a:tailEnd/>
          </a:ln>
        </p:spPr>
        <p:txBody>
          <a:bodyPr wrap="none" anchor="ctr"/>
          <a:lstStyle/>
          <a:p>
            <a:endParaRPr lang="en-US"/>
          </a:p>
        </p:txBody>
      </p:sp>
      <p:sp>
        <p:nvSpPr>
          <p:cNvPr id="36" name="Text Box 32"/>
          <p:cNvSpPr txBox="1">
            <a:spLocks noChangeArrowheads="1"/>
          </p:cNvSpPr>
          <p:nvPr/>
        </p:nvSpPr>
        <p:spPr bwMode="auto">
          <a:xfrm rot="16200000">
            <a:off x="4040187" y="3424238"/>
            <a:ext cx="1216025" cy="396875"/>
          </a:xfrm>
          <a:prstGeom prst="rect">
            <a:avLst/>
          </a:prstGeom>
          <a:noFill/>
          <a:ln w="28575">
            <a:noFill/>
            <a:miter lim="800000"/>
            <a:headEnd/>
            <a:tailEnd/>
          </a:ln>
        </p:spPr>
        <p:txBody>
          <a:bodyPr wrap="none">
            <a:spAutoFit/>
          </a:bodyPr>
          <a:lstStyle/>
          <a:p>
            <a:pPr eaLnBrk="1" hangingPunct="1"/>
            <a:r>
              <a:rPr lang="en-US" sz="2000">
                <a:cs typeface="Arial" charset="0"/>
              </a:rPr>
              <a:t>Flip-flops</a:t>
            </a:r>
          </a:p>
        </p:txBody>
      </p:sp>
      <p:sp>
        <p:nvSpPr>
          <p:cNvPr id="37" name="Text Box 35"/>
          <p:cNvSpPr txBox="1">
            <a:spLocks noChangeArrowheads="1"/>
          </p:cNvSpPr>
          <p:nvPr/>
        </p:nvSpPr>
        <p:spPr bwMode="auto">
          <a:xfrm>
            <a:off x="8405812" y="2979738"/>
            <a:ext cx="550863" cy="396875"/>
          </a:xfrm>
          <a:prstGeom prst="rect">
            <a:avLst/>
          </a:prstGeom>
          <a:noFill/>
          <a:ln w="28575">
            <a:noFill/>
            <a:miter lim="800000"/>
            <a:headEnd/>
            <a:tailEnd/>
          </a:ln>
        </p:spPr>
        <p:txBody>
          <a:bodyPr wrap="none">
            <a:spAutoFit/>
          </a:bodyPr>
          <a:lstStyle/>
          <a:p>
            <a:pPr eaLnBrk="1" hangingPunct="1"/>
            <a:r>
              <a:rPr lang="en-US" sz="2000">
                <a:cs typeface="Arial" charset="0"/>
              </a:rPr>
              <a:t>PO</a:t>
            </a:r>
          </a:p>
        </p:txBody>
      </p:sp>
      <p:sp>
        <p:nvSpPr>
          <p:cNvPr id="38" name="Text Box 36"/>
          <p:cNvSpPr txBox="1">
            <a:spLocks noChangeArrowheads="1"/>
          </p:cNvSpPr>
          <p:nvPr/>
        </p:nvSpPr>
        <p:spPr bwMode="auto">
          <a:xfrm>
            <a:off x="5256212" y="5053013"/>
            <a:ext cx="3584575" cy="1006475"/>
          </a:xfrm>
          <a:prstGeom prst="rect">
            <a:avLst/>
          </a:prstGeom>
          <a:solidFill>
            <a:srgbClr val="008000"/>
          </a:solidFill>
          <a:ln w="28575">
            <a:noFill/>
            <a:miter lim="800000"/>
            <a:headEnd/>
            <a:tailEnd/>
          </a:ln>
        </p:spPr>
        <p:txBody>
          <a:bodyPr wrap="none">
            <a:spAutoFit/>
          </a:bodyPr>
          <a:lstStyle/>
          <a:p>
            <a:pPr eaLnBrk="1" hangingPunct="1"/>
            <a:r>
              <a:rPr lang="en-US" sz="2000">
                <a:cs typeface="Arial" charset="0"/>
              </a:rPr>
              <a:t>L. Benini and G. De Micheli,</a:t>
            </a:r>
          </a:p>
          <a:p>
            <a:pPr eaLnBrk="1" hangingPunct="1"/>
            <a:r>
              <a:rPr lang="en-US" sz="2000" i="1">
                <a:cs typeface="Arial" charset="0"/>
              </a:rPr>
              <a:t>Dynamic Power Management</a:t>
            </a:r>
            <a:r>
              <a:rPr lang="en-US" sz="2000">
                <a:cs typeface="Arial" charset="0"/>
              </a:rPr>
              <a:t>,</a:t>
            </a:r>
          </a:p>
          <a:p>
            <a:pPr eaLnBrk="1" hangingPunct="1"/>
            <a:r>
              <a:rPr lang="en-US" sz="2000">
                <a:cs typeface="Arial" charset="0"/>
              </a:rPr>
              <a:t>Boston: Springer, 1998.</a:t>
            </a:r>
          </a:p>
        </p:txBody>
      </p:sp>
      <p:sp>
        <p:nvSpPr>
          <p:cNvPr id="39" name="Text Box 34"/>
          <p:cNvSpPr txBox="1">
            <a:spLocks noChangeArrowheads="1"/>
          </p:cNvSpPr>
          <p:nvPr/>
        </p:nvSpPr>
        <p:spPr bwMode="auto">
          <a:xfrm>
            <a:off x="533400" y="5783263"/>
            <a:ext cx="538162" cy="396875"/>
          </a:xfrm>
          <a:prstGeom prst="rect">
            <a:avLst/>
          </a:prstGeom>
          <a:noFill/>
          <a:ln w="28575">
            <a:noFill/>
            <a:miter lim="800000"/>
            <a:headEnd/>
            <a:tailEnd/>
          </a:ln>
        </p:spPr>
        <p:txBody>
          <a:bodyPr wrap="none">
            <a:spAutoFit/>
          </a:bodyPr>
          <a:lstStyle/>
          <a:p>
            <a:pPr eaLnBrk="1" hangingPunct="1"/>
            <a:r>
              <a:rPr lang="en-US" sz="2000">
                <a:cs typeface="Arial" charset="0"/>
              </a:rPr>
              <a:t>CK</a:t>
            </a:r>
          </a:p>
        </p:txBody>
      </p:sp>
      <p:sp>
        <p:nvSpPr>
          <p:cNvPr id="40" name="Text Box 33"/>
          <p:cNvSpPr txBox="1">
            <a:spLocks noChangeArrowheads="1"/>
          </p:cNvSpPr>
          <p:nvPr/>
        </p:nvSpPr>
        <p:spPr bwMode="auto">
          <a:xfrm>
            <a:off x="571500" y="1981200"/>
            <a:ext cx="423862" cy="396875"/>
          </a:xfrm>
          <a:prstGeom prst="rect">
            <a:avLst/>
          </a:prstGeom>
          <a:noFill/>
          <a:ln w="28575">
            <a:noFill/>
            <a:miter lim="800000"/>
            <a:headEnd/>
            <a:tailEnd/>
          </a:ln>
        </p:spPr>
        <p:txBody>
          <a:bodyPr wrap="none">
            <a:spAutoFit/>
          </a:bodyPr>
          <a:lstStyle/>
          <a:p>
            <a:pPr eaLnBrk="1" hangingPunct="1"/>
            <a:r>
              <a:rPr lang="en-US" sz="2000" dirty="0">
                <a:cs typeface="Arial" charset="0"/>
              </a:rPr>
              <a:t>PI</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Clock Gating</a:t>
            </a:r>
            <a:endParaRPr lang="en-US" dirty="0"/>
          </a:p>
        </p:txBody>
      </p:sp>
      <p:sp>
        <p:nvSpPr>
          <p:cNvPr id="3" name="Content Placeholder 2"/>
          <p:cNvSpPr>
            <a:spLocks noGrp="1"/>
          </p:cNvSpPr>
          <p:nvPr>
            <p:ph sz="quarter" idx="1"/>
          </p:nvPr>
        </p:nvSpPr>
        <p:spPr/>
        <p:txBody>
          <a:bodyPr>
            <a:normAutofit lnSpcReduction="10000"/>
          </a:bodyPr>
          <a:lstStyle/>
          <a:p>
            <a:r>
              <a:rPr lang="en-US" sz="2400" dirty="0" smtClean="0"/>
              <a:t>Clock gating ANDs a clock signal with an enable to turn off the clock to idle blocks. This is highly effective since the clock has a high activity factor, and by gating the clock to input register, it prevents them from switching and thus stops all activity in the fan-out combination logic.</a:t>
            </a:r>
          </a:p>
          <a:p>
            <a:r>
              <a:rPr lang="en-US" sz="2400" dirty="0" smtClean="0"/>
              <a:t>While the clock is active (1 or 0 for rising or falling edge), the clock enable must be stable. The enable latch is used to </a:t>
            </a:r>
            <a:r>
              <a:rPr lang="en-US" sz="2400" dirty="0" err="1" smtClean="0"/>
              <a:t>gurantee</a:t>
            </a:r>
            <a:r>
              <a:rPr lang="en-US" sz="2400" dirty="0" smtClean="0"/>
              <a:t> that the enable does not change before the clock falls (or rises)</a:t>
            </a:r>
          </a:p>
          <a:p>
            <a:r>
              <a:rPr lang="en-US" sz="2400" dirty="0" smtClean="0"/>
              <a:t>When a large block of logic is turned off, the clock can be gated early in the clock tree, turning off a portion of the global network. The clock network has an activity factor of 1 and a high capacitance, so this save significant power.</a:t>
            </a:r>
          </a:p>
          <a:p>
            <a:endParaRPr lang="en-US" sz="24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16-bit LFSR </a:t>
            </a:r>
            <a:r>
              <a:rPr lang="en-US" dirty="0" err="1" smtClean="0"/>
              <a:t>vs</a:t>
            </a:r>
            <a:r>
              <a:rPr lang="en-US" dirty="0" smtClean="0"/>
              <a:t> 16-bit gated LFSR</a:t>
            </a:r>
            <a:endParaRPr lang="en-US" dirty="0"/>
          </a:p>
        </p:txBody>
      </p:sp>
      <p:pic>
        <p:nvPicPr>
          <p:cNvPr id="4" name="Content Placeholder 3"/>
          <p:cNvPicPr>
            <a:picLocks noGrp="1" noChangeAspect="1" noChangeArrowheads="1"/>
          </p:cNvPicPr>
          <p:nvPr>
            <p:ph idx="1"/>
          </p:nvPr>
        </p:nvPicPr>
        <p:blipFill>
          <a:blip r:embed="rId2" cstate="print"/>
          <a:srcRect/>
          <a:stretch>
            <a:fillRect/>
          </a:stretch>
        </p:blipFill>
        <p:spPr>
          <a:xfrm>
            <a:off x="762000" y="1828800"/>
            <a:ext cx="3115357" cy="2011680"/>
          </a:xfrm>
        </p:spPr>
      </p:pic>
      <p:pic>
        <p:nvPicPr>
          <p:cNvPr id="5" name="Picture 3"/>
          <p:cNvPicPr>
            <a:picLocks noChangeAspect="1" noChangeArrowheads="1"/>
          </p:cNvPicPr>
          <p:nvPr/>
        </p:nvPicPr>
        <p:blipFill>
          <a:blip r:embed="rId3" cstate="print"/>
          <a:srcRect/>
          <a:stretch>
            <a:fillRect/>
          </a:stretch>
        </p:blipFill>
        <p:spPr>
          <a:xfrm>
            <a:off x="762000" y="4267200"/>
            <a:ext cx="3124198" cy="2011680"/>
          </a:xfrm>
          <a:prstGeom prst="rect">
            <a:avLst/>
          </a:prstGeom>
        </p:spPr>
      </p:pic>
      <p:sp>
        <p:nvSpPr>
          <p:cNvPr id="6" name="TextBox 5"/>
          <p:cNvSpPr txBox="1"/>
          <p:nvPr/>
        </p:nvSpPr>
        <p:spPr>
          <a:xfrm>
            <a:off x="1676400" y="1447800"/>
            <a:ext cx="1197764" cy="369332"/>
          </a:xfrm>
          <a:prstGeom prst="rect">
            <a:avLst/>
          </a:prstGeom>
          <a:noFill/>
        </p:spPr>
        <p:txBody>
          <a:bodyPr wrap="none" rtlCol="0">
            <a:spAutoFit/>
          </a:bodyPr>
          <a:lstStyle/>
          <a:p>
            <a:r>
              <a:rPr lang="en-US" dirty="0" smtClean="0"/>
              <a:t>Un-gated </a:t>
            </a:r>
            <a:endParaRPr lang="en-US" dirty="0"/>
          </a:p>
        </p:txBody>
      </p:sp>
      <p:sp>
        <p:nvSpPr>
          <p:cNvPr id="7" name="TextBox 6"/>
          <p:cNvSpPr txBox="1"/>
          <p:nvPr/>
        </p:nvSpPr>
        <p:spPr>
          <a:xfrm>
            <a:off x="1828800" y="3886200"/>
            <a:ext cx="849913" cy="369332"/>
          </a:xfrm>
          <a:prstGeom prst="rect">
            <a:avLst/>
          </a:prstGeom>
          <a:noFill/>
        </p:spPr>
        <p:txBody>
          <a:bodyPr wrap="none" rtlCol="0">
            <a:spAutoFit/>
          </a:bodyPr>
          <a:lstStyle/>
          <a:p>
            <a:r>
              <a:rPr lang="en-US" dirty="0" smtClean="0"/>
              <a:t>Gated </a:t>
            </a:r>
            <a:endParaRPr lang="en-US" dirty="0"/>
          </a:p>
        </p:txBody>
      </p:sp>
      <p:graphicFrame>
        <p:nvGraphicFramePr>
          <p:cNvPr id="8" name="Content Placeholder 3"/>
          <p:cNvGraphicFramePr>
            <a:graphicFrameLocks/>
          </p:cNvGraphicFramePr>
          <p:nvPr/>
        </p:nvGraphicFramePr>
        <p:xfrm>
          <a:off x="4419600" y="1600200"/>
          <a:ext cx="4038600" cy="3590196"/>
        </p:xfrm>
        <a:graphic>
          <a:graphicData uri="http://schemas.openxmlformats.org/drawingml/2006/table">
            <a:tbl>
              <a:tblPr firstRow="1" bandRow="1">
                <a:tableStyleId>{0505E3EF-67EA-436B-97B2-0124C06EBD24}</a:tableStyleId>
              </a:tblPr>
              <a:tblGrid>
                <a:gridCol w="844435"/>
                <a:gridCol w="1615440"/>
                <a:gridCol w="1578725"/>
              </a:tblGrid>
              <a:tr h="555083">
                <a:tc>
                  <a:txBody>
                    <a:bodyPr/>
                    <a:lstStyle/>
                    <a:p>
                      <a:endParaRPr lang="en-US" dirty="0"/>
                    </a:p>
                  </a:txBody>
                  <a:tcPr/>
                </a:tc>
                <a:tc>
                  <a:txBody>
                    <a:bodyPr/>
                    <a:lstStyle/>
                    <a:p>
                      <a:r>
                        <a:rPr lang="en-US" dirty="0" smtClean="0"/>
                        <a:t>Without clock gating</a:t>
                      </a:r>
                      <a:endParaRPr lang="en-US" dirty="0"/>
                    </a:p>
                  </a:txBody>
                  <a:tcPr/>
                </a:tc>
                <a:tc>
                  <a:txBody>
                    <a:bodyPr/>
                    <a:lstStyle/>
                    <a:p>
                      <a:r>
                        <a:rPr lang="en-US" dirty="0" smtClean="0"/>
                        <a:t>With clock gating</a:t>
                      </a:r>
                      <a:endParaRPr lang="en-US" dirty="0"/>
                    </a:p>
                  </a:txBody>
                  <a:tcPr/>
                </a:tc>
              </a:tr>
              <a:tr h="983372">
                <a:tc>
                  <a:txBody>
                    <a:bodyPr/>
                    <a:lstStyle/>
                    <a:p>
                      <a:r>
                        <a:rPr lang="en-US" dirty="0" smtClean="0"/>
                        <a:t>Max</a:t>
                      </a:r>
                      <a:r>
                        <a:rPr lang="en-US" baseline="0" dirty="0" smtClean="0"/>
                        <a:t> power</a:t>
                      </a:r>
                      <a:endParaRPr lang="en-US" dirty="0"/>
                    </a:p>
                  </a:txBody>
                  <a:tcPr/>
                </a:tc>
                <a:tc>
                  <a:txBody>
                    <a:bodyPr/>
                    <a:lstStyle/>
                    <a:p>
                      <a:pPr algn="l"/>
                      <a:endParaRPr lang="en-US" dirty="0" smtClean="0"/>
                    </a:p>
                    <a:p>
                      <a:pPr algn="l"/>
                      <a:r>
                        <a:rPr lang="en-US" dirty="0" smtClean="0"/>
                        <a:t>37.939</a:t>
                      </a:r>
                      <a:r>
                        <a:rPr lang="en-US" baseline="0" dirty="0" smtClean="0"/>
                        <a:t>  </a:t>
                      </a:r>
                      <a:r>
                        <a:rPr lang="en-US" baseline="0" dirty="0" err="1" smtClean="0"/>
                        <a:t>mW</a:t>
                      </a:r>
                      <a:endParaRPr lang="en-US" baseline="0" dirty="0" smtClean="0"/>
                    </a:p>
                  </a:txBody>
                  <a:tcPr/>
                </a:tc>
                <a:tc>
                  <a:txBody>
                    <a:bodyPr/>
                    <a:lstStyle/>
                    <a:p>
                      <a:endParaRPr lang="en-US" dirty="0" smtClean="0"/>
                    </a:p>
                    <a:p>
                      <a:r>
                        <a:rPr lang="en-US" dirty="0" smtClean="0"/>
                        <a:t>30.144  </a:t>
                      </a:r>
                      <a:r>
                        <a:rPr lang="en-US" dirty="0" err="1" smtClean="0"/>
                        <a:t>mW</a:t>
                      </a:r>
                      <a:endParaRPr lang="en-US" dirty="0"/>
                    </a:p>
                  </a:txBody>
                  <a:tcPr/>
                </a:tc>
              </a:tr>
              <a:tr h="983372">
                <a:tc>
                  <a:txBody>
                    <a:bodyPr/>
                    <a:lstStyle/>
                    <a:p>
                      <a:r>
                        <a:rPr lang="en-US" dirty="0" smtClean="0"/>
                        <a:t>Min power</a:t>
                      </a:r>
                      <a:endParaRPr lang="en-US" dirty="0"/>
                    </a:p>
                  </a:txBody>
                  <a:tcPr/>
                </a:tc>
                <a:tc>
                  <a:txBody>
                    <a:bodyPr/>
                    <a:lstStyle/>
                    <a:p>
                      <a:endParaRPr lang="en-US" dirty="0"/>
                    </a:p>
                    <a:p>
                      <a:r>
                        <a:rPr lang="en-US" dirty="0" smtClean="0"/>
                        <a:t>45.6137  </a:t>
                      </a:r>
                      <a:r>
                        <a:rPr lang="en-US" dirty="0" err="1" smtClean="0"/>
                        <a:t>nW</a:t>
                      </a:r>
                      <a:endParaRPr lang="en-US" dirty="0" smtClean="0"/>
                    </a:p>
                  </a:txBody>
                  <a:tcPr/>
                </a:tc>
                <a:tc>
                  <a:txBody>
                    <a:bodyPr/>
                    <a:lstStyle/>
                    <a:p>
                      <a:endParaRPr lang="en-US" dirty="0" smtClean="0"/>
                    </a:p>
                    <a:p>
                      <a:r>
                        <a:rPr lang="en-US" dirty="0" smtClean="0"/>
                        <a:t>62.4403 </a:t>
                      </a:r>
                      <a:r>
                        <a:rPr lang="en-US" dirty="0" err="1" smtClean="0"/>
                        <a:t>nW</a:t>
                      </a:r>
                      <a:endParaRPr lang="en-US" dirty="0"/>
                    </a:p>
                  </a:txBody>
                  <a:tcPr/>
                </a:tc>
              </a:tr>
              <a:tr h="983372">
                <a:tc>
                  <a:txBody>
                    <a:bodyPr/>
                    <a:lstStyle/>
                    <a:p>
                      <a:r>
                        <a:rPr lang="en-US" dirty="0" err="1" smtClean="0"/>
                        <a:t>Avg</a:t>
                      </a:r>
                      <a:r>
                        <a:rPr lang="en-US" dirty="0" smtClean="0"/>
                        <a:t> </a:t>
                      </a:r>
                    </a:p>
                    <a:p>
                      <a:r>
                        <a:rPr lang="en-US" dirty="0" smtClean="0"/>
                        <a:t>power</a:t>
                      </a:r>
                      <a:endParaRPr lang="en-US" dirty="0"/>
                    </a:p>
                  </a:txBody>
                  <a:tcPr/>
                </a:tc>
                <a:tc>
                  <a:txBody>
                    <a:bodyPr/>
                    <a:lstStyle/>
                    <a:p>
                      <a:endParaRPr lang="en-US" dirty="0" smtClean="0"/>
                    </a:p>
                    <a:p>
                      <a:r>
                        <a:rPr lang="en-US" dirty="0" smtClean="0"/>
                        <a:t>5.6966  </a:t>
                      </a:r>
                      <a:r>
                        <a:rPr lang="en-US" dirty="0" err="1" smtClean="0"/>
                        <a:t>mW</a:t>
                      </a:r>
                      <a:endParaRPr lang="en-US" dirty="0"/>
                    </a:p>
                  </a:txBody>
                  <a:tcPr/>
                </a:tc>
                <a:tc>
                  <a:txBody>
                    <a:bodyPr/>
                    <a:lstStyle/>
                    <a:p>
                      <a:endParaRPr lang="en-US" dirty="0" smtClean="0"/>
                    </a:p>
                    <a:p>
                      <a:r>
                        <a:rPr lang="en-US" dirty="0" smtClean="0"/>
                        <a:t>4.913  </a:t>
                      </a:r>
                      <a:r>
                        <a:rPr lang="en-US" dirty="0" err="1" smtClean="0"/>
                        <a:t>mW</a:t>
                      </a:r>
                      <a:endParaRPr lang="en-US" dirty="0"/>
                    </a:p>
                  </a:txBody>
                  <a:tcPr/>
                </a:tc>
              </a:tr>
            </a:tbl>
          </a:graphicData>
        </a:graphic>
      </p:graphicFrame>
      <p:sp>
        <p:nvSpPr>
          <p:cNvPr id="9" name="Oval 8"/>
          <p:cNvSpPr/>
          <p:nvPr/>
        </p:nvSpPr>
        <p:spPr>
          <a:xfrm>
            <a:off x="5257800" y="3352800"/>
            <a:ext cx="31242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4419600" y="5486400"/>
            <a:ext cx="3122971" cy="369332"/>
          </a:xfrm>
          <a:prstGeom prst="rect">
            <a:avLst/>
          </a:prstGeom>
          <a:noFill/>
        </p:spPr>
        <p:txBody>
          <a:bodyPr wrap="none" rtlCol="0">
            <a:spAutoFit/>
          </a:bodyPr>
          <a:lstStyle/>
          <a:p>
            <a:r>
              <a:rPr lang="en-US" dirty="0" smtClean="0"/>
              <a:t>Initialization of LFSR Values</a:t>
            </a:r>
            <a:endParaRPr lang="en-US" dirty="0"/>
          </a:p>
        </p:txBody>
      </p:sp>
      <p:cxnSp>
        <p:nvCxnSpPr>
          <p:cNvPr id="12" name="Straight Connector 11"/>
          <p:cNvCxnSpPr>
            <a:stCxn id="9" idx="4"/>
          </p:cNvCxnSpPr>
          <p:nvPr/>
        </p:nvCxnSpPr>
        <p:spPr>
          <a:xfrm flipH="1">
            <a:off x="6705600" y="4038600"/>
            <a:ext cx="114300" cy="1524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 Restructuring</a:t>
            </a:r>
            <a:endParaRPr lang="en-US" dirty="0"/>
          </a:p>
        </p:txBody>
      </p:sp>
      <p:sp>
        <p:nvSpPr>
          <p:cNvPr id="4" name="Rectangle 3"/>
          <p:cNvSpPr txBox="1">
            <a:spLocks noChangeArrowheads="1"/>
          </p:cNvSpPr>
          <p:nvPr/>
        </p:nvSpPr>
        <p:spPr>
          <a:xfrm>
            <a:off x="611188" y="4941888"/>
            <a:ext cx="8229600" cy="1274762"/>
          </a:xfrm>
          <a:prstGeom prst="rect">
            <a:avLst/>
          </a:prstGeom>
        </p:spPr>
        <p:txBody>
          <a:bodyPr vert="horz">
            <a:normAutofit/>
          </a:bodyPr>
          <a:lstStyle/>
          <a:p>
            <a:pPr marL="287338" marR="0" lvl="0" indent="-287338" algn="l" defTabSz="914400" rtl="0" eaLnBrk="1" fontAlgn="auto" latinLnBrk="0" hangingPunct="1">
              <a:lnSpc>
                <a:spcPct val="100000"/>
              </a:lnSpc>
              <a:spcBef>
                <a:spcPct val="20000"/>
              </a:spcBef>
              <a:spcAft>
                <a:spcPts val="0"/>
              </a:spcAft>
              <a:buClr>
                <a:schemeClr val="accent1"/>
              </a:buClr>
              <a:buSzPct val="85000"/>
              <a:buFont typeface="Wingdings" pitchFamily="2" charset="2"/>
              <a:buChar char="è"/>
              <a:tabLst/>
              <a:defRPr/>
            </a:pPr>
            <a:r>
              <a:rPr kumimoji="0" lang="en-US" sz="2000" b="0" i="0" u="none" strike="noStrike" kern="1200" cap="none" spc="0" normalizeH="0" baseline="0" noProof="0" smtClean="0">
                <a:ln>
                  <a:noFill/>
                </a:ln>
                <a:solidFill>
                  <a:schemeClr val="tx1"/>
                </a:solidFill>
                <a:effectLst/>
                <a:uLnTx/>
                <a:uFillTx/>
                <a:latin typeface="+mn-lt"/>
                <a:ea typeface="+mn-ea"/>
                <a:cs typeface="+mn-cs"/>
              </a:rPr>
              <a:t>Chain implementation has a lower overall  switching activity than  tree implementation for random inputs </a:t>
            </a:r>
          </a:p>
          <a:p>
            <a:pPr marL="287338" marR="0" lvl="0" indent="-287338" algn="l" defTabSz="914400" rtl="0" eaLnBrk="1" fontAlgn="auto" latinLnBrk="0" hangingPunct="1">
              <a:lnSpc>
                <a:spcPct val="100000"/>
              </a:lnSpc>
              <a:spcBef>
                <a:spcPct val="20000"/>
              </a:spcBef>
              <a:spcAft>
                <a:spcPts val="0"/>
              </a:spcAft>
              <a:buClr>
                <a:schemeClr val="accent1"/>
              </a:buClr>
              <a:buSzTx/>
              <a:buFont typeface="Wingdings" pitchFamily="2" charset="2"/>
              <a:buChar char="§"/>
              <a:tabLst/>
              <a:defRPr/>
            </a:pPr>
            <a:r>
              <a:rPr kumimoji="0" lang="en-US" sz="2000" b="0" i="0" u="none" strike="noStrike" kern="1200" cap="none" spc="0" normalizeH="0" baseline="0" noProof="0" smtClean="0">
                <a:ln>
                  <a:noFill/>
                </a:ln>
                <a:solidFill>
                  <a:schemeClr val="hlink"/>
                </a:solidFill>
                <a:effectLst/>
                <a:uLnTx/>
                <a:uFillTx/>
                <a:latin typeface="+mn-lt"/>
                <a:ea typeface="+mn-ea"/>
                <a:cs typeface="+mn-cs"/>
              </a:rPr>
              <a:t>BUT:</a:t>
            </a:r>
            <a:r>
              <a:rPr kumimoji="0" lang="en-US" sz="2000" b="0" i="0" u="none" strike="noStrike" kern="1200" cap="none" spc="0" normalizeH="0" baseline="0" noProof="0" smtClean="0">
                <a:ln>
                  <a:noFill/>
                </a:ln>
                <a:solidFill>
                  <a:schemeClr val="accent1"/>
                </a:solidFill>
                <a:effectLst/>
                <a:uLnTx/>
                <a:uFillTx/>
                <a:latin typeface="+mn-lt"/>
                <a:ea typeface="+mn-ea"/>
                <a:cs typeface="+mn-cs"/>
              </a:rPr>
              <a:t> </a:t>
            </a:r>
            <a:r>
              <a:rPr kumimoji="0" lang="en-US" sz="2000" b="0" i="0" u="none" strike="noStrike" kern="1200" cap="none" spc="0" normalizeH="0" baseline="0" noProof="0" smtClean="0">
                <a:ln>
                  <a:noFill/>
                </a:ln>
                <a:solidFill>
                  <a:schemeClr val="tx1"/>
                </a:solidFill>
                <a:effectLst/>
                <a:uLnTx/>
                <a:uFillTx/>
                <a:latin typeface="+mn-lt"/>
                <a:ea typeface="+mn-ea"/>
                <a:cs typeface="+mn-cs"/>
              </a:rPr>
              <a:t>Ignores glitching effects</a:t>
            </a:r>
            <a:endParaRPr kumimoji="0" lang="en-US" sz="2000" b="0" i="0" u="none" strike="noStrike" kern="1200" cap="none" spc="0" normalizeH="0" baseline="0" noProof="0">
              <a:ln>
                <a:noFill/>
              </a:ln>
              <a:solidFill>
                <a:schemeClr val="tx1"/>
              </a:solidFill>
              <a:effectLst/>
              <a:uLnTx/>
              <a:uFillTx/>
              <a:latin typeface="+mn-lt"/>
              <a:ea typeface="+mn-ea"/>
              <a:cs typeface="+mn-cs"/>
            </a:endParaRPr>
          </a:p>
        </p:txBody>
      </p:sp>
      <p:sp>
        <p:nvSpPr>
          <p:cNvPr id="5" name="Rectangle 4"/>
          <p:cNvSpPr>
            <a:spLocks noChangeArrowheads="1"/>
          </p:cNvSpPr>
          <p:nvPr/>
        </p:nvSpPr>
        <p:spPr bwMode="auto">
          <a:xfrm>
            <a:off x="539750" y="1412875"/>
            <a:ext cx="7772400" cy="838200"/>
          </a:xfrm>
          <a:prstGeom prst="rect">
            <a:avLst/>
          </a:prstGeom>
          <a:noFill/>
          <a:ln w="12700" algn="ctr">
            <a:noFill/>
            <a:miter lim="800000"/>
            <a:headEnd/>
            <a:tailEnd/>
          </a:ln>
          <a:effectLst/>
        </p:spPr>
        <p:txBody>
          <a:bodyPr lIns="90488" tIns="44450" rIns="90488" bIns="44450"/>
          <a:lstStyle/>
          <a:p>
            <a:pPr marL="287338" indent="-287338" eaLnBrk="0" hangingPunct="0">
              <a:spcBef>
                <a:spcPct val="20000"/>
              </a:spcBef>
              <a:buClr>
                <a:schemeClr val="bg2"/>
              </a:buClr>
              <a:buFont typeface="Wingdings" pitchFamily="2" charset="2"/>
              <a:buChar char="§"/>
            </a:pPr>
            <a:r>
              <a:rPr lang="en-US" sz="2400"/>
              <a:t>Logic restructuring: changing the topology of a logic network to reduce transitions</a:t>
            </a:r>
          </a:p>
        </p:txBody>
      </p:sp>
      <p:sp>
        <p:nvSpPr>
          <p:cNvPr id="6" name="AutoShape 5"/>
          <p:cNvSpPr>
            <a:spLocks noChangeArrowheads="1"/>
          </p:cNvSpPr>
          <p:nvPr/>
        </p:nvSpPr>
        <p:spPr bwMode="auto">
          <a:xfrm>
            <a:off x="1219200" y="3481388"/>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7" name="AutoShape 6"/>
          <p:cNvSpPr>
            <a:spLocks noChangeArrowheads="1"/>
          </p:cNvSpPr>
          <p:nvPr/>
        </p:nvSpPr>
        <p:spPr bwMode="auto">
          <a:xfrm>
            <a:off x="2057400" y="3709988"/>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8" name="AutoShape 7"/>
          <p:cNvSpPr>
            <a:spLocks noChangeArrowheads="1"/>
          </p:cNvSpPr>
          <p:nvPr/>
        </p:nvSpPr>
        <p:spPr bwMode="auto">
          <a:xfrm>
            <a:off x="2895600" y="3938588"/>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9" name="AutoShape 8"/>
          <p:cNvSpPr>
            <a:spLocks noChangeArrowheads="1"/>
          </p:cNvSpPr>
          <p:nvPr/>
        </p:nvSpPr>
        <p:spPr bwMode="auto">
          <a:xfrm>
            <a:off x="6019800" y="3176588"/>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10" name="AutoShape 9"/>
          <p:cNvSpPr>
            <a:spLocks noChangeArrowheads="1"/>
          </p:cNvSpPr>
          <p:nvPr/>
        </p:nvSpPr>
        <p:spPr bwMode="auto">
          <a:xfrm>
            <a:off x="6019800" y="4014788"/>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11" name="AutoShape 10"/>
          <p:cNvSpPr>
            <a:spLocks noChangeArrowheads="1"/>
          </p:cNvSpPr>
          <p:nvPr/>
        </p:nvSpPr>
        <p:spPr bwMode="auto">
          <a:xfrm>
            <a:off x="7162800" y="3633788"/>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12" name="Line 11"/>
          <p:cNvSpPr>
            <a:spLocks noChangeShapeType="1"/>
          </p:cNvSpPr>
          <p:nvPr/>
        </p:nvSpPr>
        <p:spPr bwMode="auto">
          <a:xfrm>
            <a:off x="914400" y="3633788"/>
            <a:ext cx="304800" cy="0"/>
          </a:xfrm>
          <a:prstGeom prst="line">
            <a:avLst/>
          </a:prstGeom>
          <a:noFill/>
          <a:ln w="12700">
            <a:solidFill>
              <a:schemeClr val="tx1"/>
            </a:solidFill>
            <a:round/>
            <a:headEnd/>
            <a:tailEnd/>
          </a:ln>
          <a:effectLst/>
        </p:spPr>
        <p:txBody>
          <a:bodyPr/>
          <a:lstStyle/>
          <a:p>
            <a:endParaRPr lang="en-US"/>
          </a:p>
        </p:txBody>
      </p:sp>
      <p:sp>
        <p:nvSpPr>
          <p:cNvPr id="13" name="Line 12"/>
          <p:cNvSpPr>
            <a:spLocks noChangeShapeType="1"/>
          </p:cNvSpPr>
          <p:nvPr/>
        </p:nvSpPr>
        <p:spPr bwMode="auto">
          <a:xfrm>
            <a:off x="914400" y="3862388"/>
            <a:ext cx="304800" cy="0"/>
          </a:xfrm>
          <a:prstGeom prst="line">
            <a:avLst/>
          </a:prstGeom>
          <a:noFill/>
          <a:ln w="12700">
            <a:solidFill>
              <a:schemeClr val="tx1"/>
            </a:solidFill>
            <a:round/>
            <a:headEnd/>
            <a:tailEnd/>
          </a:ln>
          <a:effectLst/>
        </p:spPr>
        <p:txBody>
          <a:bodyPr/>
          <a:lstStyle/>
          <a:p>
            <a:endParaRPr lang="en-US"/>
          </a:p>
        </p:txBody>
      </p:sp>
      <p:sp>
        <p:nvSpPr>
          <p:cNvPr id="14" name="Line 13"/>
          <p:cNvSpPr>
            <a:spLocks noChangeShapeType="1"/>
          </p:cNvSpPr>
          <p:nvPr/>
        </p:nvSpPr>
        <p:spPr bwMode="auto">
          <a:xfrm>
            <a:off x="1752600" y="3786188"/>
            <a:ext cx="304800" cy="0"/>
          </a:xfrm>
          <a:prstGeom prst="line">
            <a:avLst/>
          </a:prstGeom>
          <a:noFill/>
          <a:ln w="12700">
            <a:solidFill>
              <a:schemeClr val="tx1"/>
            </a:solidFill>
            <a:round/>
            <a:headEnd/>
            <a:tailEnd/>
          </a:ln>
          <a:effectLst/>
        </p:spPr>
        <p:txBody>
          <a:bodyPr/>
          <a:lstStyle/>
          <a:p>
            <a:endParaRPr lang="en-US"/>
          </a:p>
        </p:txBody>
      </p:sp>
      <p:sp>
        <p:nvSpPr>
          <p:cNvPr id="15" name="Line 14"/>
          <p:cNvSpPr>
            <a:spLocks noChangeShapeType="1"/>
          </p:cNvSpPr>
          <p:nvPr/>
        </p:nvSpPr>
        <p:spPr bwMode="auto">
          <a:xfrm>
            <a:off x="2590800" y="4014788"/>
            <a:ext cx="304800" cy="0"/>
          </a:xfrm>
          <a:prstGeom prst="line">
            <a:avLst/>
          </a:prstGeom>
          <a:noFill/>
          <a:ln w="12700">
            <a:solidFill>
              <a:schemeClr val="tx1"/>
            </a:solidFill>
            <a:round/>
            <a:headEnd/>
            <a:tailEnd/>
          </a:ln>
          <a:effectLst/>
        </p:spPr>
        <p:txBody>
          <a:bodyPr/>
          <a:lstStyle/>
          <a:p>
            <a:endParaRPr lang="en-US"/>
          </a:p>
        </p:txBody>
      </p:sp>
      <p:sp>
        <p:nvSpPr>
          <p:cNvPr id="16" name="Line 15"/>
          <p:cNvSpPr>
            <a:spLocks noChangeShapeType="1"/>
          </p:cNvSpPr>
          <p:nvPr/>
        </p:nvSpPr>
        <p:spPr bwMode="auto">
          <a:xfrm>
            <a:off x="3429000" y="4243388"/>
            <a:ext cx="304800" cy="0"/>
          </a:xfrm>
          <a:prstGeom prst="line">
            <a:avLst/>
          </a:prstGeom>
          <a:noFill/>
          <a:ln w="12700">
            <a:solidFill>
              <a:schemeClr val="tx1"/>
            </a:solidFill>
            <a:round/>
            <a:headEnd/>
            <a:tailEnd/>
          </a:ln>
          <a:effectLst/>
        </p:spPr>
        <p:txBody>
          <a:bodyPr/>
          <a:lstStyle/>
          <a:p>
            <a:endParaRPr lang="en-US"/>
          </a:p>
        </p:txBody>
      </p:sp>
      <p:sp>
        <p:nvSpPr>
          <p:cNvPr id="17" name="Line 16"/>
          <p:cNvSpPr>
            <a:spLocks noChangeShapeType="1"/>
          </p:cNvSpPr>
          <p:nvPr/>
        </p:nvSpPr>
        <p:spPr bwMode="auto">
          <a:xfrm>
            <a:off x="1752600" y="4090988"/>
            <a:ext cx="304800" cy="0"/>
          </a:xfrm>
          <a:prstGeom prst="line">
            <a:avLst/>
          </a:prstGeom>
          <a:noFill/>
          <a:ln w="12700">
            <a:solidFill>
              <a:schemeClr val="tx1"/>
            </a:solidFill>
            <a:round/>
            <a:headEnd/>
            <a:tailEnd/>
          </a:ln>
          <a:effectLst/>
        </p:spPr>
        <p:txBody>
          <a:bodyPr/>
          <a:lstStyle/>
          <a:p>
            <a:endParaRPr lang="en-US"/>
          </a:p>
        </p:txBody>
      </p:sp>
      <p:sp>
        <p:nvSpPr>
          <p:cNvPr id="18" name="Line 17"/>
          <p:cNvSpPr>
            <a:spLocks noChangeShapeType="1"/>
          </p:cNvSpPr>
          <p:nvPr/>
        </p:nvSpPr>
        <p:spPr bwMode="auto">
          <a:xfrm>
            <a:off x="2590800" y="4319588"/>
            <a:ext cx="304800" cy="0"/>
          </a:xfrm>
          <a:prstGeom prst="line">
            <a:avLst/>
          </a:prstGeom>
          <a:noFill/>
          <a:ln w="12700">
            <a:solidFill>
              <a:schemeClr val="tx1"/>
            </a:solidFill>
            <a:round/>
            <a:headEnd/>
            <a:tailEnd/>
          </a:ln>
          <a:effectLst/>
        </p:spPr>
        <p:txBody>
          <a:bodyPr/>
          <a:lstStyle/>
          <a:p>
            <a:endParaRPr lang="en-US"/>
          </a:p>
        </p:txBody>
      </p:sp>
      <p:sp>
        <p:nvSpPr>
          <p:cNvPr id="19" name="Line 18"/>
          <p:cNvSpPr>
            <a:spLocks noChangeShapeType="1"/>
          </p:cNvSpPr>
          <p:nvPr/>
        </p:nvSpPr>
        <p:spPr bwMode="auto">
          <a:xfrm>
            <a:off x="5715000" y="3328988"/>
            <a:ext cx="304800" cy="0"/>
          </a:xfrm>
          <a:prstGeom prst="line">
            <a:avLst/>
          </a:prstGeom>
          <a:noFill/>
          <a:ln w="12700">
            <a:solidFill>
              <a:schemeClr val="tx1"/>
            </a:solidFill>
            <a:round/>
            <a:headEnd/>
            <a:tailEnd/>
          </a:ln>
          <a:effectLst/>
        </p:spPr>
        <p:txBody>
          <a:bodyPr/>
          <a:lstStyle/>
          <a:p>
            <a:endParaRPr lang="en-US"/>
          </a:p>
        </p:txBody>
      </p:sp>
      <p:sp>
        <p:nvSpPr>
          <p:cNvPr id="20" name="Line 19"/>
          <p:cNvSpPr>
            <a:spLocks noChangeShapeType="1"/>
          </p:cNvSpPr>
          <p:nvPr/>
        </p:nvSpPr>
        <p:spPr bwMode="auto">
          <a:xfrm>
            <a:off x="5715000" y="3557588"/>
            <a:ext cx="304800" cy="0"/>
          </a:xfrm>
          <a:prstGeom prst="line">
            <a:avLst/>
          </a:prstGeom>
          <a:noFill/>
          <a:ln w="12700">
            <a:solidFill>
              <a:schemeClr val="tx1"/>
            </a:solidFill>
            <a:round/>
            <a:headEnd/>
            <a:tailEnd/>
          </a:ln>
          <a:effectLst/>
        </p:spPr>
        <p:txBody>
          <a:bodyPr/>
          <a:lstStyle/>
          <a:p>
            <a:endParaRPr lang="en-US"/>
          </a:p>
        </p:txBody>
      </p:sp>
      <p:sp>
        <p:nvSpPr>
          <p:cNvPr id="21" name="Line 20"/>
          <p:cNvSpPr>
            <a:spLocks noChangeShapeType="1"/>
          </p:cNvSpPr>
          <p:nvPr/>
        </p:nvSpPr>
        <p:spPr bwMode="auto">
          <a:xfrm>
            <a:off x="5715000" y="4167188"/>
            <a:ext cx="304800" cy="0"/>
          </a:xfrm>
          <a:prstGeom prst="line">
            <a:avLst/>
          </a:prstGeom>
          <a:noFill/>
          <a:ln w="12700">
            <a:solidFill>
              <a:schemeClr val="tx1"/>
            </a:solidFill>
            <a:round/>
            <a:headEnd/>
            <a:tailEnd/>
          </a:ln>
          <a:effectLst/>
        </p:spPr>
        <p:txBody>
          <a:bodyPr/>
          <a:lstStyle/>
          <a:p>
            <a:endParaRPr lang="en-US"/>
          </a:p>
        </p:txBody>
      </p:sp>
      <p:sp>
        <p:nvSpPr>
          <p:cNvPr id="22" name="Line 21"/>
          <p:cNvSpPr>
            <a:spLocks noChangeShapeType="1"/>
          </p:cNvSpPr>
          <p:nvPr/>
        </p:nvSpPr>
        <p:spPr bwMode="auto">
          <a:xfrm>
            <a:off x="5715000" y="4395788"/>
            <a:ext cx="304800" cy="0"/>
          </a:xfrm>
          <a:prstGeom prst="line">
            <a:avLst/>
          </a:prstGeom>
          <a:noFill/>
          <a:ln w="12700">
            <a:solidFill>
              <a:schemeClr val="tx1"/>
            </a:solidFill>
            <a:round/>
            <a:headEnd/>
            <a:tailEnd/>
          </a:ln>
          <a:effectLst/>
        </p:spPr>
        <p:txBody>
          <a:bodyPr/>
          <a:lstStyle/>
          <a:p>
            <a:endParaRPr lang="en-US"/>
          </a:p>
        </p:txBody>
      </p:sp>
      <p:sp>
        <p:nvSpPr>
          <p:cNvPr id="23" name="Line 22"/>
          <p:cNvSpPr>
            <a:spLocks noChangeShapeType="1"/>
          </p:cNvSpPr>
          <p:nvPr/>
        </p:nvSpPr>
        <p:spPr bwMode="auto">
          <a:xfrm>
            <a:off x="6553200" y="3405188"/>
            <a:ext cx="304800" cy="0"/>
          </a:xfrm>
          <a:prstGeom prst="line">
            <a:avLst/>
          </a:prstGeom>
          <a:noFill/>
          <a:ln w="12700">
            <a:solidFill>
              <a:schemeClr val="tx1"/>
            </a:solidFill>
            <a:round/>
            <a:headEnd/>
            <a:tailEnd/>
          </a:ln>
          <a:effectLst/>
        </p:spPr>
        <p:txBody>
          <a:bodyPr/>
          <a:lstStyle/>
          <a:p>
            <a:endParaRPr lang="en-US"/>
          </a:p>
        </p:txBody>
      </p:sp>
      <p:sp>
        <p:nvSpPr>
          <p:cNvPr id="24" name="Line 23"/>
          <p:cNvSpPr>
            <a:spLocks noChangeShapeType="1"/>
          </p:cNvSpPr>
          <p:nvPr/>
        </p:nvSpPr>
        <p:spPr bwMode="auto">
          <a:xfrm>
            <a:off x="7696200" y="3938588"/>
            <a:ext cx="304800" cy="0"/>
          </a:xfrm>
          <a:prstGeom prst="line">
            <a:avLst/>
          </a:prstGeom>
          <a:noFill/>
          <a:ln w="12700">
            <a:solidFill>
              <a:schemeClr val="tx1"/>
            </a:solidFill>
            <a:round/>
            <a:headEnd/>
            <a:tailEnd/>
          </a:ln>
          <a:effectLst/>
        </p:spPr>
        <p:txBody>
          <a:bodyPr/>
          <a:lstStyle/>
          <a:p>
            <a:endParaRPr lang="en-US"/>
          </a:p>
        </p:txBody>
      </p:sp>
      <p:sp>
        <p:nvSpPr>
          <p:cNvPr id="25" name="Line 24"/>
          <p:cNvSpPr>
            <a:spLocks noChangeShapeType="1"/>
          </p:cNvSpPr>
          <p:nvPr/>
        </p:nvSpPr>
        <p:spPr bwMode="auto">
          <a:xfrm>
            <a:off x="6553200" y="4319588"/>
            <a:ext cx="304800" cy="0"/>
          </a:xfrm>
          <a:prstGeom prst="line">
            <a:avLst/>
          </a:prstGeom>
          <a:noFill/>
          <a:ln w="12700">
            <a:solidFill>
              <a:schemeClr val="tx1"/>
            </a:solidFill>
            <a:round/>
            <a:headEnd/>
            <a:tailEnd/>
          </a:ln>
          <a:effectLst/>
        </p:spPr>
        <p:txBody>
          <a:bodyPr/>
          <a:lstStyle/>
          <a:p>
            <a:endParaRPr lang="en-US"/>
          </a:p>
        </p:txBody>
      </p:sp>
      <p:sp>
        <p:nvSpPr>
          <p:cNvPr id="26" name="Line 25"/>
          <p:cNvSpPr>
            <a:spLocks noChangeShapeType="1"/>
          </p:cNvSpPr>
          <p:nvPr/>
        </p:nvSpPr>
        <p:spPr bwMode="auto">
          <a:xfrm>
            <a:off x="6858000" y="3709988"/>
            <a:ext cx="304800" cy="0"/>
          </a:xfrm>
          <a:prstGeom prst="line">
            <a:avLst/>
          </a:prstGeom>
          <a:noFill/>
          <a:ln w="12700">
            <a:solidFill>
              <a:schemeClr val="tx1"/>
            </a:solidFill>
            <a:round/>
            <a:headEnd/>
            <a:tailEnd/>
          </a:ln>
          <a:effectLst/>
        </p:spPr>
        <p:txBody>
          <a:bodyPr/>
          <a:lstStyle/>
          <a:p>
            <a:endParaRPr lang="en-US"/>
          </a:p>
        </p:txBody>
      </p:sp>
      <p:sp>
        <p:nvSpPr>
          <p:cNvPr id="27" name="Line 26"/>
          <p:cNvSpPr>
            <a:spLocks noChangeShapeType="1"/>
          </p:cNvSpPr>
          <p:nvPr/>
        </p:nvSpPr>
        <p:spPr bwMode="auto">
          <a:xfrm>
            <a:off x="6858000" y="4014788"/>
            <a:ext cx="304800" cy="0"/>
          </a:xfrm>
          <a:prstGeom prst="line">
            <a:avLst/>
          </a:prstGeom>
          <a:noFill/>
          <a:ln w="12700">
            <a:solidFill>
              <a:schemeClr val="tx1"/>
            </a:solidFill>
            <a:round/>
            <a:headEnd/>
            <a:tailEnd/>
          </a:ln>
          <a:effectLst/>
        </p:spPr>
        <p:txBody>
          <a:bodyPr/>
          <a:lstStyle/>
          <a:p>
            <a:endParaRPr lang="en-US"/>
          </a:p>
        </p:txBody>
      </p:sp>
      <p:sp>
        <p:nvSpPr>
          <p:cNvPr id="28" name="Line 27"/>
          <p:cNvSpPr>
            <a:spLocks noChangeShapeType="1"/>
          </p:cNvSpPr>
          <p:nvPr/>
        </p:nvSpPr>
        <p:spPr bwMode="auto">
          <a:xfrm>
            <a:off x="6858000" y="3405188"/>
            <a:ext cx="0" cy="304800"/>
          </a:xfrm>
          <a:prstGeom prst="line">
            <a:avLst/>
          </a:prstGeom>
          <a:noFill/>
          <a:ln w="12700">
            <a:solidFill>
              <a:schemeClr val="tx1"/>
            </a:solidFill>
            <a:round/>
            <a:headEnd/>
            <a:tailEnd/>
          </a:ln>
          <a:effectLst/>
        </p:spPr>
        <p:txBody>
          <a:bodyPr/>
          <a:lstStyle/>
          <a:p>
            <a:endParaRPr lang="en-US"/>
          </a:p>
        </p:txBody>
      </p:sp>
      <p:sp>
        <p:nvSpPr>
          <p:cNvPr id="29" name="Line 28"/>
          <p:cNvSpPr>
            <a:spLocks noChangeShapeType="1"/>
          </p:cNvSpPr>
          <p:nvPr/>
        </p:nvSpPr>
        <p:spPr bwMode="auto">
          <a:xfrm>
            <a:off x="6858000" y="4014788"/>
            <a:ext cx="0" cy="304800"/>
          </a:xfrm>
          <a:prstGeom prst="line">
            <a:avLst/>
          </a:prstGeom>
          <a:noFill/>
          <a:ln w="12700">
            <a:solidFill>
              <a:schemeClr val="tx1"/>
            </a:solidFill>
            <a:round/>
            <a:headEnd/>
            <a:tailEnd/>
          </a:ln>
          <a:effectLst/>
        </p:spPr>
        <p:txBody>
          <a:bodyPr/>
          <a:lstStyle/>
          <a:p>
            <a:endParaRPr lang="en-US"/>
          </a:p>
        </p:txBody>
      </p:sp>
      <p:sp>
        <p:nvSpPr>
          <p:cNvPr id="30" name="Text Box 29"/>
          <p:cNvSpPr txBox="1">
            <a:spLocks noChangeArrowheads="1"/>
          </p:cNvSpPr>
          <p:nvPr/>
        </p:nvSpPr>
        <p:spPr bwMode="auto">
          <a:xfrm>
            <a:off x="533400" y="3328988"/>
            <a:ext cx="354013" cy="396875"/>
          </a:xfrm>
          <a:prstGeom prst="rect">
            <a:avLst/>
          </a:prstGeom>
          <a:noFill/>
          <a:ln w="12700">
            <a:noFill/>
            <a:miter lim="800000"/>
            <a:headEnd/>
            <a:tailEnd/>
          </a:ln>
          <a:effectLst/>
        </p:spPr>
        <p:txBody>
          <a:bodyPr wrap="none">
            <a:spAutoFit/>
          </a:bodyPr>
          <a:lstStyle/>
          <a:p>
            <a:pPr eaLnBrk="0" hangingPunct="0"/>
            <a:r>
              <a:rPr lang="en-US" sz="2000"/>
              <a:t>A</a:t>
            </a:r>
          </a:p>
        </p:txBody>
      </p:sp>
      <p:sp>
        <p:nvSpPr>
          <p:cNvPr id="31" name="Text Box 30"/>
          <p:cNvSpPr txBox="1">
            <a:spLocks noChangeArrowheads="1"/>
          </p:cNvSpPr>
          <p:nvPr/>
        </p:nvSpPr>
        <p:spPr bwMode="auto">
          <a:xfrm>
            <a:off x="533400" y="3709988"/>
            <a:ext cx="354013" cy="396875"/>
          </a:xfrm>
          <a:prstGeom prst="rect">
            <a:avLst/>
          </a:prstGeom>
          <a:noFill/>
          <a:ln w="12700">
            <a:noFill/>
            <a:miter lim="800000"/>
            <a:headEnd/>
            <a:tailEnd/>
          </a:ln>
          <a:effectLst/>
        </p:spPr>
        <p:txBody>
          <a:bodyPr wrap="none">
            <a:spAutoFit/>
          </a:bodyPr>
          <a:lstStyle/>
          <a:p>
            <a:pPr eaLnBrk="0" hangingPunct="0"/>
            <a:r>
              <a:rPr lang="en-US" sz="2000"/>
              <a:t>B</a:t>
            </a:r>
          </a:p>
        </p:txBody>
      </p:sp>
      <p:sp>
        <p:nvSpPr>
          <p:cNvPr id="32" name="Text Box 31"/>
          <p:cNvSpPr txBox="1">
            <a:spLocks noChangeArrowheads="1"/>
          </p:cNvSpPr>
          <p:nvPr/>
        </p:nvSpPr>
        <p:spPr bwMode="auto">
          <a:xfrm>
            <a:off x="1447800" y="3938588"/>
            <a:ext cx="368300" cy="396875"/>
          </a:xfrm>
          <a:prstGeom prst="rect">
            <a:avLst/>
          </a:prstGeom>
          <a:noFill/>
          <a:ln w="12700">
            <a:noFill/>
            <a:miter lim="800000"/>
            <a:headEnd/>
            <a:tailEnd/>
          </a:ln>
          <a:effectLst/>
        </p:spPr>
        <p:txBody>
          <a:bodyPr wrap="none">
            <a:spAutoFit/>
          </a:bodyPr>
          <a:lstStyle/>
          <a:p>
            <a:pPr eaLnBrk="0" hangingPunct="0"/>
            <a:r>
              <a:rPr lang="en-US" sz="2000"/>
              <a:t>C</a:t>
            </a:r>
          </a:p>
        </p:txBody>
      </p:sp>
      <p:sp>
        <p:nvSpPr>
          <p:cNvPr id="33" name="Text Box 32"/>
          <p:cNvSpPr txBox="1">
            <a:spLocks noChangeArrowheads="1"/>
          </p:cNvSpPr>
          <p:nvPr/>
        </p:nvSpPr>
        <p:spPr bwMode="auto">
          <a:xfrm>
            <a:off x="2362200" y="4167188"/>
            <a:ext cx="368300" cy="396875"/>
          </a:xfrm>
          <a:prstGeom prst="rect">
            <a:avLst/>
          </a:prstGeom>
          <a:noFill/>
          <a:ln w="12700">
            <a:noFill/>
            <a:miter lim="800000"/>
            <a:headEnd/>
            <a:tailEnd/>
          </a:ln>
          <a:effectLst/>
        </p:spPr>
        <p:txBody>
          <a:bodyPr wrap="none">
            <a:spAutoFit/>
          </a:bodyPr>
          <a:lstStyle/>
          <a:p>
            <a:pPr eaLnBrk="0" hangingPunct="0"/>
            <a:r>
              <a:rPr lang="en-US" sz="2000"/>
              <a:t>D</a:t>
            </a:r>
          </a:p>
        </p:txBody>
      </p:sp>
      <p:sp>
        <p:nvSpPr>
          <p:cNvPr id="34" name="Text Box 33"/>
          <p:cNvSpPr txBox="1">
            <a:spLocks noChangeArrowheads="1"/>
          </p:cNvSpPr>
          <p:nvPr/>
        </p:nvSpPr>
        <p:spPr bwMode="auto">
          <a:xfrm>
            <a:off x="3733800" y="4090988"/>
            <a:ext cx="339725" cy="396875"/>
          </a:xfrm>
          <a:prstGeom prst="rect">
            <a:avLst/>
          </a:prstGeom>
          <a:noFill/>
          <a:ln w="12700">
            <a:noFill/>
            <a:miter lim="800000"/>
            <a:headEnd/>
            <a:tailEnd/>
          </a:ln>
          <a:effectLst/>
        </p:spPr>
        <p:txBody>
          <a:bodyPr wrap="none">
            <a:spAutoFit/>
          </a:bodyPr>
          <a:lstStyle/>
          <a:p>
            <a:pPr eaLnBrk="0" hangingPunct="0"/>
            <a:r>
              <a:rPr lang="en-US" sz="2000"/>
              <a:t>F</a:t>
            </a:r>
          </a:p>
        </p:txBody>
      </p:sp>
      <p:sp>
        <p:nvSpPr>
          <p:cNvPr id="35" name="Text Box 34"/>
          <p:cNvSpPr txBox="1">
            <a:spLocks noChangeArrowheads="1"/>
          </p:cNvSpPr>
          <p:nvPr/>
        </p:nvSpPr>
        <p:spPr bwMode="auto">
          <a:xfrm>
            <a:off x="5334000" y="3024188"/>
            <a:ext cx="354013" cy="396875"/>
          </a:xfrm>
          <a:prstGeom prst="rect">
            <a:avLst/>
          </a:prstGeom>
          <a:noFill/>
          <a:ln w="12700">
            <a:noFill/>
            <a:miter lim="800000"/>
            <a:headEnd/>
            <a:tailEnd/>
          </a:ln>
          <a:effectLst/>
        </p:spPr>
        <p:txBody>
          <a:bodyPr wrap="none">
            <a:spAutoFit/>
          </a:bodyPr>
          <a:lstStyle/>
          <a:p>
            <a:pPr eaLnBrk="0" hangingPunct="0"/>
            <a:r>
              <a:rPr lang="en-US" sz="2000"/>
              <a:t>A</a:t>
            </a:r>
          </a:p>
        </p:txBody>
      </p:sp>
      <p:sp>
        <p:nvSpPr>
          <p:cNvPr id="36" name="Text Box 35"/>
          <p:cNvSpPr txBox="1">
            <a:spLocks noChangeArrowheads="1"/>
          </p:cNvSpPr>
          <p:nvPr/>
        </p:nvSpPr>
        <p:spPr bwMode="auto">
          <a:xfrm>
            <a:off x="5334000" y="3328988"/>
            <a:ext cx="354013" cy="396875"/>
          </a:xfrm>
          <a:prstGeom prst="rect">
            <a:avLst/>
          </a:prstGeom>
          <a:noFill/>
          <a:ln w="12700">
            <a:noFill/>
            <a:miter lim="800000"/>
            <a:headEnd/>
            <a:tailEnd/>
          </a:ln>
          <a:effectLst/>
        </p:spPr>
        <p:txBody>
          <a:bodyPr wrap="none">
            <a:spAutoFit/>
          </a:bodyPr>
          <a:lstStyle/>
          <a:p>
            <a:pPr eaLnBrk="0" hangingPunct="0"/>
            <a:r>
              <a:rPr lang="en-US" sz="2000"/>
              <a:t>B</a:t>
            </a:r>
          </a:p>
        </p:txBody>
      </p:sp>
      <p:sp>
        <p:nvSpPr>
          <p:cNvPr id="37" name="Text Box 36"/>
          <p:cNvSpPr txBox="1">
            <a:spLocks noChangeArrowheads="1"/>
          </p:cNvSpPr>
          <p:nvPr/>
        </p:nvSpPr>
        <p:spPr bwMode="auto">
          <a:xfrm>
            <a:off x="5334000" y="3938588"/>
            <a:ext cx="368300" cy="396875"/>
          </a:xfrm>
          <a:prstGeom prst="rect">
            <a:avLst/>
          </a:prstGeom>
          <a:noFill/>
          <a:ln w="12700">
            <a:noFill/>
            <a:miter lim="800000"/>
            <a:headEnd/>
            <a:tailEnd/>
          </a:ln>
          <a:effectLst/>
        </p:spPr>
        <p:txBody>
          <a:bodyPr wrap="none">
            <a:spAutoFit/>
          </a:bodyPr>
          <a:lstStyle/>
          <a:p>
            <a:pPr eaLnBrk="0" hangingPunct="0"/>
            <a:r>
              <a:rPr lang="en-US" sz="2000"/>
              <a:t>C</a:t>
            </a:r>
          </a:p>
        </p:txBody>
      </p:sp>
      <p:sp>
        <p:nvSpPr>
          <p:cNvPr id="38" name="Text Box 37"/>
          <p:cNvSpPr txBox="1">
            <a:spLocks noChangeArrowheads="1"/>
          </p:cNvSpPr>
          <p:nvPr/>
        </p:nvSpPr>
        <p:spPr bwMode="auto">
          <a:xfrm>
            <a:off x="5334000" y="4243388"/>
            <a:ext cx="368300" cy="396875"/>
          </a:xfrm>
          <a:prstGeom prst="rect">
            <a:avLst/>
          </a:prstGeom>
          <a:noFill/>
          <a:ln w="12700">
            <a:noFill/>
            <a:miter lim="800000"/>
            <a:headEnd/>
            <a:tailEnd/>
          </a:ln>
          <a:effectLst/>
        </p:spPr>
        <p:txBody>
          <a:bodyPr wrap="none">
            <a:spAutoFit/>
          </a:bodyPr>
          <a:lstStyle/>
          <a:p>
            <a:pPr eaLnBrk="0" hangingPunct="0"/>
            <a:r>
              <a:rPr lang="en-US" sz="2000"/>
              <a:t>D</a:t>
            </a:r>
          </a:p>
        </p:txBody>
      </p:sp>
      <p:sp>
        <p:nvSpPr>
          <p:cNvPr id="39" name="Text Box 38"/>
          <p:cNvSpPr txBox="1">
            <a:spLocks noChangeArrowheads="1"/>
          </p:cNvSpPr>
          <p:nvPr/>
        </p:nvSpPr>
        <p:spPr bwMode="auto">
          <a:xfrm>
            <a:off x="6781800" y="4243388"/>
            <a:ext cx="339725" cy="396875"/>
          </a:xfrm>
          <a:prstGeom prst="rect">
            <a:avLst/>
          </a:prstGeom>
          <a:noFill/>
          <a:ln w="12700">
            <a:noFill/>
            <a:miter lim="800000"/>
            <a:headEnd/>
            <a:tailEnd/>
          </a:ln>
          <a:effectLst/>
        </p:spPr>
        <p:txBody>
          <a:bodyPr wrap="none">
            <a:spAutoFit/>
          </a:bodyPr>
          <a:lstStyle/>
          <a:p>
            <a:pPr eaLnBrk="0" hangingPunct="0"/>
            <a:r>
              <a:rPr lang="en-US" sz="2000"/>
              <a:t>Z</a:t>
            </a:r>
          </a:p>
        </p:txBody>
      </p:sp>
      <p:sp>
        <p:nvSpPr>
          <p:cNvPr id="40" name="Text Box 39"/>
          <p:cNvSpPr txBox="1">
            <a:spLocks noChangeArrowheads="1"/>
          </p:cNvSpPr>
          <p:nvPr/>
        </p:nvSpPr>
        <p:spPr bwMode="auto">
          <a:xfrm>
            <a:off x="8001000" y="3709988"/>
            <a:ext cx="339725" cy="396875"/>
          </a:xfrm>
          <a:prstGeom prst="rect">
            <a:avLst/>
          </a:prstGeom>
          <a:noFill/>
          <a:ln w="12700">
            <a:noFill/>
            <a:miter lim="800000"/>
            <a:headEnd/>
            <a:tailEnd/>
          </a:ln>
          <a:effectLst/>
        </p:spPr>
        <p:txBody>
          <a:bodyPr wrap="none">
            <a:spAutoFit/>
          </a:bodyPr>
          <a:lstStyle/>
          <a:p>
            <a:pPr eaLnBrk="0" hangingPunct="0"/>
            <a:r>
              <a:rPr lang="en-US" sz="2000"/>
              <a:t>F</a:t>
            </a:r>
          </a:p>
        </p:txBody>
      </p:sp>
      <p:sp>
        <p:nvSpPr>
          <p:cNvPr id="41" name="Text Box 40"/>
          <p:cNvSpPr txBox="1">
            <a:spLocks noChangeArrowheads="1"/>
          </p:cNvSpPr>
          <p:nvPr/>
        </p:nvSpPr>
        <p:spPr bwMode="auto">
          <a:xfrm>
            <a:off x="1752600" y="3405188"/>
            <a:ext cx="423863" cy="396875"/>
          </a:xfrm>
          <a:prstGeom prst="rect">
            <a:avLst/>
          </a:prstGeom>
          <a:noFill/>
          <a:ln w="12700">
            <a:noFill/>
            <a:miter lim="800000"/>
            <a:headEnd/>
            <a:tailEnd/>
          </a:ln>
          <a:effectLst/>
        </p:spPr>
        <p:txBody>
          <a:bodyPr wrap="none">
            <a:spAutoFit/>
          </a:bodyPr>
          <a:lstStyle/>
          <a:p>
            <a:pPr eaLnBrk="0" hangingPunct="0"/>
            <a:r>
              <a:rPr lang="en-US" sz="2000"/>
              <a:t>W</a:t>
            </a:r>
          </a:p>
        </p:txBody>
      </p:sp>
      <p:sp>
        <p:nvSpPr>
          <p:cNvPr id="42" name="Text Box 41"/>
          <p:cNvSpPr txBox="1">
            <a:spLocks noChangeArrowheads="1"/>
          </p:cNvSpPr>
          <p:nvPr/>
        </p:nvSpPr>
        <p:spPr bwMode="auto">
          <a:xfrm>
            <a:off x="2633663" y="3633788"/>
            <a:ext cx="354012" cy="396875"/>
          </a:xfrm>
          <a:prstGeom prst="rect">
            <a:avLst/>
          </a:prstGeom>
          <a:noFill/>
          <a:ln w="12700">
            <a:noFill/>
            <a:miter lim="800000"/>
            <a:headEnd/>
            <a:tailEnd/>
          </a:ln>
          <a:effectLst/>
        </p:spPr>
        <p:txBody>
          <a:bodyPr wrap="none">
            <a:spAutoFit/>
          </a:bodyPr>
          <a:lstStyle/>
          <a:p>
            <a:pPr eaLnBrk="0" hangingPunct="0"/>
            <a:r>
              <a:rPr lang="en-US" sz="2000"/>
              <a:t>X</a:t>
            </a:r>
          </a:p>
        </p:txBody>
      </p:sp>
      <p:sp>
        <p:nvSpPr>
          <p:cNvPr id="43" name="Text Box 42"/>
          <p:cNvSpPr txBox="1">
            <a:spLocks noChangeArrowheads="1"/>
          </p:cNvSpPr>
          <p:nvPr/>
        </p:nvSpPr>
        <p:spPr bwMode="auto">
          <a:xfrm>
            <a:off x="6705600" y="3024188"/>
            <a:ext cx="354013" cy="396875"/>
          </a:xfrm>
          <a:prstGeom prst="rect">
            <a:avLst/>
          </a:prstGeom>
          <a:noFill/>
          <a:ln w="12700">
            <a:noFill/>
            <a:miter lim="800000"/>
            <a:headEnd/>
            <a:tailEnd/>
          </a:ln>
          <a:effectLst/>
        </p:spPr>
        <p:txBody>
          <a:bodyPr wrap="none">
            <a:spAutoFit/>
          </a:bodyPr>
          <a:lstStyle/>
          <a:p>
            <a:pPr eaLnBrk="0" hangingPunct="0"/>
            <a:r>
              <a:rPr lang="en-US" sz="2000"/>
              <a:t>Y</a:t>
            </a:r>
          </a:p>
        </p:txBody>
      </p:sp>
      <p:sp>
        <p:nvSpPr>
          <p:cNvPr id="44" name="Rectangle 45"/>
          <p:cNvSpPr>
            <a:spLocks noChangeArrowheads="1"/>
          </p:cNvSpPr>
          <p:nvPr/>
        </p:nvSpPr>
        <p:spPr bwMode="auto">
          <a:xfrm>
            <a:off x="1295400" y="3100388"/>
            <a:ext cx="28194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(1-0.25)*0.25 = 3/16</a:t>
            </a:r>
            <a:endParaRPr lang="en-US" sz="2000">
              <a:solidFill>
                <a:schemeClr val="hlink"/>
              </a:solidFill>
              <a:latin typeface="Times New Roman" pitchFamily="18" charset="0"/>
            </a:endParaRPr>
          </a:p>
        </p:txBody>
      </p:sp>
      <p:sp>
        <p:nvSpPr>
          <p:cNvPr id="45" name="Rectangle 46"/>
          <p:cNvSpPr>
            <a:spLocks noChangeArrowheads="1"/>
          </p:cNvSpPr>
          <p:nvPr/>
        </p:nvSpPr>
        <p:spPr bwMode="auto">
          <a:xfrm>
            <a:off x="1219200" y="4167188"/>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0.5</a:t>
            </a:r>
            <a:endParaRPr lang="en-US" sz="2000">
              <a:solidFill>
                <a:schemeClr val="hlink"/>
              </a:solidFill>
              <a:latin typeface="Times New Roman" pitchFamily="18" charset="0"/>
            </a:endParaRPr>
          </a:p>
        </p:txBody>
      </p:sp>
      <p:sp>
        <p:nvSpPr>
          <p:cNvPr id="46" name="Rectangle 47"/>
          <p:cNvSpPr>
            <a:spLocks noChangeArrowheads="1"/>
          </p:cNvSpPr>
          <p:nvPr/>
        </p:nvSpPr>
        <p:spPr bwMode="auto">
          <a:xfrm>
            <a:off x="2124075" y="4365625"/>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0.5</a:t>
            </a:r>
            <a:endParaRPr lang="en-US" sz="2000">
              <a:solidFill>
                <a:schemeClr val="hlink"/>
              </a:solidFill>
              <a:latin typeface="Times New Roman" pitchFamily="18" charset="0"/>
            </a:endParaRPr>
          </a:p>
        </p:txBody>
      </p:sp>
      <p:sp>
        <p:nvSpPr>
          <p:cNvPr id="47" name="Rectangle 48"/>
          <p:cNvSpPr>
            <a:spLocks noChangeArrowheads="1"/>
          </p:cNvSpPr>
          <p:nvPr/>
        </p:nvSpPr>
        <p:spPr bwMode="auto">
          <a:xfrm>
            <a:off x="4953000" y="2947988"/>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0.5</a:t>
            </a:r>
            <a:endParaRPr lang="en-US" sz="2000">
              <a:solidFill>
                <a:schemeClr val="hlink"/>
              </a:solidFill>
              <a:latin typeface="Times New Roman" pitchFamily="18" charset="0"/>
            </a:endParaRPr>
          </a:p>
        </p:txBody>
      </p:sp>
      <p:sp>
        <p:nvSpPr>
          <p:cNvPr id="48" name="Rectangle 49"/>
          <p:cNvSpPr>
            <a:spLocks noChangeArrowheads="1"/>
          </p:cNvSpPr>
          <p:nvPr/>
        </p:nvSpPr>
        <p:spPr bwMode="auto">
          <a:xfrm>
            <a:off x="4953000" y="3405188"/>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0.5</a:t>
            </a:r>
            <a:endParaRPr lang="en-US" sz="2000">
              <a:solidFill>
                <a:schemeClr val="hlink"/>
              </a:solidFill>
              <a:latin typeface="Times New Roman" pitchFamily="18" charset="0"/>
            </a:endParaRPr>
          </a:p>
        </p:txBody>
      </p:sp>
      <p:sp>
        <p:nvSpPr>
          <p:cNvPr id="49" name="Rectangle 50"/>
          <p:cNvSpPr>
            <a:spLocks noChangeArrowheads="1"/>
          </p:cNvSpPr>
          <p:nvPr/>
        </p:nvSpPr>
        <p:spPr bwMode="auto">
          <a:xfrm>
            <a:off x="4953000" y="3786188"/>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0.5</a:t>
            </a:r>
            <a:endParaRPr lang="en-US" sz="2000">
              <a:solidFill>
                <a:schemeClr val="hlink"/>
              </a:solidFill>
              <a:latin typeface="Times New Roman" pitchFamily="18" charset="0"/>
            </a:endParaRPr>
          </a:p>
        </p:txBody>
      </p:sp>
      <p:sp>
        <p:nvSpPr>
          <p:cNvPr id="50" name="Rectangle 51"/>
          <p:cNvSpPr>
            <a:spLocks noChangeArrowheads="1"/>
          </p:cNvSpPr>
          <p:nvPr/>
        </p:nvSpPr>
        <p:spPr bwMode="auto">
          <a:xfrm>
            <a:off x="4953000" y="4319588"/>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0.5</a:t>
            </a:r>
            <a:endParaRPr lang="en-US" sz="2000">
              <a:solidFill>
                <a:schemeClr val="hlink"/>
              </a:solidFill>
              <a:latin typeface="Times New Roman" pitchFamily="18" charset="0"/>
            </a:endParaRPr>
          </a:p>
        </p:txBody>
      </p:sp>
      <p:sp>
        <p:nvSpPr>
          <p:cNvPr id="51" name="Rectangle 52"/>
          <p:cNvSpPr>
            <a:spLocks noChangeArrowheads="1"/>
          </p:cNvSpPr>
          <p:nvPr/>
        </p:nvSpPr>
        <p:spPr bwMode="auto">
          <a:xfrm>
            <a:off x="2771775" y="3429000"/>
            <a:ext cx="1871663" cy="396875"/>
          </a:xfrm>
          <a:prstGeom prst="rect">
            <a:avLst/>
          </a:prstGeom>
          <a:noFill/>
          <a:ln w="12700">
            <a:noFill/>
            <a:miter lim="800000"/>
            <a:headEnd/>
            <a:tailEnd/>
          </a:ln>
          <a:effectLst/>
        </p:spPr>
        <p:txBody>
          <a:bodyPr>
            <a:spAutoFit/>
          </a:bodyPr>
          <a:lstStyle/>
          <a:p>
            <a:pPr eaLnBrk="0" hangingPunct="0"/>
            <a:r>
              <a:rPr lang="en-US" sz="2000" b="1">
                <a:solidFill>
                  <a:schemeClr val="hlink"/>
                </a:solidFill>
                <a:cs typeface="Arial" charset="0"/>
              </a:rPr>
              <a:t>7/64 = 0.109</a:t>
            </a:r>
            <a:endParaRPr lang="en-US" sz="2000" b="1">
              <a:solidFill>
                <a:schemeClr val="hlink"/>
              </a:solidFill>
              <a:latin typeface="Times New Roman" pitchFamily="18" charset="0"/>
            </a:endParaRPr>
          </a:p>
        </p:txBody>
      </p:sp>
      <p:sp>
        <p:nvSpPr>
          <p:cNvPr id="52" name="Rectangle 53"/>
          <p:cNvSpPr>
            <a:spLocks noChangeArrowheads="1"/>
          </p:cNvSpPr>
          <p:nvPr/>
        </p:nvSpPr>
        <p:spPr bwMode="auto">
          <a:xfrm>
            <a:off x="3657600" y="3786188"/>
            <a:ext cx="9906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15/256</a:t>
            </a:r>
            <a:endParaRPr lang="en-US" sz="2000">
              <a:solidFill>
                <a:schemeClr val="hlink"/>
              </a:solidFill>
              <a:latin typeface="Times New Roman" pitchFamily="18" charset="0"/>
            </a:endParaRPr>
          </a:p>
        </p:txBody>
      </p:sp>
      <p:sp>
        <p:nvSpPr>
          <p:cNvPr id="53" name="Rectangle 54"/>
          <p:cNvSpPr>
            <a:spLocks noChangeArrowheads="1"/>
          </p:cNvSpPr>
          <p:nvPr/>
        </p:nvSpPr>
        <p:spPr bwMode="auto">
          <a:xfrm>
            <a:off x="6705600" y="2743200"/>
            <a:ext cx="990600" cy="396875"/>
          </a:xfrm>
          <a:prstGeom prst="rect">
            <a:avLst/>
          </a:prstGeom>
          <a:noFill/>
          <a:ln w="12700">
            <a:noFill/>
            <a:miter lim="800000"/>
            <a:headEnd/>
            <a:tailEnd/>
          </a:ln>
          <a:effectLst/>
        </p:spPr>
        <p:txBody>
          <a:bodyPr wrap="square">
            <a:spAutoFit/>
          </a:bodyPr>
          <a:lstStyle/>
          <a:p>
            <a:pPr eaLnBrk="0" hangingPunct="0"/>
            <a:r>
              <a:rPr lang="en-US" sz="2000" dirty="0">
                <a:solidFill>
                  <a:schemeClr val="hlink"/>
                </a:solidFill>
                <a:cs typeface="Arial" charset="0"/>
              </a:rPr>
              <a:t>3/16</a:t>
            </a:r>
            <a:endParaRPr lang="en-US" sz="2000" dirty="0">
              <a:solidFill>
                <a:schemeClr val="hlink"/>
              </a:solidFill>
              <a:latin typeface="Times New Roman" pitchFamily="18" charset="0"/>
            </a:endParaRPr>
          </a:p>
        </p:txBody>
      </p:sp>
      <p:sp>
        <p:nvSpPr>
          <p:cNvPr id="54" name="Rectangle 55"/>
          <p:cNvSpPr>
            <a:spLocks noChangeArrowheads="1"/>
          </p:cNvSpPr>
          <p:nvPr/>
        </p:nvSpPr>
        <p:spPr bwMode="auto">
          <a:xfrm>
            <a:off x="6732588" y="4508500"/>
            <a:ext cx="1970087" cy="396875"/>
          </a:xfrm>
          <a:prstGeom prst="rect">
            <a:avLst/>
          </a:prstGeom>
          <a:noFill/>
          <a:ln w="12700">
            <a:noFill/>
            <a:miter lim="800000"/>
            <a:headEnd/>
            <a:tailEnd/>
          </a:ln>
          <a:effectLst/>
        </p:spPr>
        <p:txBody>
          <a:bodyPr>
            <a:spAutoFit/>
          </a:bodyPr>
          <a:lstStyle/>
          <a:p>
            <a:pPr eaLnBrk="0" hangingPunct="0"/>
            <a:r>
              <a:rPr lang="en-US" sz="2000" b="1">
                <a:solidFill>
                  <a:schemeClr val="hlink"/>
                </a:solidFill>
                <a:cs typeface="Arial" charset="0"/>
              </a:rPr>
              <a:t>3/16 = 0.188</a:t>
            </a:r>
            <a:endParaRPr lang="en-US" sz="2000" b="1">
              <a:solidFill>
                <a:schemeClr val="hlink"/>
              </a:solidFill>
              <a:latin typeface="Times New Roman" pitchFamily="18" charset="0"/>
            </a:endParaRPr>
          </a:p>
        </p:txBody>
      </p:sp>
      <p:sp>
        <p:nvSpPr>
          <p:cNvPr id="55" name="Rectangle 57"/>
          <p:cNvSpPr>
            <a:spLocks noChangeArrowheads="1"/>
          </p:cNvSpPr>
          <p:nvPr/>
        </p:nvSpPr>
        <p:spPr bwMode="auto">
          <a:xfrm>
            <a:off x="755650" y="2492375"/>
            <a:ext cx="4318000" cy="366713"/>
          </a:xfrm>
          <a:prstGeom prst="rect">
            <a:avLst/>
          </a:prstGeom>
          <a:noFill/>
          <a:ln w="12700">
            <a:noFill/>
            <a:miter lim="800000"/>
            <a:headEnd/>
            <a:tailEnd/>
          </a:ln>
          <a:effectLst/>
        </p:spPr>
        <p:txBody>
          <a:bodyPr wrap="none">
            <a:spAutoFit/>
          </a:bodyPr>
          <a:lstStyle/>
          <a:p>
            <a:pPr eaLnBrk="0" hangingPunct="0"/>
            <a:r>
              <a:rPr lang="en-US">
                <a:sym typeface="Symbol" pitchFamily="18" charset="2"/>
              </a:rPr>
              <a:t>AND:  P</a:t>
            </a:r>
            <a:r>
              <a:rPr lang="en-US" baseline="-25000">
                <a:sym typeface="Symbol" pitchFamily="18" charset="2"/>
              </a:rPr>
              <a:t>01 </a:t>
            </a:r>
            <a:r>
              <a:rPr lang="en-US">
                <a:sym typeface="Symbol" pitchFamily="18" charset="2"/>
              </a:rPr>
              <a:t>= P</a:t>
            </a:r>
            <a:r>
              <a:rPr lang="en-US" baseline="-25000">
                <a:sym typeface="Symbol" pitchFamily="18" charset="2"/>
              </a:rPr>
              <a:t>0  </a:t>
            </a:r>
            <a:r>
              <a:rPr lang="en-US">
                <a:sym typeface="Symbol" pitchFamily="18" charset="2"/>
              </a:rPr>
              <a:t>*  P</a:t>
            </a:r>
            <a:r>
              <a:rPr lang="en-US" baseline="-25000">
                <a:sym typeface="Symbol" pitchFamily="18" charset="2"/>
              </a:rPr>
              <a:t>1</a:t>
            </a:r>
            <a:r>
              <a:rPr lang="en-US">
                <a:sym typeface="Symbol" pitchFamily="18" charset="2"/>
              </a:rPr>
              <a:t> = </a:t>
            </a:r>
            <a:r>
              <a:rPr lang="en-US">
                <a:cs typeface="Arial" charset="0"/>
              </a:rPr>
              <a:t>(1 - P</a:t>
            </a:r>
            <a:r>
              <a:rPr lang="en-US" baseline="-25000">
                <a:cs typeface="Arial" charset="0"/>
              </a:rPr>
              <a:t>A</a:t>
            </a:r>
            <a:r>
              <a:rPr lang="en-US">
                <a:cs typeface="Arial" charset="0"/>
              </a:rPr>
              <a:t>P</a:t>
            </a:r>
            <a:r>
              <a:rPr lang="en-US" baseline="-25000">
                <a:cs typeface="Arial" charset="0"/>
              </a:rPr>
              <a:t>B</a:t>
            </a:r>
            <a:r>
              <a:rPr lang="en-US">
                <a:cs typeface="Arial" charset="0"/>
              </a:rPr>
              <a:t>) * P</a:t>
            </a:r>
            <a:r>
              <a:rPr lang="en-US" baseline="-25000">
                <a:cs typeface="Arial" charset="0"/>
              </a:rPr>
              <a:t>A</a:t>
            </a:r>
            <a:r>
              <a:rPr lang="en-US">
                <a:cs typeface="Arial" charset="0"/>
              </a:rPr>
              <a:t>P</a:t>
            </a:r>
            <a:r>
              <a:rPr lang="en-US" baseline="-25000">
                <a:cs typeface="Arial" charset="0"/>
              </a:rPr>
              <a:t>B</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44" grpId="0"/>
      <p:bldP spid="51" grpId="0"/>
      <p:bldP spid="52" grpId="0"/>
      <p:bldP spid="53" grpId="0"/>
      <p:bldP spid="54" grpId="0"/>
      <p:bldP spid="5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Glitches</a:t>
            </a:r>
            <a:endParaRPr lang="en-US" dirty="0"/>
          </a:p>
        </p:txBody>
      </p:sp>
      <p:sp>
        <p:nvSpPr>
          <p:cNvPr id="3" name="Content Placeholder 2"/>
          <p:cNvSpPr>
            <a:spLocks noGrp="1"/>
          </p:cNvSpPr>
          <p:nvPr>
            <p:ph sz="quarter" idx="1"/>
          </p:nvPr>
        </p:nvSpPr>
        <p:spPr/>
        <p:txBody>
          <a:bodyPr/>
          <a:lstStyle/>
          <a:p>
            <a:r>
              <a:rPr lang="en-US" dirty="0" smtClean="0"/>
              <a:t>Switching probabilities are only valid if each gate has zero propagation delay, but this is not true in real life.</a:t>
            </a:r>
          </a:p>
          <a:p>
            <a:r>
              <a:rPr lang="en-US" dirty="0" smtClean="0"/>
              <a:t>Widths of hazards is usually equal to delay difference between paths</a:t>
            </a:r>
          </a:p>
        </p:txBody>
      </p:sp>
      <p:pic>
        <p:nvPicPr>
          <p:cNvPr id="35842" name="Picture 2"/>
          <p:cNvPicPr>
            <a:picLocks noChangeAspect="1" noChangeArrowheads="1"/>
          </p:cNvPicPr>
          <p:nvPr/>
        </p:nvPicPr>
        <p:blipFill>
          <a:blip r:embed="rId2" cstate="print"/>
          <a:srcRect/>
          <a:stretch>
            <a:fillRect/>
          </a:stretch>
        </p:blipFill>
        <p:spPr bwMode="auto">
          <a:xfrm>
            <a:off x="304800" y="4114800"/>
            <a:ext cx="5800725" cy="2124075"/>
          </a:xfrm>
          <a:prstGeom prst="rect">
            <a:avLst/>
          </a:prstGeom>
          <a:noFill/>
          <a:ln w="9525">
            <a:noFill/>
            <a:miter lim="800000"/>
            <a:headEnd/>
            <a:tailEnd/>
          </a:ln>
        </p:spPr>
      </p:pic>
      <p:sp>
        <p:nvSpPr>
          <p:cNvPr id="5" name="TextBox 4"/>
          <p:cNvSpPr txBox="1"/>
          <p:nvPr/>
        </p:nvSpPr>
        <p:spPr>
          <a:xfrm>
            <a:off x="6324600" y="3429000"/>
            <a:ext cx="2438400" cy="2862322"/>
          </a:xfrm>
          <a:prstGeom prst="rect">
            <a:avLst/>
          </a:prstGeom>
          <a:noFill/>
        </p:spPr>
        <p:txBody>
          <a:bodyPr wrap="square" rtlCol="0">
            <a:spAutoFit/>
          </a:bodyPr>
          <a:lstStyle/>
          <a:p>
            <a:r>
              <a:rPr lang="en-US" dirty="0" smtClean="0"/>
              <a:t>Glitch Solutions:</a:t>
            </a:r>
          </a:p>
          <a:p>
            <a:pPr>
              <a:buFontTx/>
              <a:buChar char="-"/>
            </a:pPr>
            <a:r>
              <a:rPr lang="en-US" dirty="0" smtClean="0"/>
              <a:t>Add redundant terms in your K-map</a:t>
            </a:r>
          </a:p>
          <a:p>
            <a:pPr>
              <a:buFontTx/>
              <a:buChar char="-"/>
            </a:pPr>
            <a:r>
              <a:rPr lang="en-US" dirty="0" smtClean="0"/>
              <a:t>Use synchronous inputs (since glitches wont be processed because data waits for a clock edge)</a:t>
            </a:r>
          </a:p>
          <a:p>
            <a:pPr>
              <a:buFontTx/>
              <a:buChar char="-"/>
            </a:pPr>
            <a:r>
              <a:rPr lang="en-US" dirty="0" smtClean="0"/>
              <a:t> Never use asynchronous inputs</a:t>
            </a:r>
            <a:endParaRPr lang="en-US"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txBox="1">
            <a:spLocks noChangeArrowheads="1"/>
          </p:cNvSpPr>
          <p:nvPr/>
        </p:nvSpPr>
        <p:spPr>
          <a:xfrm>
            <a:off x="468313" y="188913"/>
            <a:ext cx="8229600" cy="719137"/>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accent3">
                    <a:shade val="75000"/>
                  </a:schemeClr>
                </a:solidFill>
                <a:effectLst/>
                <a:uLnTx/>
                <a:uFillTx/>
                <a:latin typeface="+mj-lt"/>
                <a:ea typeface="+mj-ea"/>
                <a:cs typeface="+mj-cs"/>
              </a:rPr>
              <a:t>Coping wit</a:t>
            </a:r>
            <a:r>
              <a:rPr lang="en-US" sz="3200" dirty="0" smtClean="0">
                <a:solidFill>
                  <a:schemeClr val="accent3">
                    <a:shade val="75000"/>
                  </a:schemeClr>
                </a:solidFill>
                <a:latin typeface="+mj-lt"/>
                <a:ea typeface="+mj-ea"/>
                <a:cs typeface="+mj-cs"/>
              </a:rPr>
              <a:t>h </a:t>
            </a:r>
            <a:r>
              <a:rPr kumimoji="0" lang="en-US" sz="3200" b="0" i="0" u="none" strike="noStrike" kern="1200" cap="none" spc="0" normalizeH="0" baseline="0" noProof="0" dirty="0" err="1" smtClean="0">
                <a:ln>
                  <a:noFill/>
                </a:ln>
                <a:solidFill>
                  <a:schemeClr val="accent3">
                    <a:shade val="75000"/>
                  </a:schemeClr>
                </a:solidFill>
                <a:effectLst/>
                <a:uLnTx/>
                <a:uFillTx/>
                <a:latin typeface="+mj-lt"/>
                <a:ea typeface="+mj-ea"/>
                <a:cs typeface="+mj-cs"/>
              </a:rPr>
              <a:t>Glitching</a:t>
            </a:r>
            <a:r>
              <a:rPr kumimoji="0" lang="en-US" sz="3200" b="0" i="0" u="none" strike="noStrike" kern="1200" cap="none" spc="0" normalizeH="0" baseline="0" noProof="0" dirty="0" smtClean="0">
                <a:ln>
                  <a:noFill/>
                </a:ln>
                <a:solidFill>
                  <a:schemeClr val="accent3">
                    <a:shade val="75000"/>
                  </a:schemeClr>
                </a:solidFill>
                <a:effectLst/>
                <a:uLnTx/>
                <a:uFillTx/>
                <a:latin typeface="+mj-lt"/>
                <a:ea typeface="+mj-ea"/>
                <a:cs typeface="+mj-cs"/>
              </a:rPr>
              <a:t>?</a:t>
            </a:r>
            <a:endParaRPr kumimoji="0" lang="en-US" sz="32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7" name="Rectangle 9"/>
          <p:cNvSpPr>
            <a:spLocks noChangeArrowheads="1"/>
          </p:cNvSpPr>
          <p:nvPr/>
        </p:nvSpPr>
        <p:spPr bwMode="auto">
          <a:xfrm>
            <a:off x="1479550" y="1900238"/>
            <a:ext cx="595313" cy="915987"/>
          </a:xfrm>
          <a:prstGeom prst="rect">
            <a:avLst/>
          </a:prstGeom>
          <a:solidFill>
            <a:schemeClr val="bg1"/>
          </a:solidFill>
          <a:ln w="9525">
            <a:noFill/>
            <a:miter lim="800000"/>
            <a:headEnd/>
            <a:tailEnd/>
          </a:ln>
        </p:spPr>
        <p:txBody>
          <a:bodyPr/>
          <a:lstStyle/>
          <a:p>
            <a:endParaRPr lang="en-US"/>
          </a:p>
        </p:txBody>
      </p:sp>
      <p:sp>
        <p:nvSpPr>
          <p:cNvPr id="8" name="Rectangle 10"/>
          <p:cNvSpPr>
            <a:spLocks noChangeArrowheads="1"/>
          </p:cNvSpPr>
          <p:nvPr/>
        </p:nvSpPr>
        <p:spPr bwMode="auto">
          <a:xfrm>
            <a:off x="1479550" y="1900238"/>
            <a:ext cx="608013"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9" name="Rectangle 11"/>
          <p:cNvSpPr>
            <a:spLocks noChangeArrowheads="1"/>
          </p:cNvSpPr>
          <p:nvPr/>
        </p:nvSpPr>
        <p:spPr bwMode="auto">
          <a:xfrm>
            <a:off x="2074863" y="1900238"/>
            <a:ext cx="12700" cy="928687"/>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0" name="Rectangle 12"/>
          <p:cNvSpPr>
            <a:spLocks noChangeArrowheads="1"/>
          </p:cNvSpPr>
          <p:nvPr/>
        </p:nvSpPr>
        <p:spPr bwMode="auto">
          <a:xfrm>
            <a:off x="1479550" y="2816225"/>
            <a:ext cx="595313"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1" name="Rectangle 13"/>
          <p:cNvSpPr>
            <a:spLocks noChangeArrowheads="1"/>
          </p:cNvSpPr>
          <p:nvPr/>
        </p:nvSpPr>
        <p:spPr bwMode="auto">
          <a:xfrm>
            <a:off x="1479550" y="1900238"/>
            <a:ext cx="12700" cy="915987"/>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2" name="Rectangle 14"/>
          <p:cNvSpPr>
            <a:spLocks noChangeArrowheads="1"/>
          </p:cNvSpPr>
          <p:nvPr/>
        </p:nvSpPr>
        <p:spPr bwMode="auto">
          <a:xfrm>
            <a:off x="2366963" y="2359025"/>
            <a:ext cx="584200" cy="928688"/>
          </a:xfrm>
          <a:prstGeom prst="rect">
            <a:avLst/>
          </a:prstGeom>
          <a:solidFill>
            <a:schemeClr val="bg1"/>
          </a:solidFill>
          <a:ln w="9525">
            <a:noFill/>
            <a:miter lim="800000"/>
            <a:headEnd/>
            <a:tailEnd/>
          </a:ln>
        </p:spPr>
        <p:txBody>
          <a:bodyPr/>
          <a:lstStyle/>
          <a:p>
            <a:endParaRPr lang="en-US"/>
          </a:p>
        </p:txBody>
      </p:sp>
      <p:sp>
        <p:nvSpPr>
          <p:cNvPr id="13" name="Rectangle 15"/>
          <p:cNvSpPr>
            <a:spLocks noChangeArrowheads="1"/>
          </p:cNvSpPr>
          <p:nvPr/>
        </p:nvSpPr>
        <p:spPr bwMode="auto">
          <a:xfrm>
            <a:off x="2366963" y="2359025"/>
            <a:ext cx="5969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4" name="Rectangle 16"/>
          <p:cNvSpPr>
            <a:spLocks noChangeArrowheads="1"/>
          </p:cNvSpPr>
          <p:nvPr/>
        </p:nvSpPr>
        <p:spPr bwMode="auto">
          <a:xfrm>
            <a:off x="2951163" y="2359025"/>
            <a:ext cx="12700" cy="94138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5" name="Rectangle 17"/>
          <p:cNvSpPr>
            <a:spLocks noChangeArrowheads="1"/>
          </p:cNvSpPr>
          <p:nvPr/>
        </p:nvSpPr>
        <p:spPr bwMode="auto">
          <a:xfrm>
            <a:off x="2366963" y="3287713"/>
            <a:ext cx="5842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6" name="Rectangle 18"/>
          <p:cNvSpPr>
            <a:spLocks noChangeArrowheads="1"/>
          </p:cNvSpPr>
          <p:nvPr/>
        </p:nvSpPr>
        <p:spPr bwMode="auto">
          <a:xfrm>
            <a:off x="2366963" y="2359025"/>
            <a:ext cx="12700" cy="92868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7" name="Rectangle 19"/>
          <p:cNvSpPr>
            <a:spLocks noChangeArrowheads="1"/>
          </p:cNvSpPr>
          <p:nvPr/>
        </p:nvSpPr>
        <p:spPr bwMode="auto">
          <a:xfrm>
            <a:off x="3255963" y="2816225"/>
            <a:ext cx="582612" cy="928688"/>
          </a:xfrm>
          <a:prstGeom prst="rect">
            <a:avLst/>
          </a:prstGeom>
          <a:solidFill>
            <a:schemeClr val="bg1"/>
          </a:solidFill>
          <a:ln w="9525">
            <a:noFill/>
            <a:miter lim="800000"/>
            <a:headEnd/>
            <a:tailEnd/>
          </a:ln>
        </p:spPr>
        <p:txBody>
          <a:bodyPr/>
          <a:lstStyle/>
          <a:p>
            <a:endParaRPr lang="en-US"/>
          </a:p>
        </p:txBody>
      </p:sp>
      <p:sp>
        <p:nvSpPr>
          <p:cNvPr id="18" name="Rectangle 20"/>
          <p:cNvSpPr>
            <a:spLocks noChangeArrowheads="1"/>
          </p:cNvSpPr>
          <p:nvPr/>
        </p:nvSpPr>
        <p:spPr bwMode="auto">
          <a:xfrm>
            <a:off x="3255963" y="2816225"/>
            <a:ext cx="595312"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9" name="Rectangle 21"/>
          <p:cNvSpPr>
            <a:spLocks noChangeArrowheads="1"/>
          </p:cNvSpPr>
          <p:nvPr/>
        </p:nvSpPr>
        <p:spPr bwMode="auto">
          <a:xfrm>
            <a:off x="3838575" y="2816225"/>
            <a:ext cx="12700" cy="94138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20" name="Rectangle 22"/>
          <p:cNvSpPr>
            <a:spLocks noChangeArrowheads="1"/>
          </p:cNvSpPr>
          <p:nvPr/>
        </p:nvSpPr>
        <p:spPr bwMode="auto">
          <a:xfrm>
            <a:off x="3255963" y="3744913"/>
            <a:ext cx="582612"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21" name="Rectangle 23"/>
          <p:cNvSpPr>
            <a:spLocks noChangeArrowheads="1"/>
          </p:cNvSpPr>
          <p:nvPr/>
        </p:nvSpPr>
        <p:spPr bwMode="auto">
          <a:xfrm>
            <a:off x="3255963" y="2816225"/>
            <a:ext cx="12700" cy="92868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22" name="Freeform 39"/>
          <p:cNvSpPr>
            <a:spLocks/>
          </p:cNvSpPr>
          <p:nvPr/>
        </p:nvSpPr>
        <p:spPr bwMode="auto">
          <a:xfrm>
            <a:off x="1403350" y="2078038"/>
            <a:ext cx="101600" cy="114300"/>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23" name="Freeform 40"/>
          <p:cNvSpPr>
            <a:spLocks/>
          </p:cNvSpPr>
          <p:nvPr/>
        </p:nvSpPr>
        <p:spPr bwMode="auto">
          <a:xfrm>
            <a:off x="1403350" y="2128838"/>
            <a:ext cx="12700" cy="38100"/>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24" name="Freeform 41"/>
          <p:cNvSpPr>
            <a:spLocks/>
          </p:cNvSpPr>
          <p:nvPr/>
        </p:nvSpPr>
        <p:spPr bwMode="auto">
          <a:xfrm>
            <a:off x="1403350" y="2090738"/>
            <a:ext cx="63500" cy="76200"/>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25" name="Rectangle 42"/>
          <p:cNvSpPr>
            <a:spLocks noChangeArrowheads="1"/>
          </p:cNvSpPr>
          <p:nvPr/>
        </p:nvSpPr>
        <p:spPr bwMode="auto">
          <a:xfrm>
            <a:off x="1187450" y="2128838"/>
            <a:ext cx="1588"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26" name="Rectangle 43"/>
          <p:cNvSpPr>
            <a:spLocks noChangeArrowheads="1"/>
          </p:cNvSpPr>
          <p:nvPr/>
        </p:nvSpPr>
        <p:spPr bwMode="auto">
          <a:xfrm>
            <a:off x="1403350" y="2128838"/>
            <a:ext cx="1588"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27" name="Rectangle 44"/>
          <p:cNvSpPr>
            <a:spLocks noChangeArrowheads="1"/>
          </p:cNvSpPr>
          <p:nvPr/>
        </p:nvSpPr>
        <p:spPr bwMode="auto">
          <a:xfrm>
            <a:off x="1187450" y="2128838"/>
            <a:ext cx="2159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28" name="Freeform 45"/>
          <p:cNvSpPr>
            <a:spLocks/>
          </p:cNvSpPr>
          <p:nvPr/>
        </p:nvSpPr>
        <p:spPr bwMode="auto">
          <a:xfrm>
            <a:off x="1403350" y="2536825"/>
            <a:ext cx="101600" cy="114300"/>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29" name="Freeform 46"/>
          <p:cNvSpPr>
            <a:spLocks/>
          </p:cNvSpPr>
          <p:nvPr/>
        </p:nvSpPr>
        <p:spPr bwMode="auto">
          <a:xfrm>
            <a:off x="1403350" y="2587625"/>
            <a:ext cx="12700" cy="38100"/>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30" name="Freeform 47"/>
          <p:cNvSpPr>
            <a:spLocks/>
          </p:cNvSpPr>
          <p:nvPr/>
        </p:nvSpPr>
        <p:spPr bwMode="auto">
          <a:xfrm>
            <a:off x="1403350" y="2549525"/>
            <a:ext cx="63500" cy="76200"/>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31" name="Rectangle 48"/>
          <p:cNvSpPr>
            <a:spLocks noChangeArrowheads="1"/>
          </p:cNvSpPr>
          <p:nvPr/>
        </p:nvSpPr>
        <p:spPr bwMode="auto">
          <a:xfrm>
            <a:off x="1187450" y="2587625"/>
            <a:ext cx="1588"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32" name="Rectangle 49"/>
          <p:cNvSpPr>
            <a:spLocks noChangeArrowheads="1"/>
          </p:cNvSpPr>
          <p:nvPr/>
        </p:nvSpPr>
        <p:spPr bwMode="auto">
          <a:xfrm>
            <a:off x="1403350" y="2587625"/>
            <a:ext cx="1588"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33" name="Rectangle 50"/>
          <p:cNvSpPr>
            <a:spLocks noChangeArrowheads="1"/>
          </p:cNvSpPr>
          <p:nvPr/>
        </p:nvSpPr>
        <p:spPr bwMode="auto">
          <a:xfrm>
            <a:off x="1187450" y="2587625"/>
            <a:ext cx="2159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34" name="Freeform 51"/>
          <p:cNvSpPr>
            <a:spLocks/>
          </p:cNvSpPr>
          <p:nvPr/>
        </p:nvSpPr>
        <p:spPr bwMode="auto">
          <a:xfrm>
            <a:off x="2290763" y="2536825"/>
            <a:ext cx="101600" cy="114300"/>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35" name="Freeform 52"/>
          <p:cNvSpPr>
            <a:spLocks/>
          </p:cNvSpPr>
          <p:nvPr/>
        </p:nvSpPr>
        <p:spPr bwMode="auto">
          <a:xfrm>
            <a:off x="2290763" y="2587625"/>
            <a:ext cx="12700" cy="38100"/>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36" name="Freeform 53"/>
          <p:cNvSpPr>
            <a:spLocks/>
          </p:cNvSpPr>
          <p:nvPr/>
        </p:nvSpPr>
        <p:spPr bwMode="auto">
          <a:xfrm>
            <a:off x="2290763" y="2549525"/>
            <a:ext cx="63500" cy="76200"/>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37" name="Rectangle 54"/>
          <p:cNvSpPr>
            <a:spLocks noChangeArrowheads="1"/>
          </p:cNvSpPr>
          <p:nvPr/>
        </p:nvSpPr>
        <p:spPr bwMode="auto">
          <a:xfrm>
            <a:off x="2074863" y="2587625"/>
            <a:ext cx="1587"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38" name="Rectangle 55"/>
          <p:cNvSpPr>
            <a:spLocks noChangeArrowheads="1"/>
          </p:cNvSpPr>
          <p:nvPr/>
        </p:nvSpPr>
        <p:spPr bwMode="auto">
          <a:xfrm>
            <a:off x="2278063" y="2587625"/>
            <a:ext cx="1587"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39" name="Rectangle 56"/>
          <p:cNvSpPr>
            <a:spLocks noChangeArrowheads="1"/>
          </p:cNvSpPr>
          <p:nvPr/>
        </p:nvSpPr>
        <p:spPr bwMode="auto">
          <a:xfrm>
            <a:off x="2074863" y="2587625"/>
            <a:ext cx="2032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40" name="Freeform 57"/>
          <p:cNvSpPr>
            <a:spLocks/>
          </p:cNvSpPr>
          <p:nvPr/>
        </p:nvSpPr>
        <p:spPr bwMode="auto">
          <a:xfrm>
            <a:off x="2290763" y="3006725"/>
            <a:ext cx="101600" cy="115888"/>
          </a:xfrm>
          <a:custGeom>
            <a:avLst/>
            <a:gdLst/>
            <a:ahLst/>
            <a:cxnLst>
              <a:cxn ang="0">
                <a:pos x="0" y="32"/>
              </a:cxn>
              <a:cxn ang="0">
                <a:pos x="0" y="8"/>
              </a:cxn>
              <a:cxn ang="0">
                <a:pos x="0" y="0"/>
              </a:cxn>
              <a:cxn ang="0">
                <a:pos x="8" y="8"/>
              </a:cxn>
              <a:cxn ang="0">
                <a:pos x="48" y="32"/>
              </a:cxn>
              <a:cxn ang="0">
                <a:pos x="64" y="32"/>
              </a:cxn>
              <a:cxn ang="0">
                <a:pos x="48" y="40"/>
              </a:cxn>
              <a:cxn ang="0">
                <a:pos x="8" y="65"/>
              </a:cxn>
              <a:cxn ang="0">
                <a:pos x="0" y="73"/>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3">
                <a:moveTo>
                  <a:pt x="0" y="32"/>
                </a:moveTo>
                <a:lnTo>
                  <a:pt x="0" y="8"/>
                </a:lnTo>
                <a:lnTo>
                  <a:pt x="0" y="0"/>
                </a:lnTo>
                <a:lnTo>
                  <a:pt x="8" y="8"/>
                </a:lnTo>
                <a:lnTo>
                  <a:pt x="48" y="32"/>
                </a:lnTo>
                <a:lnTo>
                  <a:pt x="64" y="32"/>
                </a:lnTo>
                <a:lnTo>
                  <a:pt x="48" y="40"/>
                </a:lnTo>
                <a:lnTo>
                  <a:pt x="8" y="65"/>
                </a:lnTo>
                <a:lnTo>
                  <a:pt x="0" y="73"/>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41" name="Freeform 58"/>
          <p:cNvSpPr>
            <a:spLocks/>
          </p:cNvSpPr>
          <p:nvPr/>
        </p:nvSpPr>
        <p:spPr bwMode="auto">
          <a:xfrm>
            <a:off x="2290763" y="3057525"/>
            <a:ext cx="12700" cy="38100"/>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42" name="Freeform 59"/>
          <p:cNvSpPr>
            <a:spLocks/>
          </p:cNvSpPr>
          <p:nvPr/>
        </p:nvSpPr>
        <p:spPr bwMode="auto">
          <a:xfrm>
            <a:off x="2290763" y="3019425"/>
            <a:ext cx="63500" cy="76200"/>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43" name="Rectangle 60"/>
          <p:cNvSpPr>
            <a:spLocks noChangeArrowheads="1"/>
          </p:cNvSpPr>
          <p:nvPr/>
        </p:nvSpPr>
        <p:spPr bwMode="auto">
          <a:xfrm>
            <a:off x="2074863" y="3057525"/>
            <a:ext cx="1587"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44" name="Rectangle 61"/>
          <p:cNvSpPr>
            <a:spLocks noChangeArrowheads="1"/>
          </p:cNvSpPr>
          <p:nvPr/>
        </p:nvSpPr>
        <p:spPr bwMode="auto">
          <a:xfrm>
            <a:off x="2278063" y="3057525"/>
            <a:ext cx="1587"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45" name="Rectangle 62"/>
          <p:cNvSpPr>
            <a:spLocks noChangeArrowheads="1"/>
          </p:cNvSpPr>
          <p:nvPr/>
        </p:nvSpPr>
        <p:spPr bwMode="auto">
          <a:xfrm>
            <a:off x="2074863" y="3057525"/>
            <a:ext cx="2032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46" name="Freeform 63"/>
          <p:cNvSpPr>
            <a:spLocks/>
          </p:cNvSpPr>
          <p:nvPr/>
        </p:nvSpPr>
        <p:spPr bwMode="auto">
          <a:xfrm>
            <a:off x="3179763" y="3006725"/>
            <a:ext cx="101600" cy="115888"/>
          </a:xfrm>
          <a:custGeom>
            <a:avLst/>
            <a:gdLst/>
            <a:ahLst/>
            <a:cxnLst>
              <a:cxn ang="0">
                <a:pos x="0" y="32"/>
              </a:cxn>
              <a:cxn ang="0">
                <a:pos x="0" y="8"/>
              </a:cxn>
              <a:cxn ang="0">
                <a:pos x="0" y="0"/>
              </a:cxn>
              <a:cxn ang="0">
                <a:pos x="8" y="8"/>
              </a:cxn>
              <a:cxn ang="0">
                <a:pos x="48" y="32"/>
              </a:cxn>
              <a:cxn ang="0">
                <a:pos x="64" y="32"/>
              </a:cxn>
              <a:cxn ang="0">
                <a:pos x="48" y="40"/>
              </a:cxn>
              <a:cxn ang="0">
                <a:pos x="8" y="65"/>
              </a:cxn>
              <a:cxn ang="0">
                <a:pos x="0" y="73"/>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3">
                <a:moveTo>
                  <a:pt x="0" y="32"/>
                </a:moveTo>
                <a:lnTo>
                  <a:pt x="0" y="8"/>
                </a:lnTo>
                <a:lnTo>
                  <a:pt x="0" y="0"/>
                </a:lnTo>
                <a:lnTo>
                  <a:pt x="8" y="8"/>
                </a:lnTo>
                <a:lnTo>
                  <a:pt x="48" y="32"/>
                </a:lnTo>
                <a:lnTo>
                  <a:pt x="64" y="32"/>
                </a:lnTo>
                <a:lnTo>
                  <a:pt x="48" y="40"/>
                </a:lnTo>
                <a:lnTo>
                  <a:pt x="8" y="65"/>
                </a:lnTo>
                <a:lnTo>
                  <a:pt x="0" y="73"/>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47" name="Freeform 64"/>
          <p:cNvSpPr>
            <a:spLocks/>
          </p:cNvSpPr>
          <p:nvPr/>
        </p:nvSpPr>
        <p:spPr bwMode="auto">
          <a:xfrm>
            <a:off x="3179763" y="3057525"/>
            <a:ext cx="12700" cy="38100"/>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48" name="Freeform 65"/>
          <p:cNvSpPr>
            <a:spLocks/>
          </p:cNvSpPr>
          <p:nvPr/>
        </p:nvSpPr>
        <p:spPr bwMode="auto">
          <a:xfrm>
            <a:off x="3179763" y="3019425"/>
            <a:ext cx="63500" cy="76200"/>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49" name="Rectangle 66"/>
          <p:cNvSpPr>
            <a:spLocks noChangeArrowheads="1"/>
          </p:cNvSpPr>
          <p:nvPr/>
        </p:nvSpPr>
        <p:spPr bwMode="auto">
          <a:xfrm>
            <a:off x="2951163" y="3057525"/>
            <a:ext cx="1587"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50" name="Rectangle 67"/>
          <p:cNvSpPr>
            <a:spLocks noChangeArrowheads="1"/>
          </p:cNvSpPr>
          <p:nvPr/>
        </p:nvSpPr>
        <p:spPr bwMode="auto">
          <a:xfrm>
            <a:off x="3167063" y="3057525"/>
            <a:ext cx="1587"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51" name="Rectangle 68"/>
          <p:cNvSpPr>
            <a:spLocks noChangeArrowheads="1"/>
          </p:cNvSpPr>
          <p:nvPr/>
        </p:nvSpPr>
        <p:spPr bwMode="auto">
          <a:xfrm>
            <a:off x="2951163" y="3057525"/>
            <a:ext cx="2159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52" name="Freeform 69"/>
          <p:cNvSpPr>
            <a:spLocks/>
          </p:cNvSpPr>
          <p:nvPr/>
        </p:nvSpPr>
        <p:spPr bwMode="auto">
          <a:xfrm>
            <a:off x="3179763" y="3465513"/>
            <a:ext cx="101600" cy="114300"/>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53" name="Freeform 70"/>
          <p:cNvSpPr>
            <a:spLocks/>
          </p:cNvSpPr>
          <p:nvPr/>
        </p:nvSpPr>
        <p:spPr bwMode="auto">
          <a:xfrm>
            <a:off x="3179763" y="3516313"/>
            <a:ext cx="12700" cy="38100"/>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54" name="Freeform 71"/>
          <p:cNvSpPr>
            <a:spLocks/>
          </p:cNvSpPr>
          <p:nvPr/>
        </p:nvSpPr>
        <p:spPr bwMode="auto">
          <a:xfrm>
            <a:off x="3179763" y="3478213"/>
            <a:ext cx="63500" cy="76200"/>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55" name="Rectangle 72"/>
          <p:cNvSpPr>
            <a:spLocks noChangeArrowheads="1"/>
          </p:cNvSpPr>
          <p:nvPr/>
        </p:nvSpPr>
        <p:spPr bwMode="auto">
          <a:xfrm>
            <a:off x="2951163" y="3516313"/>
            <a:ext cx="1587"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56" name="Rectangle 73"/>
          <p:cNvSpPr>
            <a:spLocks noChangeArrowheads="1"/>
          </p:cNvSpPr>
          <p:nvPr/>
        </p:nvSpPr>
        <p:spPr bwMode="auto">
          <a:xfrm>
            <a:off x="3167063" y="3516313"/>
            <a:ext cx="1587"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57" name="Rectangle 74"/>
          <p:cNvSpPr>
            <a:spLocks noChangeArrowheads="1"/>
          </p:cNvSpPr>
          <p:nvPr/>
        </p:nvSpPr>
        <p:spPr bwMode="auto">
          <a:xfrm>
            <a:off x="2951163" y="3516313"/>
            <a:ext cx="2159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58" name="Freeform 75"/>
          <p:cNvSpPr>
            <a:spLocks/>
          </p:cNvSpPr>
          <p:nvPr/>
        </p:nvSpPr>
        <p:spPr bwMode="auto">
          <a:xfrm>
            <a:off x="4054475" y="3236913"/>
            <a:ext cx="101600" cy="114300"/>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59" name="Freeform 76"/>
          <p:cNvSpPr>
            <a:spLocks/>
          </p:cNvSpPr>
          <p:nvPr/>
        </p:nvSpPr>
        <p:spPr bwMode="auto">
          <a:xfrm>
            <a:off x="4054475" y="3287713"/>
            <a:ext cx="12700" cy="38100"/>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60" name="Freeform 77"/>
          <p:cNvSpPr>
            <a:spLocks/>
          </p:cNvSpPr>
          <p:nvPr/>
        </p:nvSpPr>
        <p:spPr bwMode="auto">
          <a:xfrm>
            <a:off x="4054475" y="3249613"/>
            <a:ext cx="63500" cy="76200"/>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61" name="Rectangle 78"/>
          <p:cNvSpPr>
            <a:spLocks noChangeArrowheads="1"/>
          </p:cNvSpPr>
          <p:nvPr/>
        </p:nvSpPr>
        <p:spPr bwMode="auto">
          <a:xfrm>
            <a:off x="3838575" y="3287713"/>
            <a:ext cx="1588"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62" name="Rectangle 79"/>
          <p:cNvSpPr>
            <a:spLocks noChangeArrowheads="1"/>
          </p:cNvSpPr>
          <p:nvPr/>
        </p:nvSpPr>
        <p:spPr bwMode="auto">
          <a:xfrm>
            <a:off x="4054475" y="3287713"/>
            <a:ext cx="1588"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63" name="Rectangle 80"/>
          <p:cNvSpPr>
            <a:spLocks noChangeArrowheads="1"/>
          </p:cNvSpPr>
          <p:nvPr/>
        </p:nvSpPr>
        <p:spPr bwMode="auto">
          <a:xfrm>
            <a:off x="3838575" y="3287713"/>
            <a:ext cx="215900" cy="1270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64" name="Rectangle 123"/>
          <p:cNvSpPr>
            <a:spLocks noChangeArrowheads="1"/>
          </p:cNvSpPr>
          <p:nvPr/>
        </p:nvSpPr>
        <p:spPr bwMode="auto">
          <a:xfrm>
            <a:off x="1670050" y="2128838"/>
            <a:ext cx="171450" cy="334962"/>
          </a:xfrm>
          <a:prstGeom prst="rect">
            <a:avLst/>
          </a:prstGeom>
          <a:noFill/>
          <a:ln w="9525">
            <a:noFill/>
            <a:miter lim="800000"/>
            <a:headEnd/>
            <a:tailEnd/>
          </a:ln>
        </p:spPr>
        <p:txBody>
          <a:bodyPr wrap="none" lIns="0" tIns="0" rIns="0" bIns="0">
            <a:spAutoFit/>
          </a:bodyPr>
          <a:lstStyle/>
          <a:p>
            <a:r>
              <a:rPr lang="en-US" sz="2200" b="1">
                <a:solidFill>
                  <a:srgbClr val="000000"/>
                </a:solidFill>
                <a:latin typeface="Times New Roman" pitchFamily="18" charset="0"/>
              </a:rPr>
              <a:t>F</a:t>
            </a:r>
            <a:endParaRPr lang="en-US"/>
          </a:p>
        </p:txBody>
      </p:sp>
      <p:sp>
        <p:nvSpPr>
          <p:cNvPr id="65" name="Rectangle 124"/>
          <p:cNvSpPr>
            <a:spLocks noChangeArrowheads="1"/>
          </p:cNvSpPr>
          <p:nvPr/>
        </p:nvSpPr>
        <p:spPr bwMode="auto">
          <a:xfrm>
            <a:off x="1846263" y="2257425"/>
            <a:ext cx="107950" cy="258763"/>
          </a:xfrm>
          <a:prstGeom prst="rect">
            <a:avLst/>
          </a:prstGeom>
          <a:noFill/>
          <a:ln w="9525">
            <a:noFill/>
            <a:miter lim="800000"/>
            <a:headEnd/>
            <a:tailEnd/>
          </a:ln>
        </p:spPr>
        <p:txBody>
          <a:bodyPr wrap="none" lIns="0" tIns="0" rIns="0" bIns="0">
            <a:spAutoFit/>
          </a:bodyPr>
          <a:lstStyle/>
          <a:p>
            <a:r>
              <a:rPr lang="en-US" sz="1700" b="1">
                <a:solidFill>
                  <a:srgbClr val="000000"/>
                </a:solidFill>
                <a:latin typeface="Times New Roman" pitchFamily="18" charset="0"/>
              </a:rPr>
              <a:t>1</a:t>
            </a:r>
            <a:endParaRPr lang="en-US"/>
          </a:p>
        </p:txBody>
      </p:sp>
      <p:sp>
        <p:nvSpPr>
          <p:cNvPr id="66" name="Rectangle 125"/>
          <p:cNvSpPr>
            <a:spLocks noChangeArrowheads="1"/>
          </p:cNvSpPr>
          <p:nvPr/>
        </p:nvSpPr>
        <p:spPr bwMode="auto">
          <a:xfrm>
            <a:off x="2557463" y="2613025"/>
            <a:ext cx="171450" cy="334963"/>
          </a:xfrm>
          <a:prstGeom prst="rect">
            <a:avLst/>
          </a:prstGeom>
          <a:noFill/>
          <a:ln w="9525">
            <a:noFill/>
            <a:miter lim="800000"/>
            <a:headEnd/>
            <a:tailEnd/>
          </a:ln>
        </p:spPr>
        <p:txBody>
          <a:bodyPr wrap="none" lIns="0" tIns="0" rIns="0" bIns="0">
            <a:spAutoFit/>
          </a:bodyPr>
          <a:lstStyle/>
          <a:p>
            <a:r>
              <a:rPr lang="en-US" sz="2200" b="1">
                <a:solidFill>
                  <a:srgbClr val="000000"/>
                </a:solidFill>
                <a:latin typeface="Times New Roman" pitchFamily="18" charset="0"/>
              </a:rPr>
              <a:t>F</a:t>
            </a:r>
            <a:endParaRPr lang="en-US"/>
          </a:p>
        </p:txBody>
      </p:sp>
      <p:sp>
        <p:nvSpPr>
          <p:cNvPr id="67" name="Rectangle 126"/>
          <p:cNvSpPr>
            <a:spLocks noChangeArrowheads="1"/>
          </p:cNvSpPr>
          <p:nvPr/>
        </p:nvSpPr>
        <p:spPr bwMode="auto">
          <a:xfrm>
            <a:off x="2722563" y="2740025"/>
            <a:ext cx="107950" cy="258763"/>
          </a:xfrm>
          <a:prstGeom prst="rect">
            <a:avLst/>
          </a:prstGeom>
          <a:noFill/>
          <a:ln w="9525">
            <a:noFill/>
            <a:miter lim="800000"/>
            <a:headEnd/>
            <a:tailEnd/>
          </a:ln>
        </p:spPr>
        <p:txBody>
          <a:bodyPr wrap="none" lIns="0" tIns="0" rIns="0" bIns="0">
            <a:spAutoFit/>
          </a:bodyPr>
          <a:lstStyle/>
          <a:p>
            <a:r>
              <a:rPr lang="en-US" sz="1700" b="1">
                <a:solidFill>
                  <a:srgbClr val="000000"/>
                </a:solidFill>
                <a:latin typeface="Times New Roman" pitchFamily="18" charset="0"/>
              </a:rPr>
              <a:t>2</a:t>
            </a:r>
            <a:endParaRPr lang="en-US"/>
          </a:p>
        </p:txBody>
      </p:sp>
      <p:sp>
        <p:nvSpPr>
          <p:cNvPr id="68" name="Rectangle 127"/>
          <p:cNvSpPr>
            <a:spLocks noChangeArrowheads="1"/>
          </p:cNvSpPr>
          <p:nvPr/>
        </p:nvSpPr>
        <p:spPr bwMode="auto">
          <a:xfrm>
            <a:off x="3444875" y="3070225"/>
            <a:ext cx="171450" cy="334963"/>
          </a:xfrm>
          <a:prstGeom prst="rect">
            <a:avLst/>
          </a:prstGeom>
          <a:noFill/>
          <a:ln w="9525">
            <a:noFill/>
            <a:miter lim="800000"/>
            <a:headEnd/>
            <a:tailEnd/>
          </a:ln>
        </p:spPr>
        <p:txBody>
          <a:bodyPr wrap="none" lIns="0" tIns="0" rIns="0" bIns="0">
            <a:spAutoFit/>
          </a:bodyPr>
          <a:lstStyle/>
          <a:p>
            <a:r>
              <a:rPr lang="en-US" sz="2200" b="1">
                <a:solidFill>
                  <a:srgbClr val="000000"/>
                </a:solidFill>
                <a:latin typeface="Times New Roman" pitchFamily="18" charset="0"/>
              </a:rPr>
              <a:t>F</a:t>
            </a:r>
            <a:endParaRPr lang="en-US"/>
          </a:p>
        </p:txBody>
      </p:sp>
      <p:sp>
        <p:nvSpPr>
          <p:cNvPr id="69" name="Rectangle 128"/>
          <p:cNvSpPr>
            <a:spLocks noChangeArrowheads="1"/>
          </p:cNvSpPr>
          <p:nvPr/>
        </p:nvSpPr>
        <p:spPr bwMode="auto">
          <a:xfrm>
            <a:off x="3609975" y="3211513"/>
            <a:ext cx="107950" cy="258762"/>
          </a:xfrm>
          <a:prstGeom prst="rect">
            <a:avLst/>
          </a:prstGeom>
          <a:noFill/>
          <a:ln w="9525">
            <a:noFill/>
            <a:miter lim="800000"/>
            <a:headEnd/>
            <a:tailEnd/>
          </a:ln>
        </p:spPr>
        <p:txBody>
          <a:bodyPr wrap="none" lIns="0" tIns="0" rIns="0" bIns="0">
            <a:spAutoFit/>
          </a:bodyPr>
          <a:lstStyle/>
          <a:p>
            <a:r>
              <a:rPr lang="en-US" sz="1700" b="1">
                <a:solidFill>
                  <a:srgbClr val="000000"/>
                </a:solidFill>
                <a:latin typeface="Times New Roman" pitchFamily="18" charset="0"/>
              </a:rPr>
              <a:t>3</a:t>
            </a:r>
            <a:endParaRPr lang="en-US"/>
          </a:p>
        </p:txBody>
      </p:sp>
      <p:sp>
        <p:nvSpPr>
          <p:cNvPr id="70" name="Rectangle 135"/>
          <p:cNvSpPr>
            <a:spLocks noChangeArrowheads="1"/>
          </p:cNvSpPr>
          <p:nvPr/>
        </p:nvSpPr>
        <p:spPr bwMode="auto">
          <a:xfrm>
            <a:off x="1187450" y="1785938"/>
            <a:ext cx="107950" cy="258762"/>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0</a:t>
            </a:r>
            <a:endParaRPr lang="en-US"/>
          </a:p>
        </p:txBody>
      </p:sp>
      <p:sp>
        <p:nvSpPr>
          <p:cNvPr id="71" name="Rectangle 136"/>
          <p:cNvSpPr>
            <a:spLocks noChangeArrowheads="1"/>
          </p:cNvSpPr>
          <p:nvPr/>
        </p:nvSpPr>
        <p:spPr bwMode="auto">
          <a:xfrm>
            <a:off x="1187450" y="2701925"/>
            <a:ext cx="107950" cy="2587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0</a:t>
            </a:r>
            <a:endParaRPr lang="en-US"/>
          </a:p>
        </p:txBody>
      </p:sp>
      <p:sp>
        <p:nvSpPr>
          <p:cNvPr id="72" name="Rectangle 137"/>
          <p:cNvSpPr>
            <a:spLocks noChangeArrowheads="1"/>
          </p:cNvSpPr>
          <p:nvPr/>
        </p:nvSpPr>
        <p:spPr bwMode="auto">
          <a:xfrm>
            <a:off x="2074863" y="3186113"/>
            <a:ext cx="107950" cy="258762"/>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0</a:t>
            </a:r>
            <a:endParaRPr lang="en-US"/>
          </a:p>
        </p:txBody>
      </p:sp>
      <p:sp>
        <p:nvSpPr>
          <p:cNvPr id="73" name="Rectangle 138"/>
          <p:cNvSpPr>
            <a:spLocks noChangeArrowheads="1"/>
          </p:cNvSpPr>
          <p:nvPr/>
        </p:nvSpPr>
        <p:spPr bwMode="auto">
          <a:xfrm>
            <a:off x="3014663" y="3605213"/>
            <a:ext cx="107950" cy="258762"/>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0</a:t>
            </a:r>
            <a:endParaRPr lang="en-US"/>
          </a:p>
        </p:txBody>
      </p:sp>
      <p:sp>
        <p:nvSpPr>
          <p:cNvPr id="74" name="Rectangle 139"/>
          <p:cNvSpPr>
            <a:spLocks noChangeArrowheads="1"/>
          </p:cNvSpPr>
          <p:nvPr/>
        </p:nvSpPr>
        <p:spPr bwMode="auto">
          <a:xfrm>
            <a:off x="2163763" y="2244725"/>
            <a:ext cx="107950" cy="2587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1</a:t>
            </a:r>
            <a:endParaRPr lang="en-US"/>
          </a:p>
        </p:txBody>
      </p:sp>
      <p:sp>
        <p:nvSpPr>
          <p:cNvPr id="75" name="Rectangle 140"/>
          <p:cNvSpPr>
            <a:spLocks noChangeArrowheads="1"/>
          </p:cNvSpPr>
          <p:nvPr/>
        </p:nvSpPr>
        <p:spPr bwMode="auto">
          <a:xfrm>
            <a:off x="3052763" y="2714625"/>
            <a:ext cx="107950" cy="2587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2</a:t>
            </a:r>
            <a:endParaRPr lang="en-US"/>
          </a:p>
        </p:txBody>
      </p:sp>
      <p:grpSp>
        <p:nvGrpSpPr>
          <p:cNvPr id="76" name="Group 150"/>
          <p:cNvGrpSpPr>
            <a:grpSpLocks/>
          </p:cNvGrpSpPr>
          <p:nvPr/>
        </p:nvGrpSpPr>
        <p:grpSpPr bwMode="auto">
          <a:xfrm>
            <a:off x="5705475" y="2027238"/>
            <a:ext cx="2322513" cy="2062162"/>
            <a:chOff x="3413" y="1277"/>
            <a:chExt cx="1463" cy="1299"/>
          </a:xfrm>
        </p:grpSpPr>
        <p:sp>
          <p:nvSpPr>
            <p:cNvPr id="77" name="Rectangle 24"/>
            <p:cNvSpPr>
              <a:spLocks noChangeArrowheads="1"/>
            </p:cNvSpPr>
            <p:nvPr/>
          </p:nvSpPr>
          <p:spPr bwMode="auto">
            <a:xfrm>
              <a:off x="3749" y="1277"/>
              <a:ext cx="368" cy="585"/>
            </a:xfrm>
            <a:prstGeom prst="rect">
              <a:avLst/>
            </a:prstGeom>
            <a:solidFill>
              <a:schemeClr val="bg1"/>
            </a:solidFill>
            <a:ln w="9525">
              <a:noFill/>
              <a:miter lim="800000"/>
              <a:headEnd/>
              <a:tailEnd/>
            </a:ln>
          </p:spPr>
          <p:txBody>
            <a:bodyPr/>
            <a:lstStyle/>
            <a:p>
              <a:endParaRPr lang="en-US"/>
            </a:p>
          </p:txBody>
        </p:sp>
        <p:sp>
          <p:nvSpPr>
            <p:cNvPr id="78" name="Rectangle 25"/>
            <p:cNvSpPr>
              <a:spLocks noChangeArrowheads="1"/>
            </p:cNvSpPr>
            <p:nvPr/>
          </p:nvSpPr>
          <p:spPr bwMode="auto">
            <a:xfrm>
              <a:off x="3749" y="1277"/>
              <a:ext cx="37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79" name="Rectangle 26"/>
            <p:cNvSpPr>
              <a:spLocks noChangeArrowheads="1"/>
            </p:cNvSpPr>
            <p:nvPr/>
          </p:nvSpPr>
          <p:spPr bwMode="auto">
            <a:xfrm>
              <a:off x="4117" y="1277"/>
              <a:ext cx="8" cy="593"/>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80" name="Rectangle 27"/>
            <p:cNvSpPr>
              <a:spLocks noChangeArrowheads="1"/>
            </p:cNvSpPr>
            <p:nvPr/>
          </p:nvSpPr>
          <p:spPr bwMode="auto">
            <a:xfrm>
              <a:off x="3749" y="1862"/>
              <a:ext cx="368"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81" name="Rectangle 28"/>
            <p:cNvSpPr>
              <a:spLocks noChangeArrowheads="1"/>
            </p:cNvSpPr>
            <p:nvPr/>
          </p:nvSpPr>
          <p:spPr bwMode="auto">
            <a:xfrm>
              <a:off x="3749" y="1277"/>
              <a:ext cx="8" cy="585"/>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82" name="Rectangle 29"/>
            <p:cNvSpPr>
              <a:spLocks noChangeArrowheads="1"/>
            </p:cNvSpPr>
            <p:nvPr/>
          </p:nvSpPr>
          <p:spPr bwMode="auto">
            <a:xfrm>
              <a:off x="3749" y="1991"/>
              <a:ext cx="368" cy="577"/>
            </a:xfrm>
            <a:prstGeom prst="rect">
              <a:avLst/>
            </a:prstGeom>
            <a:solidFill>
              <a:schemeClr val="bg1"/>
            </a:solidFill>
            <a:ln w="9525">
              <a:noFill/>
              <a:miter lim="800000"/>
              <a:headEnd/>
              <a:tailEnd/>
            </a:ln>
          </p:spPr>
          <p:txBody>
            <a:bodyPr/>
            <a:lstStyle/>
            <a:p>
              <a:endParaRPr lang="en-US"/>
            </a:p>
          </p:txBody>
        </p:sp>
        <p:sp>
          <p:nvSpPr>
            <p:cNvPr id="83" name="Rectangle 30"/>
            <p:cNvSpPr>
              <a:spLocks noChangeArrowheads="1"/>
            </p:cNvSpPr>
            <p:nvPr/>
          </p:nvSpPr>
          <p:spPr bwMode="auto">
            <a:xfrm>
              <a:off x="3749" y="1991"/>
              <a:ext cx="37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84" name="Rectangle 31"/>
            <p:cNvSpPr>
              <a:spLocks noChangeArrowheads="1"/>
            </p:cNvSpPr>
            <p:nvPr/>
          </p:nvSpPr>
          <p:spPr bwMode="auto">
            <a:xfrm>
              <a:off x="4117" y="1991"/>
              <a:ext cx="8" cy="585"/>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85" name="Rectangle 32"/>
            <p:cNvSpPr>
              <a:spLocks noChangeArrowheads="1"/>
            </p:cNvSpPr>
            <p:nvPr/>
          </p:nvSpPr>
          <p:spPr bwMode="auto">
            <a:xfrm>
              <a:off x="3749" y="2568"/>
              <a:ext cx="368"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86" name="Rectangle 33"/>
            <p:cNvSpPr>
              <a:spLocks noChangeArrowheads="1"/>
            </p:cNvSpPr>
            <p:nvPr/>
          </p:nvSpPr>
          <p:spPr bwMode="auto">
            <a:xfrm>
              <a:off x="3749" y="1991"/>
              <a:ext cx="8" cy="577"/>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87" name="Rectangle 34"/>
            <p:cNvSpPr>
              <a:spLocks noChangeArrowheads="1"/>
            </p:cNvSpPr>
            <p:nvPr/>
          </p:nvSpPr>
          <p:spPr bwMode="auto">
            <a:xfrm>
              <a:off x="4301" y="1630"/>
              <a:ext cx="375" cy="585"/>
            </a:xfrm>
            <a:prstGeom prst="rect">
              <a:avLst/>
            </a:prstGeom>
            <a:solidFill>
              <a:schemeClr val="bg1"/>
            </a:solidFill>
            <a:ln w="9525">
              <a:noFill/>
              <a:miter lim="800000"/>
              <a:headEnd/>
              <a:tailEnd/>
            </a:ln>
          </p:spPr>
          <p:txBody>
            <a:bodyPr/>
            <a:lstStyle/>
            <a:p>
              <a:endParaRPr lang="en-US"/>
            </a:p>
          </p:txBody>
        </p:sp>
        <p:sp>
          <p:nvSpPr>
            <p:cNvPr id="88" name="Rectangle 35"/>
            <p:cNvSpPr>
              <a:spLocks noChangeArrowheads="1"/>
            </p:cNvSpPr>
            <p:nvPr/>
          </p:nvSpPr>
          <p:spPr bwMode="auto">
            <a:xfrm>
              <a:off x="4301" y="1630"/>
              <a:ext cx="383"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89" name="Rectangle 36"/>
            <p:cNvSpPr>
              <a:spLocks noChangeArrowheads="1"/>
            </p:cNvSpPr>
            <p:nvPr/>
          </p:nvSpPr>
          <p:spPr bwMode="auto">
            <a:xfrm>
              <a:off x="4676" y="1630"/>
              <a:ext cx="8" cy="593"/>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90" name="Rectangle 37"/>
            <p:cNvSpPr>
              <a:spLocks noChangeArrowheads="1"/>
            </p:cNvSpPr>
            <p:nvPr/>
          </p:nvSpPr>
          <p:spPr bwMode="auto">
            <a:xfrm>
              <a:off x="4301" y="2215"/>
              <a:ext cx="375"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91" name="Rectangle 38"/>
            <p:cNvSpPr>
              <a:spLocks noChangeArrowheads="1"/>
            </p:cNvSpPr>
            <p:nvPr/>
          </p:nvSpPr>
          <p:spPr bwMode="auto">
            <a:xfrm>
              <a:off x="4301" y="1630"/>
              <a:ext cx="8" cy="585"/>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92" name="Freeform 81"/>
            <p:cNvSpPr>
              <a:spLocks/>
            </p:cNvSpPr>
            <p:nvPr/>
          </p:nvSpPr>
          <p:spPr bwMode="auto">
            <a:xfrm>
              <a:off x="3701" y="1389"/>
              <a:ext cx="64" cy="73"/>
            </a:xfrm>
            <a:custGeom>
              <a:avLst/>
              <a:gdLst/>
              <a:ahLst/>
              <a:cxnLst>
                <a:cxn ang="0">
                  <a:pos x="0" y="33"/>
                </a:cxn>
                <a:cxn ang="0">
                  <a:pos x="0" y="9"/>
                </a:cxn>
                <a:cxn ang="0">
                  <a:pos x="0" y="0"/>
                </a:cxn>
                <a:cxn ang="0">
                  <a:pos x="8" y="9"/>
                </a:cxn>
                <a:cxn ang="0">
                  <a:pos x="48" y="33"/>
                </a:cxn>
                <a:cxn ang="0">
                  <a:pos x="64" y="33"/>
                </a:cxn>
                <a:cxn ang="0">
                  <a:pos x="48" y="41"/>
                </a:cxn>
                <a:cxn ang="0">
                  <a:pos x="8" y="65"/>
                </a:cxn>
                <a:cxn ang="0">
                  <a:pos x="0" y="73"/>
                </a:cxn>
                <a:cxn ang="0">
                  <a:pos x="0" y="57"/>
                </a:cxn>
                <a:cxn ang="0">
                  <a:pos x="0" y="57"/>
                </a:cxn>
                <a:cxn ang="0">
                  <a:pos x="40" y="33"/>
                </a:cxn>
                <a:cxn ang="0">
                  <a:pos x="48" y="41"/>
                </a:cxn>
                <a:cxn ang="0">
                  <a:pos x="40" y="41"/>
                </a:cxn>
                <a:cxn ang="0">
                  <a:pos x="0" y="17"/>
                </a:cxn>
                <a:cxn ang="0">
                  <a:pos x="8" y="9"/>
                </a:cxn>
                <a:cxn ang="0">
                  <a:pos x="8" y="9"/>
                </a:cxn>
                <a:cxn ang="0">
                  <a:pos x="8" y="33"/>
                </a:cxn>
                <a:cxn ang="0">
                  <a:pos x="0" y="33"/>
                </a:cxn>
              </a:cxnLst>
              <a:rect l="0" t="0" r="r" b="b"/>
              <a:pathLst>
                <a:path w="64" h="73">
                  <a:moveTo>
                    <a:pt x="0" y="33"/>
                  </a:moveTo>
                  <a:lnTo>
                    <a:pt x="0" y="9"/>
                  </a:lnTo>
                  <a:lnTo>
                    <a:pt x="0" y="0"/>
                  </a:lnTo>
                  <a:lnTo>
                    <a:pt x="8" y="9"/>
                  </a:lnTo>
                  <a:lnTo>
                    <a:pt x="48" y="33"/>
                  </a:lnTo>
                  <a:lnTo>
                    <a:pt x="64" y="33"/>
                  </a:lnTo>
                  <a:lnTo>
                    <a:pt x="48" y="41"/>
                  </a:lnTo>
                  <a:lnTo>
                    <a:pt x="8" y="65"/>
                  </a:lnTo>
                  <a:lnTo>
                    <a:pt x="0" y="73"/>
                  </a:lnTo>
                  <a:lnTo>
                    <a:pt x="0" y="57"/>
                  </a:lnTo>
                  <a:lnTo>
                    <a:pt x="0" y="57"/>
                  </a:lnTo>
                  <a:lnTo>
                    <a:pt x="40" y="33"/>
                  </a:lnTo>
                  <a:lnTo>
                    <a:pt x="48" y="41"/>
                  </a:lnTo>
                  <a:lnTo>
                    <a:pt x="40" y="41"/>
                  </a:lnTo>
                  <a:lnTo>
                    <a:pt x="0" y="17"/>
                  </a:lnTo>
                  <a:lnTo>
                    <a:pt x="8" y="9"/>
                  </a:lnTo>
                  <a:lnTo>
                    <a:pt x="8" y="9"/>
                  </a:lnTo>
                  <a:lnTo>
                    <a:pt x="8" y="33"/>
                  </a:lnTo>
                  <a:lnTo>
                    <a:pt x="0" y="33"/>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93" name="Freeform 82"/>
            <p:cNvSpPr>
              <a:spLocks/>
            </p:cNvSpPr>
            <p:nvPr/>
          </p:nvSpPr>
          <p:spPr bwMode="auto">
            <a:xfrm>
              <a:off x="3701" y="1422"/>
              <a:ext cx="8" cy="24"/>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94" name="Freeform 83"/>
            <p:cNvSpPr>
              <a:spLocks/>
            </p:cNvSpPr>
            <p:nvPr/>
          </p:nvSpPr>
          <p:spPr bwMode="auto">
            <a:xfrm>
              <a:off x="3701" y="1398"/>
              <a:ext cx="40" cy="48"/>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95" name="Rectangle 84"/>
            <p:cNvSpPr>
              <a:spLocks noChangeArrowheads="1"/>
            </p:cNvSpPr>
            <p:nvPr/>
          </p:nvSpPr>
          <p:spPr bwMode="auto">
            <a:xfrm>
              <a:off x="3557" y="1422"/>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96" name="Rectangle 85"/>
            <p:cNvSpPr>
              <a:spLocks noChangeArrowheads="1"/>
            </p:cNvSpPr>
            <p:nvPr/>
          </p:nvSpPr>
          <p:spPr bwMode="auto">
            <a:xfrm>
              <a:off x="3693" y="1422"/>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97" name="Rectangle 86"/>
            <p:cNvSpPr>
              <a:spLocks noChangeArrowheads="1"/>
            </p:cNvSpPr>
            <p:nvPr/>
          </p:nvSpPr>
          <p:spPr bwMode="auto">
            <a:xfrm>
              <a:off x="3557" y="1422"/>
              <a:ext cx="13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98" name="Freeform 87"/>
            <p:cNvSpPr>
              <a:spLocks/>
            </p:cNvSpPr>
            <p:nvPr/>
          </p:nvSpPr>
          <p:spPr bwMode="auto">
            <a:xfrm>
              <a:off x="3701" y="1678"/>
              <a:ext cx="64" cy="72"/>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99" name="Freeform 88"/>
            <p:cNvSpPr>
              <a:spLocks/>
            </p:cNvSpPr>
            <p:nvPr/>
          </p:nvSpPr>
          <p:spPr bwMode="auto">
            <a:xfrm>
              <a:off x="3701" y="1710"/>
              <a:ext cx="8" cy="24"/>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00" name="Freeform 89"/>
            <p:cNvSpPr>
              <a:spLocks/>
            </p:cNvSpPr>
            <p:nvPr/>
          </p:nvSpPr>
          <p:spPr bwMode="auto">
            <a:xfrm>
              <a:off x="3701" y="1686"/>
              <a:ext cx="40" cy="48"/>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01" name="Rectangle 90"/>
            <p:cNvSpPr>
              <a:spLocks noChangeArrowheads="1"/>
            </p:cNvSpPr>
            <p:nvPr/>
          </p:nvSpPr>
          <p:spPr bwMode="auto">
            <a:xfrm>
              <a:off x="3557" y="1710"/>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02" name="Rectangle 91"/>
            <p:cNvSpPr>
              <a:spLocks noChangeArrowheads="1"/>
            </p:cNvSpPr>
            <p:nvPr/>
          </p:nvSpPr>
          <p:spPr bwMode="auto">
            <a:xfrm>
              <a:off x="3693" y="1710"/>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03" name="Rectangle 92"/>
            <p:cNvSpPr>
              <a:spLocks noChangeArrowheads="1"/>
            </p:cNvSpPr>
            <p:nvPr/>
          </p:nvSpPr>
          <p:spPr bwMode="auto">
            <a:xfrm>
              <a:off x="3557" y="1710"/>
              <a:ext cx="13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04" name="Freeform 93"/>
            <p:cNvSpPr>
              <a:spLocks/>
            </p:cNvSpPr>
            <p:nvPr/>
          </p:nvSpPr>
          <p:spPr bwMode="auto">
            <a:xfrm>
              <a:off x="3701" y="2103"/>
              <a:ext cx="64" cy="72"/>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05" name="Freeform 94"/>
            <p:cNvSpPr>
              <a:spLocks/>
            </p:cNvSpPr>
            <p:nvPr/>
          </p:nvSpPr>
          <p:spPr bwMode="auto">
            <a:xfrm>
              <a:off x="3701" y="2135"/>
              <a:ext cx="8" cy="24"/>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06" name="Freeform 95"/>
            <p:cNvSpPr>
              <a:spLocks/>
            </p:cNvSpPr>
            <p:nvPr/>
          </p:nvSpPr>
          <p:spPr bwMode="auto">
            <a:xfrm>
              <a:off x="3701" y="2111"/>
              <a:ext cx="40" cy="48"/>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07" name="Rectangle 96"/>
            <p:cNvSpPr>
              <a:spLocks noChangeArrowheads="1"/>
            </p:cNvSpPr>
            <p:nvPr/>
          </p:nvSpPr>
          <p:spPr bwMode="auto">
            <a:xfrm>
              <a:off x="3557" y="2135"/>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08" name="Rectangle 97"/>
            <p:cNvSpPr>
              <a:spLocks noChangeArrowheads="1"/>
            </p:cNvSpPr>
            <p:nvPr/>
          </p:nvSpPr>
          <p:spPr bwMode="auto">
            <a:xfrm>
              <a:off x="3693" y="2135"/>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09" name="Rectangle 98"/>
            <p:cNvSpPr>
              <a:spLocks noChangeArrowheads="1"/>
            </p:cNvSpPr>
            <p:nvPr/>
          </p:nvSpPr>
          <p:spPr bwMode="auto">
            <a:xfrm>
              <a:off x="3557" y="2135"/>
              <a:ext cx="13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10" name="Freeform 99"/>
            <p:cNvSpPr>
              <a:spLocks/>
            </p:cNvSpPr>
            <p:nvPr/>
          </p:nvSpPr>
          <p:spPr bwMode="auto">
            <a:xfrm>
              <a:off x="3701" y="2391"/>
              <a:ext cx="64" cy="72"/>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11" name="Freeform 100"/>
            <p:cNvSpPr>
              <a:spLocks/>
            </p:cNvSpPr>
            <p:nvPr/>
          </p:nvSpPr>
          <p:spPr bwMode="auto">
            <a:xfrm>
              <a:off x="3701" y="2423"/>
              <a:ext cx="8" cy="24"/>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12" name="Freeform 101"/>
            <p:cNvSpPr>
              <a:spLocks/>
            </p:cNvSpPr>
            <p:nvPr/>
          </p:nvSpPr>
          <p:spPr bwMode="auto">
            <a:xfrm>
              <a:off x="3701" y="2399"/>
              <a:ext cx="40" cy="48"/>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13" name="Rectangle 102"/>
            <p:cNvSpPr>
              <a:spLocks noChangeArrowheads="1"/>
            </p:cNvSpPr>
            <p:nvPr/>
          </p:nvSpPr>
          <p:spPr bwMode="auto">
            <a:xfrm>
              <a:off x="3557" y="2423"/>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14" name="Rectangle 103"/>
            <p:cNvSpPr>
              <a:spLocks noChangeArrowheads="1"/>
            </p:cNvSpPr>
            <p:nvPr/>
          </p:nvSpPr>
          <p:spPr bwMode="auto">
            <a:xfrm>
              <a:off x="3693" y="2423"/>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15" name="Rectangle 104"/>
            <p:cNvSpPr>
              <a:spLocks noChangeArrowheads="1"/>
            </p:cNvSpPr>
            <p:nvPr/>
          </p:nvSpPr>
          <p:spPr bwMode="auto">
            <a:xfrm>
              <a:off x="3557" y="2423"/>
              <a:ext cx="13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16" name="Freeform 105"/>
            <p:cNvSpPr>
              <a:spLocks/>
            </p:cNvSpPr>
            <p:nvPr/>
          </p:nvSpPr>
          <p:spPr bwMode="auto">
            <a:xfrm>
              <a:off x="4253" y="2103"/>
              <a:ext cx="64" cy="72"/>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17" name="Freeform 106"/>
            <p:cNvSpPr>
              <a:spLocks/>
            </p:cNvSpPr>
            <p:nvPr/>
          </p:nvSpPr>
          <p:spPr bwMode="auto">
            <a:xfrm>
              <a:off x="4253" y="2135"/>
              <a:ext cx="8" cy="24"/>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18" name="Freeform 107"/>
            <p:cNvSpPr>
              <a:spLocks/>
            </p:cNvSpPr>
            <p:nvPr/>
          </p:nvSpPr>
          <p:spPr bwMode="auto">
            <a:xfrm>
              <a:off x="4253" y="2111"/>
              <a:ext cx="40" cy="48"/>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19" name="Rectangle 108"/>
            <p:cNvSpPr>
              <a:spLocks noChangeArrowheads="1"/>
            </p:cNvSpPr>
            <p:nvPr/>
          </p:nvSpPr>
          <p:spPr bwMode="auto">
            <a:xfrm>
              <a:off x="4117" y="2135"/>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20" name="Rectangle 109"/>
            <p:cNvSpPr>
              <a:spLocks noChangeArrowheads="1"/>
            </p:cNvSpPr>
            <p:nvPr/>
          </p:nvSpPr>
          <p:spPr bwMode="auto">
            <a:xfrm>
              <a:off x="4253" y="2135"/>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21" name="Rectangle 110"/>
            <p:cNvSpPr>
              <a:spLocks noChangeArrowheads="1"/>
            </p:cNvSpPr>
            <p:nvPr/>
          </p:nvSpPr>
          <p:spPr bwMode="auto">
            <a:xfrm>
              <a:off x="4117" y="2135"/>
              <a:ext cx="13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22" name="Freeform 111"/>
            <p:cNvSpPr>
              <a:spLocks/>
            </p:cNvSpPr>
            <p:nvPr/>
          </p:nvSpPr>
          <p:spPr bwMode="auto">
            <a:xfrm>
              <a:off x="4253" y="1670"/>
              <a:ext cx="64" cy="72"/>
            </a:xfrm>
            <a:custGeom>
              <a:avLst/>
              <a:gdLst/>
              <a:ahLst/>
              <a:cxnLst>
                <a:cxn ang="0">
                  <a:pos x="0" y="32"/>
                </a:cxn>
                <a:cxn ang="0">
                  <a:pos x="0" y="8"/>
                </a:cxn>
                <a:cxn ang="0">
                  <a:pos x="0" y="0"/>
                </a:cxn>
                <a:cxn ang="0">
                  <a:pos x="8" y="8"/>
                </a:cxn>
                <a:cxn ang="0">
                  <a:pos x="48" y="32"/>
                </a:cxn>
                <a:cxn ang="0">
                  <a:pos x="64" y="32"/>
                </a:cxn>
                <a:cxn ang="0">
                  <a:pos x="48" y="40"/>
                </a:cxn>
                <a:cxn ang="0">
                  <a:pos x="8" y="64"/>
                </a:cxn>
                <a:cxn ang="0">
                  <a:pos x="0" y="72"/>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2">
                  <a:moveTo>
                    <a:pt x="0" y="32"/>
                  </a:moveTo>
                  <a:lnTo>
                    <a:pt x="0" y="8"/>
                  </a:lnTo>
                  <a:lnTo>
                    <a:pt x="0" y="0"/>
                  </a:lnTo>
                  <a:lnTo>
                    <a:pt x="8" y="8"/>
                  </a:lnTo>
                  <a:lnTo>
                    <a:pt x="48" y="32"/>
                  </a:lnTo>
                  <a:lnTo>
                    <a:pt x="64" y="32"/>
                  </a:lnTo>
                  <a:lnTo>
                    <a:pt x="48" y="40"/>
                  </a:lnTo>
                  <a:lnTo>
                    <a:pt x="8" y="64"/>
                  </a:lnTo>
                  <a:lnTo>
                    <a:pt x="0" y="72"/>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23" name="Freeform 112"/>
            <p:cNvSpPr>
              <a:spLocks/>
            </p:cNvSpPr>
            <p:nvPr/>
          </p:nvSpPr>
          <p:spPr bwMode="auto">
            <a:xfrm>
              <a:off x="4253" y="1702"/>
              <a:ext cx="8" cy="24"/>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24" name="Freeform 113"/>
            <p:cNvSpPr>
              <a:spLocks/>
            </p:cNvSpPr>
            <p:nvPr/>
          </p:nvSpPr>
          <p:spPr bwMode="auto">
            <a:xfrm>
              <a:off x="4253" y="1678"/>
              <a:ext cx="40" cy="48"/>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25" name="Rectangle 114"/>
            <p:cNvSpPr>
              <a:spLocks noChangeArrowheads="1"/>
            </p:cNvSpPr>
            <p:nvPr/>
          </p:nvSpPr>
          <p:spPr bwMode="auto">
            <a:xfrm>
              <a:off x="4117" y="1702"/>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26" name="Rectangle 115"/>
            <p:cNvSpPr>
              <a:spLocks noChangeArrowheads="1"/>
            </p:cNvSpPr>
            <p:nvPr/>
          </p:nvSpPr>
          <p:spPr bwMode="auto">
            <a:xfrm>
              <a:off x="4253" y="1702"/>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27" name="Rectangle 116"/>
            <p:cNvSpPr>
              <a:spLocks noChangeArrowheads="1"/>
            </p:cNvSpPr>
            <p:nvPr/>
          </p:nvSpPr>
          <p:spPr bwMode="auto">
            <a:xfrm>
              <a:off x="4117" y="1702"/>
              <a:ext cx="13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28" name="Freeform 117"/>
            <p:cNvSpPr>
              <a:spLocks/>
            </p:cNvSpPr>
            <p:nvPr/>
          </p:nvSpPr>
          <p:spPr bwMode="auto">
            <a:xfrm>
              <a:off x="4812" y="1894"/>
              <a:ext cx="64" cy="73"/>
            </a:xfrm>
            <a:custGeom>
              <a:avLst/>
              <a:gdLst/>
              <a:ahLst/>
              <a:cxnLst>
                <a:cxn ang="0">
                  <a:pos x="0" y="32"/>
                </a:cxn>
                <a:cxn ang="0">
                  <a:pos x="0" y="8"/>
                </a:cxn>
                <a:cxn ang="0">
                  <a:pos x="0" y="0"/>
                </a:cxn>
                <a:cxn ang="0">
                  <a:pos x="8" y="8"/>
                </a:cxn>
                <a:cxn ang="0">
                  <a:pos x="48" y="32"/>
                </a:cxn>
                <a:cxn ang="0">
                  <a:pos x="64" y="32"/>
                </a:cxn>
                <a:cxn ang="0">
                  <a:pos x="48" y="40"/>
                </a:cxn>
                <a:cxn ang="0">
                  <a:pos x="8" y="65"/>
                </a:cxn>
                <a:cxn ang="0">
                  <a:pos x="0" y="73"/>
                </a:cxn>
                <a:cxn ang="0">
                  <a:pos x="0" y="56"/>
                </a:cxn>
                <a:cxn ang="0">
                  <a:pos x="0" y="56"/>
                </a:cxn>
                <a:cxn ang="0">
                  <a:pos x="40" y="32"/>
                </a:cxn>
                <a:cxn ang="0">
                  <a:pos x="48" y="40"/>
                </a:cxn>
                <a:cxn ang="0">
                  <a:pos x="40" y="40"/>
                </a:cxn>
                <a:cxn ang="0">
                  <a:pos x="0" y="16"/>
                </a:cxn>
                <a:cxn ang="0">
                  <a:pos x="8" y="8"/>
                </a:cxn>
                <a:cxn ang="0">
                  <a:pos x="8" y="8"/>
                </a:cxn>
                <a:cxn ang="0">
                  <a:pos x="8" y="32"/>
                </a:cxn>
                <a:cxn ang="0">
                  <a:pos x="0" y="32"/>
                </a:cxn>
              </a:cxnLst>
              <a:rect l="0" t="0" r="r" b="b"/>
              <a:pathLst>
                <a:path w="64" h="73">
                  <a:moveTo>
                    <a:pt x="0" y="32"/>
                  </a:moveTo>
                  <a:lnTo>
                    <a:pt x="0" y="8"/>
                  </a:lnTo>
                  <a:lnTo>
                    <a:pt x="0" y="0"/>
                  </a:lnTo>
                  <a:lnTo>
                    <a:pt x="8" y="8"/>
                  </a:lnTo>
                  <a:lnTo>
                    <a:pt x="48" y="32"/>
                  </a:lnTo>
                  <a:lnTo>
                    <a:pt x="64" y="32"/>
                  </a:lnTo>
                  <a:lnTo>
                    <a:pt x="48" y="40"/>
                  </a:lnTo>
                  <a:lnTo>
                    <a:pt x="8" y="65"/>
                  </a:lnTo>
                  <a:lnTo>
                    <a:pt x="0" y="73"/>
                  </a:lnTo>
                  <a:lnTo>
                    <a:pt x="0" y="56"/>
                  </a:lnTo>
                  <a:lnTo>
                    <a:pt x="0" y="56"/>
                  </a:lnTo>
                  <a:lnTo>
                    <a:pt x="40" y="32"/>
                  </a:lnTo>
                  <a:lnTo>
                    <a:pt x="48" y="40"/>
                  </a:lnTo>
                  <a:lnTo>
                    <a:pt x="40" y="40"/>
                  </a:lnTo>
                  <a:lnTo>
                    <a:pt x="0" y="16"/>
                  </a:lnTo>
                  <a:lnTo>
                    <a:pt x="8" y="8"/>
                  </a:lnTo>
                  <a:lnTo>
                    <a:pt x="8" y="8"/>
                  </a:lnTo>
                  <a:lnTo>
                    <a:pt x="8" y="32"/>
                  </a:lnTo>
                  <a:lnTo>
                    <a:pt x="0" y="32"/>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29" name="Freeform 118"/>
            <p:cNvSpPr>
              <a:spLocks/>
            </p:cNvSpPr>
            <p:nvPr/>
          </p:nvSpPr>
          <p:spPr bwMode="auto">
            <a:xfrm>
              <a:off x="4812" y="1926"/>
              <a:ext cx="8" cy="24"/>
            </a:xfrm>
            <a:custGeom>
              <a:avLst/>
              <a:gdLst/>
              <a:ahLst/>
              <a:cxnLst>
                <a:cxn ang="0">
                  <a:pos x="0" y="24"/>
                </a:cxn>
                <a:cxn ang="0">
                  <a:pos x="0" y="0"/>
                </a:cxn>
                <a:cxn ang="0">
                  <a:pos x="8" y="0"/>
                </a:cxn>
                <a:cxn ang="0">
                  <a:pos x="8" y="0"/>
                </a:cxn>
                <a:cxn ang="0">
                  <a:pos x="8" y="0"/>
                </a:cxn>
                <a:cxn ang="0">
                  <a:pos x="8" y="24"/>
                </a:cxn>
                <a:cxn ang="0">
                  <a:pos x="0" y="24"/>
                </a:cxn>
              </a:cxnLst>
              <a:rect l="0" t="0" r="r" b="b"/>
              <a:pathLst>
                <a:path w="8" h="24">
                  <a:moveTo>
                    <a:pt x="0" y="24"/>
                  </a:moveTo>
                  <a:lnTo>
                    <a:pt x="0" y="0"/>
                  </a:lnTo>
                  <a:lnTo>
                    <a:pt x="8" y="0"/>
                  </a:lnTo>
                  <a:lnTo>
                    <a:pt x="8" y="0"/>
                  </a:lnTo>
                  <a:lnTo>
                    <a:pt x="8" y="0"/>
                  </a:lnTo>
                  <a:lnTo>
                    <a:pt x="8" y="24"/>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30" name="Freeform 119"/>
            <p:cNvSpPr>
              <a:spLocks/>
            </p:cNvSpPr>
            <p:nvPr/>
          </p:nvSpPr>
          <p:spPr bwMode="auto">
            <a:xfrm>
              <a:off x="4812" y="1902"/>
              <a:ext cx="40" cy="48"/>
            </a:xfrm>
            <a:custGeom>
              <a:avLst/>
              <a:gdLst/>
              <a:ahLst/>
              <a:cxnLst>
                <a:cxn ang="0">
                  <a:pos x="0" y="24"/>
                </a:cxn>
                <a:cxn ang="0">
                  <a:pos x="0" y="0"/>
                </a:cxn>
                <a:cxn ang="0">
                  <a:pos x="40" y="24"/>
                </a:cxn>
                <a:cxn ang="0">
                  <a:pos x="0" y="48"/>
                </a:cxn>
                <a:cxn ang="0">
                  <a:pos x="0" y="24"/>
                </a:cxn>
              </a:cxnLst>
              <a:rect l="0" t="0" r="r" b="b"/>
              <a:pathLst>
                <a:path w="40" h="48">
                  <a:moveTo>
                    <a:pt x="0" y="24"/>
                  </a:moveTo>
                  <a:lnTo>
                    <a:pt x="0" y="0"/>
                  </a:lnTo>
                  <a:lnTo>
                    <a:pt x="40" y="24"/>
                  </a:lnTo>
                  <a:lnTo>
                    <a:pt x="0" y="48"/>
                  </a:lnTo>
                  <a:lnTo>
                    <a:pt x="0" y="24"/>
                  </a:lnTo>
                  <a:close/>
                </a:path>
              </a:pathLst>
            </a:custGeom>
            <a:blipFill dpi="0" rotWithShape="0">
              <a:blip r:embed="rId2" cstate="print"/>
              <a:srcRect/>
              <a:tile tx="0" ty="0" sx="100000" sy="100000" flip="none" algn="tl"/>
            </a:blipFill>
            <a:ln w="9525">
              <a:noFill/>
              <a:round/>
              <a:headEnd/>
              <a:tailEnd/>
            </a:ln>
          </p:spPr>
          <p:txBody>
            <a:bodyPr/>
            <a:lstStyle/>
            <a:p>
              <a:endParaRPr lang="en-US"/>
            </a:p>
          </p:txBody>
        </p:sp>
        <p:sp>
          <p:nvSpPr>
            <p:cNvPr id="131" name="Rectangle 120"/>
            <p:cNvSpPr>
              <a:spLocks noChangeArrowheads="1"/>
            </p:cNvSpPr>
            <p:nvPr/>
          </p:nvSpPr>
          <p:spPr bwMode="auto">
            <a:xfrm>
              <a:off x="4676" y="1926"/>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32" name="Rectangle 121"/>
            <p:cNvSpPr>
              <a:spLocks noChangeArrowheads="1"/>
            </p:cNvSpPr>
            <p:nvPr/>
          </p:nvSpPr>
          <p:spPr bwMode="auto">
            <a:xfrm>
              <a:off x="4812" y="1926"/>
              <a:ext cx="1"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33" name="Rectangle 122"/>
            <p:cNvSpPr>
              <a:spLocks noChangeArrowheads="1"/>
            </p:cNvSpPr>
            <p:nvPr/>
          </p:nvSpPr>
          <p:spPr bwMode="auto">
            <a:xfrm>
              <a:off x="4676" y="1926"/>
              <a:ext cx="136" cy="8"/>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34" name="Rectangle 129"/>
            <p:cNvSpPr>
              <a:spLocks noChangeArrowheads="1"/>
            </p:cNvSpPr>
            <p:nvPr/>
          </p:nvSpPr>
          <p:spPr bwMode="auto">
            <a:xfrm>
              <a:off x="3845" y="1438"/>
              <a:ext cx="108" cy="211"/>
            </a:xfrm>
            <a:prstGeom prst="rect">
              <a:avLst/>
            </a:prstGeom>
            <a:noFill/>
            <a:ln w="9525">
              <a:noFill/>
              <a:miter lim="800000"/>
              <a:headEnd/>
              <a:tailEnd/>
            </a:ln>
          </p:spPr>
          <p:txBody>
            <a:bodyPr wrap="none" lIns="0" tIns="0" rIns="0" bIns="0">
              <a:spAutoFit/>
            </a:bodyPr>
            <a:lstStyle/>
            <a:p>
              <a:r>
                <a:rPr lang="en-US" sz="2200" b="1">
                  <a:solidFill>
                    <a:srgbClr val="000000"/>
                  </a:solidFill>
                  <a:latin typeface="Times New Roman" pitchFamily="18" charset="0"/>
                </a:rPr>
                <a:t>F</a:t>
              </a:r>
              <a:endParaRPr lang="en-US"/>
            </a:p>
          </p:txBody>
        </p:sp>
        <p:sp>
          <p:nvSpPr>
            <p:cNvPr id="135" name="Rectangle 130"/>
            <p:cNvSpPr>
              <a:spLocks noChangeArrowheads="1"/>
            </p:cNvSpPr>
            <p:nvPr/>
          </p:nvSpPr>
          <p:spPr bwMode="auto">
            <a:xfrm>
              <a:off x="3949" y="1518"/>
              <a:ext cx="68" cy="163"/>
            </a:xfrm>
            <a:prstGeom prst="rect">
              <a:avLst/>
            </a:prstGeom>
            <a:noFill/>
            <a:ln w="9525">
              <a:noFill/>
              <a:miter lim="800000"/>
              <a:headEnd/>
              <a:tailEnd/>
            </a:ln>
          </p:spPr>
          <p:txBody>
            <a:bodyPr wrap="none" lIns="0" tIns="0" rIns="0" bIns="0">
              <a:spAutoFit/>
            </a:bodyPr>
            <a:lstStyle/>
            <a:p>
              <a:r>
                <a:rPr lang="en-US" sz="1700" b="1">
                  <a:solidFill>
                    <a:srgbClr val="000000"/>
                  </a:solidFill>
                  <a:latin typeface="Times New Roman" pitchFamily="18" charset="0"/>
                </a:rPr>
                <a:t>1</a:t>
              </a:r>
              <a:endParaRPr lang="en-US"/>
            </a:p>
          </p:txBody>
        </p:sp>
        <p:sp>
          <p:nvSpPr>
            <p:cNvPr id="136" name="Rectangle 131"/>
            <p:cNvSpPr>
              <a:spLocks noChangeArrowheads="1"/>
            </p:cNvSpPr>
            <p:nvPr/>
          </p:nvSpPr>
          <p:spPr bwMode="auto">
            <a:xfrm>
              <a:off x="4420" y="1814"/>
              <a:ext cx="108" cy="211"/>
            </a:xfrm>
            <a:prstGeom prst="rect">
              <a:avLst/>
            </a:prstGeom>
            <a:noFill/>
            <a:ln w="9525">
              <a:noFill/>
              <a:miter lim="800000"/>
              <a:headEnd/>
              <a:tailEnd/>
            </a:ln>
          </p:spPr>
          <p:txBody>
            <a:bodyPr wrap="none" lIns="0" tIns="0" rIns="0" bIns="0">
              <a:spAutoFit/>
            </a:bodyPr>
            <a:lstStyle/>
            <a:p>
              <a:r>
                <a:rPr lang="en-US" sz="2200" b="1">
                  <a:solidFill>
                    <a:srgbClr val="000000"/>
                  </a:solidFill>
                  <a:latin typeface="Times New Roman" pitchFamily="18" charset="0"/>
                </a:rPr>
                <a:t>F</a:t>
              </a:r>
              <a:endParaRPr lang="en-US"/>
            </a:p>
          </p:txBody>
        </p:sp>
        <p:sp>
          <p:nvSpPr>
            <p:cNvPr id="137" name="Rectangle 132"/>
            <p:cNvSpPr>
              <a:spLocks noChangeArrowheads="1"/>
            </p:cNvSpPr>
            <p:nvPr/>
          </p:nvSpPr>
          <p:spPr bwMode="auto">
            <a:xfrm>
              <a:off x="4524" y="1902"/>
              <a:ext cx="68" cy="163"/>
            </a:xfrm>
            <a:prstGeom prst="rect">
              <a:avLst/>
            </a:prstGeom>
            <a:noFill/>
            <a:ln w="9525">
              <a:noFill/>
              <a:miter lim="800000"/>
              <a:headEnd/>
              <a:tailEnd/>
            </a:ln>
          </p:spPr>
          <p:txBody>
            <a:bodyPr wrap="none" lIns="0" tIns="0" rIns="0" bIns="0">
              <a:spAutoFit/>
            </a:bodyPr>
            <a:lstStyle/>
            <a:p>
              <a:r>
                <a:rPr lang="en-US" sz="1700" b="1">
                  <a:solidFill>
                    <a:srgbClr val="000000"/>
                  </a:solidFill>
                  <a:latin typeface="Times New Roman" pitchFamily="18" charset="0"/>
                </a:rPr>
                <a:t>3</a:t>
              </a:r>
              <a:endParaRPr lang="en-US"/>
            </a:p>
          </p:txBody>
        </p:sp>
        <p:sp>
          <p:nvSpPr>
            <p:cNvPr id="138" name="Rectangle 133"/>
            <p:cNvSpPr>
              <a:spLocks noChangeArrowheads="1"/>
            </p:cNvSpPr>
            <p:nvPr/>
          </p:nvSpPr>
          <p:spPr bwMode="auto">
            <a:xfrm>
              <a:off x="3845" y="2167"/>
              <a:ext cx="108" cy="211"/>
            </a:xfrm>
            <a:prstGeom prst="rect">
              <a:avLst/>
            </a:prstGeom>
            <a:noFill/>
            <a:ln w="9525">
              <a:noFill/>
              <a:miter lim="800000"/>
              <a:headEnd/>
              <a:tailEnd/>
            </a:ln>
          </p:spPr>
          <p:txBody>
            <a:bodyPr wrap="none" lIns="0" tIns="0" rIns="0" bIns="0">
              <a:spAutoFit/>
            </a:bodyPr>
            <a:lstStyle/>
            <a:p>
              <a:r>
                <a:rPr lang="en-US" sz="2200" b="1">
                  <a:solidFill>
                    <a:srgbClr val="000000"/>
                  </a:solidFill>
                  <a:latin typeface="Times New Roman" pitchFamily="18" charset="0"/>
                </a:rPr>
                <a:t>F</a:t>
              </a:r>
              <a:endParaRPr lang="en-US"/>
            </a:p>
          </p:txBody>
        </p:sp>
        <p:sp>
          <p:nvSpPr>
            <p:cNvPr id="139" name="Rectangle 134"/>
            <p:cNvSpPr>
              <a:spLocks noChangeArrowheads="1"/>
            </p:cNvSpPr>
            <p:nvPr/>
          </p:nvSpPr>
          <p:spPr bwMode="auto">
            <a:xfrm>
              <a:off x="3949" y="2255"/>
              <a:ext cx="68" cy="163"/>
            </a:xfrm>
            <a:prstGeom prst="rect">
              <a:avLst/>
            </a:prstGeom>
            <a:noFill/>
            <a:ln w="9525">
              <a:noFill/>
              <a:miter lim="800000"/>
              <a:headEnd/>
              <a:tailEnd/>
            </a:ln>
          </p:spPr>
          <p:txBody>
            <a:bodyPr wrap="none" lIns="0" tIns="0" rIns="0" bIns="0">
              <a:spAutoFit/>
            </a:bodyPr>
            <a:lstStyle/>
            <a:p>
              <a:r>
                <a:rPr lang="en-US" sz="1700" b="1">
                  <a:solidFill>
                    <a:srgbClr val="000000"/>
                  </a:solidFill>
                  <a:latin typeface="Times New Roman" pitchFamily="18" charset="0"/>
                </a:rPr>
                <a:t>2</a:t>
              </a:r>
              <a:endParaRPr lang="en-US"/>
            </a:p>
          </p:txBody>
        </p:sp>
        <p:sp>
          <p:nvSpPr>
            <p:cNvPr id="140" name="Rectangle 141"/>
            <p:cNvSpPr>
              <a:spLocks noChangeArrowheads="1"/>
            </p:cNvSpPr>
            <p:nvPr/>
          </p:nvSpPr>
          <p:spPr bwMode="auto">
            <a:xfrm>
              <a:off x="3413" y="2351"/>
              <a:ext cx="68" cy="1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0</a:t>
              </a:r>
              <a:endParaRPr lang="en-US"/>
            </a:p>
          </p:txBody>
        </p:sp>
        <p:sp>
          <p:nvSpPr>
            <p:cNvPr id="141" name="Rectangle 142"/>
            <p:cNvSpPr>
              <a:spLocks noChangeArrowheads="1"/>
            </p:cNvSpPr>
            <p:nvPr/>
          </p:nvSpPr>
          <p:spPr bwMode="auto">
            <a:xfrm>
              <a:off x="3413" y="2063"/>
              <a:ext cx="68" cy="1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0</a:t>
              </a:r>
              <a:endParaRPr lang="en-US"/>
            </a:p>
          </p:txBody>
        </p:sp>
        <p:sp>
          <p:nvSpPr>
            <p:cNvPr id="142" name="Rectangle 143"/>
            <p:cNvSpPr>
              <a:spLocks noChangeArrowheads="1"/>
            </p:cNvSpPr>
            <p:nvPr/>
          </p:nvSpPr>
          <p:spPr bwMode="auto">
            <a:xfrm>
              <a:off x="3413" y="1622"/>
              <a:ext cx="68" cy="1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0</a:t>
              </a:r>
              <a:endParaRPr lang="en-US"/>
            </a:p>
          </p:txBody>
        </p:sp>
        <p:sp>
          <p:nvSpPr>
            <p:cNvPr id="143" name="Rectangle 144"/>
            <p:cNvSpPr>
              <a:spLocks noChangeArrowheads="1"/>
            </p:cNvSpPr>
            <p:nvPr/>
          </p:nvSpPr>
          <p:spPr bwMode="auto">
            <a:xfrm>
              <a:off x="3413" y="1333"/>
              <a:ext cx="68" cy="1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0</a:t>
              </a:r>
              <a:endParaRPr lang="en-US"/>
            </a:p>
          </p:txBody>
        </p:sp>
        <p:sp>
          <p:nvSpPr>
            <p:cNvPr id="144" name="Rectangle 145"/>
            <p:cNvSpPr>
              <a:spLocks noChangeArrowheads="1"/>
            </p:cNvSpPr>
            <p:nvPr/>
          </p:nvSpPr>
          <p:spPr bwMode="auto">
            <a:xfrm>
              <a:off x="4197" y="1414"/>
              <a:ext cx="68" cy="1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1</a:t>
              </a:r>
              <a:endParaRPr lang="en-US"/>
            </a:p>
          </p:txBody>
        </p:sp>
        <p:sp>
          <p:nvSpPr>
            <p:cNvPr id="145" name="Rectangle 146"/>
            <p:cNvSpPr>
              <a:spLocks noChangeArrowheads="1"/>
            </p:cNvSpPr>
            <p:nvPr/>
          </p:nvSpPr>
          <p:spPr bwMode="auto">
            <a:xfrm>
              <a:off x="4181" y="2255"/>
              <a:ext cx="68" cy="163"/>
            </a:xfrm>
            <a:prstGeom prst="rect">
              <a:avLst/>
            </a:prstGeom>
            <a:noFill/>
            <a:ln w="9525">
              <a:noFill/>
              <a:miter lim="800000"/>
              <a:headEnd/>
              <a:tailEnd/>
            </a:ln>
          </p:spPr>
          <p:txBody>
            <a:bodyPr wrap="none" lIns="0" tIns="0" rIns="0" bIns="0">
              <a:spAutoFit/>
            </a:bodyPr>
            <a:lstStyle/>
            <a:p>
              <a:r>
                <a:rPr lang="en-US" sz="1700" b="1" i="1">
                  <a:solidFill>
                    <a:srgbClr val="000000"/>
                  </a:solidFill>
                  <a:latin typeface="Times New Roman" pitchFamily="18" charset="0"/>
                </a:rPr>
                <a:t>1</a:t>
              </a:r>
              <a:endParaRPr lang="en-US"/>
            </a:p>
          </p:txBody>
        </p:sp>
      </p:grpSp>
      <p:sp>
        <p:nvSpPr>
          <p:cNvPr id="146" name="Rectangle 147"/>
          <p:cNvSpPr>
            <a:spLocks noChangeArrowheads="1"/>
          </p:cNvSpPr>
          <p:nvPr/>
        </p:nvSpPr>
        <p:spPr bwMode="auto">
          <a:xfrm>
            <a:off x="1258888" y="4941888"/>
            <a:ext cx="6799262" cy="365125"/>
          </a:xfrm>
          <a:prstGeom prst="rect">
            <a:avLst/>
          </a:prstGeom>
          <a:noFill/>
          <a:ln w="9525">
            <a:noFill/>
            <a:miter lim="800000"/>
            <a:headEnd/>
            <a:tailEnd/>
          </a:ln>
        </p:spPr>
        <p:txBody>
          <a:bodyPr wrap="none" lIns="0" tIns="0" rIns="0" bIns="0">
            <a:spAutoFit/>
          </a:bodyPr>
          <a:lstStyle/>
          <a:p>
            <a:r>
              <a:rPr lang="en-US" sz="2400">
                <a:solidFill>
                  <a:srgbClr val="000000"/>
                </a:solidFill>
              </a:rPr>
              <a:t>Equalize Lengths of Timing Paths Through Design</a:t>
            </a:r>
            <a:endParaRPr lang="en-US" sz="2400"/>
          </a:p>
        </p:txBody>
      </p:sp>
      <p:sp>
        <p:nvSpPr>
          <p:cNvPr id="147" name="AutoShape 149"/>
          <p:cNvSpPr>
            <a:spLocks noChangeArrowheads="1"/>
          </p:cNvSpPr>
          <p:nvPr/>
        </p:nvSpPr>
        <p:spPr bwMode="auto">
          <a:xfrm>
            <a:off x="4500563" y="2636838"/>
            <a:ext cx="792162" cy="576262"/>
          </a:xfrm>
          <a:prstGeom prst="rightArrow">
            <a:avLst>
              <a:gd name="adj1" fmla="val 50000"/>
              <a:gd name="adj2" fmla="val 34366"/>
            </a:avLst>
          </a:prstGeom>
          <a:solidFill>
            <a:schemeClr val="accent1"/>
          </a:solidFill>
          <a:ln w="9525">
            <a:solidFill>
              <a:schemeClr val="tx1"/>
            </a:solid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fade">
                                      <p:cBhvr>
                                        <p:cTn id="7" dur="2000"/>
                                        <p:tgtEl>
                                          <p:spTgt spid="76"/>
                                        </p:tgtEl>
                                      </p:cBhvr>
                                    </p:animEffect>
                                  </p:childTnLst>
                                </p:cTn>
                              </p:par>
                              <p:par>
                                <p:cTn id="8" presetID="10" presetClass="entr" presetSubtype="0" fill="hold" nodeType="withEffect">
                                  <p:stCondLst>
                                    <p:cond delay="0"/>
                                  </p:stCondLst>
                                  <p:childTnLst>
                                    <p:set>
                                      <p:cBhvr>
                                        <p:cTn id="9" dur="1" fill="hold">
                                          <p:stCondLst>
                                            <p:cond delay="0"/>
                                          </p:stCondLst>
                                        </p:cTn>
                                        <p:tgtEl>
                                          <p:spTgt spid="76"/>
                                        </p:tgtEl>
                                        <p:attrNameLst>
                                          <p:attrName>style.visibility</p:attrName>
                                        </p:attrNameLst>
                                      </p:cBhvr>
                                      <p:to>
                                        <p:strVal val="visible"/>
                                      </p:to>
                                    </p:set>
                                    <p:animEffect transition="in" filter="fade">
                                      <p:cBhvr>
                                        <p:cTn id="10" dur="2000"/>
                                        <p:tgtEl>
                                          <p:spTgt spid="7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7"/>
                                        </p:tgtEl>
                                        <p:attrNameLst>
                                          <p:attrName>style.visibility</p:attrName>
                                        </p:attrNameLst>
                                      </p:cBhvr>
                                      <p:to>
                                        <p:strVal val="visible"/>
                                      </p:to>
                                    </p:set>
                                    <p:animEffect transition="in" filter="fade">
                                      <p:cBhvr>
                                        <p:cTn id="13" dur="2000"/>
                                        <p:tgtEl>
                                          <p:spTgt spid="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graphicFrame>
        <p:nvGraphicFramePr>
          <p:cNvPr id="6" name="Group 81"/>
          <p:cNvGraphicFramePr>
            <a:graphicFrameLocks noGrp="1"/>
          </p:cNvGraphicFramePr>
          <p:nvPr>
            <p:ph idx="1"/>
          </p:nvPr>
        </p:nvGraphicFramePr>
        <p:xfrm>
          <a:off x="457200" y="1752600"/>
          <a:ext cx="8229600" cy="4580892"/>
        </p:xfrm>
        <a:graphic>
          <a:graphicData uri="http://schemas.openxmlformats.org/drawingml/2006/table">
            <a:tbl>
              <a:tblPr/>
              <a:tblGrid>
                <a:gridCol w="2616200"/>
                <a:gridCol w="922338"/>
                <a:gridCol w="922337"/>
                <a:gridCol w="998538"/>
                <a:gridCol w="960437"/>
                <a:gridCol w="920750"/>
                <a:gridCol w="889000"/>
              </a:tblGrid>
              <a:tr h="6461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Arial" charset="0"/>
                        </a:rPr>
                        <a:t>Year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1999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2002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2005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2008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2011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2014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r>
              <a:tr h="6477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Feature size (nm)</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70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50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35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Logic transistors/cm</a:t>
                      </a:r>
                      <a:r>
                        <a:rPr kumimoji="0" lang="en-US" sz="2000" b="0" i="0" u="none" strike="noStrike" cap="none" normalizeH="0" baseline="30000" smtClean="0">
                          <a:ln>
                            <a:noFill/>
                          </a:ln>
                          <a:solidFill>
                            <a:schemeClr val="tx1"/>
                          </a:solidFill>
                          <a:effectLst>
                            <a:outerShdw blurRad="38100" dist="38100" dir="2700000" algn="tl">
                              <a:srgbClr val="010199"/>
                            </a:outerShdw>
                          </a:effectLst>
                          <a:latin typeface="Arial" charset="0"/>
                        </a:rPr>
                        <a:t>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6.2M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18M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39M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84M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180M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390M</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Clock (GHz)</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1.25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2.1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3.5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16.9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Chip size (mm</a:t>
                      </a:r>
                      <a:r>
                        <a:rPr kumimoji="0" lang="en-US" sz="2000" b="0" i="0" u="none" strike="noStrike" cap="none" normalizeH="0" baseline="30000" smtClean="0">
                          <a:ln>
                            <a:noFill/>
                          </a:ln>
                          <a:solidFill>
                            <a:schemeClr val="tx1"/>
                          </a:solidFill>
                          <a:effectLst>
                            <a:outerShdw blurRad="38100" dist="38100" dir="2700000" algn="tl">
                              <a:srgbClr val="010199"/>
                            </a:outerShdw>
                          </a:effectLst>
                          <a:latin typeface="Arial" charset="0"/>
                        </a:rPr>
                        <a:t>2</a:t>
                      </a: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340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430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smtClean="0">
                          <a:ln>
                            <a:noFill/>
                          </a:ln>
                          <a:solidFill>
                            <a:schemeClr val="tx1"/>
                          </a:solidFill>
                          <a:effectLst>
                            <a:outerShdw blurRad="38100" dist="38100" dir="2700000" algn="tl">
                              <a:srgbClr val="010199"/>
                            </a:outerShdw>
                          </a:effectLst>
                          <a:latin typeface="Arial" charset="0"/>
                        </a:rPr>
                        <a:t>520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620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750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900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Power supply (V)</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1.2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0.9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0.6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10199"/>
                            </a:outerShdw>
                          </a:effectLst>
                          <a:latin typeface="Arial" charset="0"/>
                        </a:rPr>
                        <a:t>0.5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1" i="0" u="none" strike="noStrike" cap="none" normalizeH="0" baseline="0" dirty="0" smtClean="0">
                          <a:ln>
                            <a:noFill/>
                          </a:ln>
                          <a:solidFill>
                            <a:srgbClr val="FF0000"/>
                          </a:solidFill>
                          <a:effectLst>
                            <a:outerShdw blurRad="38100" dist="38100" dir="2700000" algn="tl">
                              <a:srgbClr val="FFFFFF"/>
                            </a:outerShdw>
                          </a:effectLst>
                          <a:latin typeface="Arial" charset="0"/>
                        </a:rPr>
                        <a:t>High-</a:t>
                      </a:r>
                      <a:r>
                        <a:rPr kumimoji="0" lang="en-US" sz="2000" b="1" i="0" u="none" strike="noStrike" cap="none" normalizeH="0" baseline="0" dirty="0" err="1" smtClean="0">
                          <a:ln>
                            <a:noFill/>
                          </a:ln>
                          <a:solidFill>
                            <a:srgbClr val="FF0000"/>
                          </a:solidFill>
                          <a:effectLst>
                            <a:outerShdw blurRad="38100" dist="38100" dir="2700000" algn="tl">
                              <a:srgbClr val="FFFFFF"/>
                            </a:outerShdw>
                          </a:effectLst>
                          <a:latin typeface="Arial" charset="0"/>
                        </a:rPr>
                        <a:t>perf</a:t>
                      </a:r>
                      <a:r>
                        <a:rPr kumimoji="0" lang="en-US" sz="2000" b="1" i="0" u="none" strike="noStrike" cap="none" normalizeH="0" baseline="0" dirty="0" smtClean="0">
                          <a:ln>
                            <a:noFill/>
                          </a:ln>
                          <a:solidFill>
                            <a:srgbClr val="FF0000"/>
                          </a:solidFill>
                          <a:effectLst>
                            <a:outerShdw blurRad="38100" dist="38100" dir="2700000" algn="tl">
                              <a:srgbClr val="FFFFFF"/>
                            </a:outerShdw>
                          </a:effectLst>
                          <a:latin typeface="Arial" charset="0"/>
                        </a:rPr>
                        <a:t>. Power (W)</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1" i="0" u="none" strike="noStrike" cap="none" normalizeH="0" baseline="0" dirty="0" smtClean="0">
                          <a:ln>
                            <a:noFill/>
                          </a:ln>
                          <a:solidFill>
                            <a:srgbClr val="FF0000"/>
                          </a:solidFill>
                          <a:effectLst>
                            <a:outerShdw blurRad="38100" dist="38100" dir="2700000" algn="tl">
                              <a:srgbClr val="FFFFFF"/>
                            </a:outerShdw>
                          </a:effectLst>
                          <a:latin typeface="Arial" charset="0"/>
                        </a:rPr>
                        <a:t>90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1" i="0" u="none" strike="noStrike" cap="none" normalizeH="0" baseline="0" dirty="0" smtClean="0">
                          <a:ln>
                            <a:noFill/>
                          </a:ln>
                          <a:solidFill>
                            <a:srgbClr val="FF0000"/>
                          </a:solidFill>
                          <a:effectLst>
                            <a:outerShdw blurRad="38100" dist="38100" dir="2700000" algn="tl">
                              <a:srgbClr val="FFFFFF"/>
                            </a:outerShdw>
                          </a:effectLst>
                          <a:latin typeface="Arial" charset="0"/>
                        </a:rPr>
                        <a:t>130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1" i="0" u="none" strike="noStrike" cap="none" normalizeH="0" baseline="0" dirty="0" smtClean="0">
                          <a:ln>
                            <a:noFill/>
                          </a:ln>
                          <a:solidFill>
                            <a:srgbClr val="FF0000"/>
                          </a:solidFill>
                          <a:effectLst>
                            <a:outerShdw blurRad="38100" dist="38100" dir="2700000" algn="tl">
                              <a:srgbClr val="FFFFFF"/>
                            </a:outerShdw>
                          </a:effectLst>
                          <a:latin typeface="Arial" charset="0"/>
                        </a:rPr>
                        <a:t>160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1" i="0" u="none" strike="noStrike" cap="none" normalizeH="0" baseline="0" dirty="0" smtClean="0">
                          <a:ln>
                            <a:noFill/>
                          </a:ln>
                          <a:solidFill>
                            <a:srgbClr val="FF0000"/>
                          </a:solidFill>
                          <a:effectLst>
                            <a:outerShdw blurRad="38100" dist="38100" dir="2700000" algn="tl">
                              <a:srgbClr val="FFFFFF"/>
                            </a:outerShdw>
                          </a:effectLst>
                          <a:latin typeface="Arial" charset="0"/>
                        </a:rPr>
                        <a:t>170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1" i="0" u="none" strike="noStrike" cap="none" normalizeH="0" baseline="0" dirty="0" smtClean="0">
                          <a:ln>
                            <a:noFill/>
                          </a:ln>
                          <a:solidFill>
                            <a:srgbClr val="FF0000"/>
                          </a:solidFill>
                          <a:effectLst>
                            <a:outerShdw blurRad="38100" dist="38100" dir="2700000" algn="tl">
                              <a:srgbClr val="FFFFFF"/>
                            </a:outerShdw>
                          </a:effectLst>
                          <a:latin typeface="Arial" charset="0"/>
                        </a:rPr>
                        <a:t>175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1" i="0" u="none" strike="noStrike" cap="none" normalizeH="0" baseline="0" dirty="0" smtClean="0">
                          <a:ln>
                            <a:noFill/>
                          </a:ln>
                          <a:solidFill>
                            <a:srgbClr val="FF0000"/>
                          </a:solidFill>
                          <a:effectLst>
                            <a:outerShdw blurRad="38100" dist="38100" dir="2700000" algn="tl">
                              <a:srgbClr val="FFFFFF"/>
                            </a:outerShdw>
                          </a:effectLst>
                          <a:latin typeface="Arial" charset="0"/>
                        </a:rPr>
                        <a:t>183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Text Box 69"/>
          <p:cNvSpPr txBox="1">
            <a:spLocks noChangeArrowheads="1"/>
          </p:cNvSpPr>
          <p:nvPr/>
        </p:nvSpPr>
        <p:spPr bwMode="auto">
          <a:xfrm>
            <a:off x="5105400" y="6324600"/>
            <a:ext cx="3047629" cy="307777"/>
          </a:xfrm>
          <a:prstGeom prst="rect">
            <a:avLst/>
          </a:prstGeom>
          <a:noFill/>
          <a:ln w="9525">
            <a:noFill/>
            <a:miter lim="800000"/>
            <a:headEnd/>
            <a:tailEnd/>
          </a:ln>
        </p:spPr>
        <p:txBody>
          <a:bodyPr wrap="none">
            <a:spAutoFit/>
          </a:bodyPr>
          <a:lstStyle/>
          <a:p>
            <a:pPr eaLnBrk="1" hangingPunct="1"/>
            <a:r>
              <a:rPr lang="en-US" sz="1400" dirty="0">
                <a:cs typeface="Arial" charset="0"/>
              </a:rPr>
              <a:t>Source: </a:t>
            </a:r>
            <a:r>
              <a:rPr lang="en-US" sz="1400" i="1" dirty="0">
                <a:solidFill>
                  <a:srgbClr val="FFFF00"/>
                </a:solidFill>
                <a:cs typeface="Arial" charset="0"/>
                <a:hlinkClick r:id="rId2"/>
              </a:rPr>
              <a:t>http://www.semichips.org</a:t>
            </a:r>
            <a:r>
              <a:rPr lang="en-US" sz="1400" i="1" dirty="0">
                <a:solidFill>
                  <a:srgbClr val="FFFF00"/>
                </a:solidFill>
                <a:cs typeface="Arial" charset="0"/>
              </a:rPr>
              <a:t> </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Ordering</a:t>
            </a:r>
            <a:endParaRPr lang="en-US" dirty="0"/>
          </a:p>
        </p:txBody>
      </p:sp>
      <p:sp>
        <p:nvSpPr>
          <p:cNvPr id="4" name="Rectangle 3"/>
          <p:cNvSpPr txBox="1">
            <a:spLocks noChangeArrowheads="1"/>
          </p:cNvSpPr>
          <p:nvPr/>
        </p:nvSpPr>
        <p:spPr>
          <a:xfrm>
            <a:off x="1331913" y="4437063"/>
            <a:ext cx="6911975" cy="1036637"/>
          </a:xfrm>
          <a:prstGeom prst="rect">
            <a:avLst/>
          </a:prstGeom>
        </p:spPr>
        <p:txBody>
          <a:bodyPr vert="horz">
            <a:normAutofit fontScale="92500" lnSpcReduction="10000"/>
          </a:bodyPr>
          <a:lstStyle/>
          <a:p>
            <a:pPr marL="0" marR="0" lvl="0" indent="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2400" b="0" i="0" u="none" strike="noStrike" kern="1200" cap="none" spc="0" normalizeH="0" baseline="0" noProof="0" smtClean="0">
                <a:ln>
                  <a:noFill/>
                </a:ln>
                <a:solidFill>
                  <a:schemeClr val="tx1"/>
                </a:solidFill>
                <a:effectLst/>
                <a:uLnTx/>
                <a:uFillTx/>
                <a:latin typeface="+mn-lt"/>
                <a:ea typeface="+mn-ea"/>
                <a:cs typeface="+mn-cs"/>
              </a:rPr>
              <a:t>Beneficial: postponing introduction of signals with a </a:t>
            </a:r>
            <a:r>
              <a:rPr kumimoji="0" lang="en-US" sz="2400" b="0" i="0" u="none" strike="noStrike" kern="1200" cap="none" spc="0" normalizeH="0" baseline="0" noProof="0" smtClean="0">
                <a:ln>
                  <a:noFill/>
                </a:ln>
                <a:solidFill>
                  <a:schemeClr val="hlink"/>
                </a:solidFill>
                <a:effectLst/>
                <a:uLnTx/>
                <a:uFillTx/>
                <a:latin typeface="+mn-lt"/>
                <a:ea typeface="+mn-ea"/>
                <a:cs typeface="+mn-cs"/>
              </a:rPr>
              <a:t>high</a:t>
            </a:r>
            <a:r>
              <a:rPr kumimoji="0" lang="en-US" sz="2400" b="0" i="0" u="none" strike="noStrike" kern="1200" cap="none" spc="0" normalizeH="0" baseline="0" noProof="0" smtClean="0">
                <a:ln>
                  <a:noFill/>
                </a:ln>
                <a:solidFill>
                  <a:schemeClr val="tx1"/>
                </a:solidFill>
                <a:effectLst/>
                <a:uLnTx/>
                <a:uFillTx/>
                <a:latin typeface="+mn-lt"/>
                <a:ea typeface="+mn-ea"/>
                <a:cs typeface="+mn-cs"/>
              </a:rPr>
              <a:t> transition rate (signals with signal probability close to 0.5)</a:t>
            </a: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5" name="AutoShape 4"/>
          <p:cNvSpPr>
            <a:spLocks noChangeArrowheads="1"/>
          </p:cNvSpPr>
          <p:nvPr/>
        </p:nvSpPr>
        <p:spPr bwMode="auto">
          <a:xfrm>
            <a:off x="1382713" y="2417763"/>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6" name="AutoShape 5"/>
          <p:cNvSpPr>
            <a:spLocks noChangeArrowheads="1"/>
          </p:cNvSpPr>
          <p:nvPr/>
        </p:nvSpPr>
        <p:spPr bwMode="auto">
          <a:xfrm>
            <a:off x="2220913" y="2646363"/>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7" name="Line 6"/>
          <p:cNvSpPr>
            <a:spLocks noChangeShapeType="1"/>
          </p:cNvSpPr>
          <p:nvPr/>
        </p:nvSpPr>
        <p:spPr bwMode="auto">
          <a:xfrm>
            <a:off x="1077913" y="2570163"/>
            <a:ext cx="304800" cy="0"/>
          </a:xfrm>
          <a:prstGeom prst="line">
            <a:avLst/>
          </a:prstGeom>
          <a:noFill/>
          <a:ln w="12700">
            <a:solidFill>
              <a:schemeClr val="tx1"/>
            </a:solidFill>
            <a:round/>
            <a:headEnd/>
            <a:tailEnd/>
          </a:ln>
          <a:effectLst/>
        </p:spPr>
        <p:txBody>
          <a:bodyPr/>
          <a:lstStyle/>
          <a:p>
            <a:endParaRPr lang="en-US"/>
          </a:p>
        </p:txBody>
      </p:sp>
      <p:sp>
        <p:nvSpPr>
          <p:cNvPr id="8" name="Line 7"/>
          <p:cNvSpPr>
            <a:spLocks noChangeShapeType="1"/>
          </p:cNvSpPr>
          <p:nvPr/>
        </p:nvSpPr>
        <p:spPr bwMode="auto">
          <a:xfrm>
            <a:off x="1077913" y="2798763"/>
            <a:ext cx="304800" cy="0"/>
          </a:xfrm>
          <a:prstGeom prst="line">
            <a:avLst/>
          </a:prstGeom>
          <a:noFill/>
          <a:ln w="12700">
            <a:solidFill>
              <a:schemeClr val="tx1"/>
            </a:solidFill>
            <a:round/>
            <a:headEnd/>
            <a:tailEnd/>
          </a:ln>
          <a:effectLst/>
        </p:spPr>
        <p:txBody>
          <a:bodyPr/>
          <a:lstStyle/>
          <a:p>
            <a:endParaRPr lang="en-US"/>
          </a:p>
        </p:txBody>
      </p:sp>
      <p:sp>
        <p:nvSpPr>
          <p:cNvPr id="9" name="Line 8"/>
          <p:cNvSpPr>
            <a:spLocks noChangeShapeType="1"/>
          </p:cNvSpPr>
          <p:nvPr/>
        </p:nvSpPr>
        <p:spPr bwMode="auto">
          <a:xfrm>
            <a:off x="1916113" y="2722563"/>
            <a:ext cx="304800" cy="0"/>
          </a:xfrm>
          <a:prstGeom prst="line">
            <a:avLst/>
          </a:prstGeom>
          <a:noFill/>
          <a:ln w="12700">
            <a:solidFill>
              <a:schemeClr val="tx1"/>
            </a:solidFill>
            <a:round/>
            <a:headEnd/>
            <a:tailEnd/>
          </a:ln>
          <a:effectLst/>
        </p:spPr>
        <p:txBody>
          <a:bodyPr/>
          <a:lstStyle/>
          <a:p>
            <a:endParaRPr lang="en-US"/>
          </a:p>
        </p:txBody>
      </p:sp>
      <p:sp>
        <p:nvSpPr>
          <p:cNvPr id="10" name="Line 9"/>
          <p:cNvSpPr>
            <a:spLocks noChangeShapeType="1"/>
          </p:cNvSpPr>
          <p:nvPr/>
        </p:nvSpPr>
        <p:spPr bwMode="auto">
          <a:xfrm>
            <a:off x="2754313" y="2951163"/>
            <a:ext cx="304800" cy="0"/>
          </a:xfrm>
          <a:prstGeom prst="line">
            <a:avLst/>
          </a:prstGeom>
          <a:noFill/>
          <a:ln w="12700">
            <a:solidFill>
              <a:schemeClr val="tx1"/>
            </a:solidFill>
            <a:round/>
            <a:headEnd/>
            <a:tailEnd/>
          </a:ln>
          <a:effectLst/>
        </p:spPr>
        <p:txBody>
          <a:bodyPr/>
          <a:lstStyle/>
          <a:p>
            <a:endParaRPr lang="en-US"/>
          </a:p>
        </p:txBody>
      </p:sp>
      <p:sp>
        <p:nvSpPr>
          <p:cNvPr id="11" name="Line 10"/>
          <p:cNvSpPr>
            <a:spLocks noChangeShapeType="1"/>
          </p:cNvSpPr>
          <p:nvPr/>
        </p:nvSpPr>
        <p:spPr bwMode="auto">
          <a:xfrm>
            <a:off x="1916113" y="3027363"/>
            <a:ext cx="304800" cy="0"/>
          </a:xfrm>
          <a:prstGeom prst="line">
            <a:avLst/>
          </a:prstGeom>
          <a:noFill/>
          <a:ln w="12700">
            <a:solidFill>
              <a:schemeClr val="tx1"/>
            </a:solidFill>
            <a:round/>
            <a:headEnd/>
            <a:tailEnd/>
          </a:ln>
          <a:effectLst/>
        </p:spPr>
        <p:txBody>
          <a:bodyPr/>
          <a:lstStyle/>
          <a:p>
            <a:endParaRPr lang="en-US"/>
          </a:p>
        </p:txBody>
      </p:sp>
      <p:sp>
        <p:nvSpPr>
          <p:cNvPr id="12" name="Text Box 11"/>
          <p:cNvSpPr txBox="1">
            <a:spLocks noChangeArrowheads="1"/>
          </p:cNvSpPr>
          <p:nvPr/>
        </p:nvSpPr>
        <p:spPr bwMode="auto">
          <a:xfrm>
            <a:off x="696913" y="2265363"/>
            <a:ext cx="354012" cy="396875"/>
          </a:xfrm>
          <a:prstGeom prst="rect">
            <a:avLst/>
          </a:prstGeom>
          <a:noFill/>
          <a:ln w="12700">
            <a:noFill/>
            <a:miter lim="800000"/>
            <a:headEnd/>
            <a:tailEnd/>
          </a:ln>
          <a:effectLst/>
        </p:spPr>
        <p:txBody>
          <a:bodyPr wrap="none">
            <a:spAutoFit/>
          </a:bodyPr>
          <a:lstStyle/>
          <a:p>
            <a:pPr eaLnBrk="0" hangingPunct="0"/>
            <a:r>
              <a:rPr lang="en-US" sz="2000"/>
              <a:t>A</a:t>
            </a:r>
          </a:p>
        </p:txBody>
      </p:sp>
      <p:sp>
        <p:nvSpPr>
          <p:cNvPr id="13" name="Text Box 12"/>
          <p:cNvSpPr txBox="1">
            <a:spLocks noChangeArrowheads="1"/>
          </p:cNvSpPr>
          <p:nvPr/>
        </p:nvSpPr>
        <p:spPr bwMode="auto">
          <a:xfrm>
            <a:off x="696913" y="2646363"/>
            <a:ext cx="354012" cy="396875"/>
          </a:xfrm>
          <a:prstGeom prst="rect">
            <a:avLst/>
          </a:prstGeom>
          <a:noFill/>
          <a:ln w="12700">
            <a:noFill/>
            <a:miter lim="800000"/>
            <a:headEnd/>
            <a:tailEnd/>
          </a:ln>
          <a:effectLst/>
        </p:spPr>
        <p:txBody>
          <a:bodyPr wrap="none">
            <a:spAutoFit/>
          </a:bodyPr>
          <a:lstStyle/>
          <a:p>
            <a:pPr eaLnBrk="0" hangingPunct="0"/>
            <a:r>
              <a:rPr lang="en-US" sz="2000"/>
              <a:t>B</a:t>
            </a:r>
          </a:p>
        </p:txBody>
      </p:sp>
      <p:sp>
        <p:nvSpPr>
          <p:cNvPr id="14" name="Text Box 13"/>
          <p:cNvSpPr txBox="1">
            <a:spLocks noChangeArrowheads="1"/>
          </p:cNvSpPr>
          <p:nvPr/>
        </p:nvSpPr>
        <p:spPr bwMode="auto">
          <a:xfrm>
            <a:off x="1611313" y="2874963"/>
            <a:ext cx="368300" cy="396875"/>
          </a:xfrm>
          <a:prstGeom prst="rect">
            <a:avLst/>
          </a:prstGeom>
          <a:noFill/>
          <a:ln w="12700">
            <a:noFill/>
            <a:miter lim="800000"/>
            <a:headEnd/>
            <a:tailEnd/>
          </a:ln>
          <a:effectLst/>
        </p:spPr>
        <p:txBody>
          <a:bodyPr wrap="none">
            <a:spAutoFit/>
          </a:bodyPr>
          <a:lstStyle/>
          <a:p>
            <a:pPr eaLnBrk="0" hangingPunct="0"/>
            <a:r>
              <a:rPr lang="en-US" sz="2000"/>
              <a:t>C</a:t>
            </a:r>
          </a:p>
        </p:txBody>
      </p:sp>
      <p:sp>
        <p:nvSpPr>
          <p:cNvPr id="15" name="Text Box 14"/>
          <p:cNvSpPr txBox="1">
            <a:spLocks noChangeArrowheads="1"/>
          </p:cNvSpPr>
          <p:nvPr/>
        </p:nvSpPr>
        <p:spPr bwMode="auto">
          <a:xfrm>
            <a:off x="1916113" y="2341563"/>
            <a:ext cx="354012" cy="396875"/>
          </a:xfrm>
          <a:prstGeom prst="rect">
            <a:avLst/>
          </a:prstGeom>
          <a:noFill/>
          <a:ln w="12700">
            <a:noFill/>
            <a:miter lim="800000"/>
            <a:headEnd/>
            <a:tailEnd/>
          </a:ln>
          <a:effectLst/>
        </p:spPr>
        <p:txBody>
          <a:bodyPr wrap="none">
            <a:spAutoFit/>
          </a:bodyPr>
          <a:lstStyle/>
          <a:p>
            <a:pPr eaLnBrk="0" hangingPunct="0"/>
            <a:r>
              <a:rPr lang="en-US" sz="2000"/>
              <a:t>X</a:t>
            </a:r>
          </a:p>
        </p:txBody>
      </p:sp>
      <p:sp>
        <p:nvSpPr>
          <p:cNvPr id="16" name="Text Box 15"/>
          <p:cNvSpPr txBox="1">
            <a:spLocks noChangeArrowheads="1"/>
          </p:cNvSpPr>
          <p:nvPr/>
        </p:nvSpPr>
        <p:spPr bwMode="auto">
          <a:xfrm>
            <a:off x="3059113" y="2798763"/>
            <a:ext cx="339725" cy="396875"/>
          </a:xfrm>
          <a:prstGeom prst="rect">
            <a:avLst/>
          </a:prstGeom>
          <a:noFill/>
          <a:ln w="12700">
            <a:noFill/>
            <a:miter lim="800000"/>
            <a:headEnd/>
            <a:tailEnd/>
          </a:ln>
          <a:effectLst/>
        </p:spPr>
        <p:txBody>
          <a:bodyPr wrap="none">
            <a:spAutoFit/>
          </a:bodyPr>
          <a:lstStyle/>
          <a:p>
            <a:pPr eaLnBrk="0" hangingPunct="0"/>
            <a:r>
              <a:rPr lang="en-US" sz="2000"/>
              <a:t>F</a:t>
            </a:r>
          </a:p>
        </p:txBody>
      </p:sp>
      <p:sp>
        <p:nvSpPr>
          <p:cNvPr id="17" name="Rectangle 16"/>
          <p:cNvSpPr>
            <a:spLocks noChangeArrowheads="1"/>
          </p:cNvSpPr>
          <p:nvPr/>
        </p:nvSpPr>
        <p:spPr bwMode="auto">
          <a:xfrm>
            <a:off x="468313" y="2036763"/>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0.5</a:t>
            </a:r>
            <a:endParaRPr lang="en-US" sz="2000">
              <a:solidFill>
                <a:schemeClr val="hlink"/>
              </a:solidFill>
              <a:latin typeface="Times New Roman" pitchFamily="18" charset="0"/>
            </a:endParaRPr>
          </a:p>
        </p:txBody>
      </p:sp>
      <p:sp>
        <p:nvSpPr>
          <p:cNvPr id="18" name="Rectangle 17"/>
          <p:cNvSpPr>
            <a:spLocks noChangeArrowheads="1"/>
          </p:cNvSpPr>
          <p:nvPr/>
        </p:nvSpPr>
        <p:spPr bwMode="auto">
          <a:xfrm>
            <a:off x="468313" y="2874963"/>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0.2</a:t>
            </a:r>
            <a:endParaRPr lang="en-US" sz="2000">
              <a:solidFill>
                <a:schemeClr val="hlink"/>
              </a:solidFill>
              <a:latin typeface="Times New Roman" pitchFamily="18" charset="0"/>
            </a:endParaRPr>
          </a:p>
        </p:txBody>
      </p:sp>
      <p:sp>
        <p:nvSpPr>
          <p:cNvPr id="19" name="Rectangle 18"/>
          <p:cNvSpPr>
            <a:spLocks noChangeArrowheads="1"/>
          </p:cNvSpPr>
          <p:nvPr/>
        </p:nvSpPr>
        <p:spPr bwMode="auto">
          <a:xfrm>
            <a:off x="1382713" y="3103563"/>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0.1</a:t>
            </a:r>
            <a:endParaRPr lang="en-US" sz="2000">
              <a:solidFill>
                <a:schemeClr val="hlink"/>
              </a:solidFill>
              <a:latin typeface="Times New Roman" pitchFamily="18" charset="0"/>
            </a:endParaRPr>
          </a:p>
        </p:txBody>
      </p:sp>
      <p:sp>
        <p:nvSpPr>
          <p:cNvPr id="20" name="AutoShape 19"/>
          <p:cNvSpPr>
            <a:spLocks noChangeArrowheads="1"/>
          </p:cNvSpPr>
          <p:nvPr/>
        </p:nvSpPr>
        <p:spPr bwMode="auto">
          <a:xfrm>
            <a:off x="5802313" y="2341563"/>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21" name="AutoShape 20"/>
          <p:cNvSpPr>
            <a:spLocks noChangeArrowheads="1"/>
          </p:cNvSpPr>
          <p:nvPr/>
        </p:nvSpPr>
        <p:spPr bwMode="auto">
          <a:xfrm>
            <a:off x="6640513" y="2570163"/>
            <a:ext cx="533400" cy="533400"/>
          </a:xfrm>
          <a:prstGeom prst="flowChartDelay">
            <a:avLst/>
          </a:prstGeom>
          <a:noFill/>
          <a:ln w="12700">
            <a:solidFill>
              <a:schemeClr val="tx1"/>
            </a:solidFill>
            <a:miter lim="800000"/>
            <a:headEnd/>
            <a:tailEnd/>
          </a:ln>
          <a:effectLst/>
        </p:spPr>
        <p:txBody>
          <a:bodyPr wrap="none" anchor="ctr"/>
          <a:lstStyle/>
          <a:p>
            <a:endParaRPr lang="en-US"/>
          </a:p>
        </p:txBody>
      </p:sp>
      <p:sp>
        <p:nvSpPr>
          <p:cNvPr id="22" name="Line 21"/>
          <p:cNvSpPr>
            <a:spLocks noChangeShapeType="1"/>
          </p:cNvSpPr>
          <p:nvPr/>
        </p:nvSpPr>
        <p:spPr bwMode="auto">
          <a:xfrm>
            <a:off x="5497513" y="2493963"/>
            <a:ext cx="304800" cy="0"/>
          </a:xfrm>
          <a:prstGeom prst="line">
            <a:avLst/>
          </a:prstGeom>
          <a:noFill/>
          <a:ln w="12700">
            <a:solidFill>
              <a:schemeClr val="tx1"/>
            </a:solidFill>
            <a:round/>
            <a:headEnd/>
            <a:tailEnd/>
          </a:ln>
          <a:effectLst/>
        </p:spPr>
        <p:txBody>
          <a:bodyPr/>
          <a:lstStyle/>
          <a:p>
            <a:endParaRPr lang="en-US"/>
          </a:p>
        </p:txBody>
      </p:sp>
      <p:sp>
        <p:nvSpPr>
          <p:cNvPr id="23" name="Line 22"/>
          <p:cNvSpPr>
            <a:spLocks noChangeShapeType="1"/>
          </p:cNvSpPr>
          <p:nvPr/>
        </p:nvSpPr>
        <p:spPr bwMode="auto">
          <a:xfrm>
            <a:off x="5497513" y="2722563"/>
            <a:ext cx="304800" cy="0"/>
          </a:xfrm>
          <a:prstGeom prst="line">
            <a:avLst/>
          </a:prstGeom>
          <a:noFill/>
          <a:ln w="12700">
            <a:solidFill>
              <a:schemeClr val="tx1"/>
            </a:solidFill>
            <a:round/>
            <a:headEnd/>
            <a:tailEnd/>
          </a:ln>
          <a:effectLst/>
        </p:spPr>
        <p:txBody>
          <a:bodyPr/>
          <a:lstStyle/>
          <a:p>
            <a:endParaRPr lang="en-US"/>
          </a:p>
        </p:txBody>
      </p:sp>
      <p:sp>
        <p:nvSpPr>
          <p:cNvPr id="24" name="Line 23"/>
          <p:cNvSpPr>
            <a:spLocks noChangeShapeType="1"/>
          </p:cNvSpPr>
          <p:nvPr/>
        </p:nvSpPr>
        <p:spPr bwMode="auto">
          <a:xfrm>
            <a:off x="6335713" y="2646363"/>
            <a:ext cx="304800" cy="0"/>
          </a:xfrm>
          <a:prstGeom prst="line">
            <a:avLst/>
          </a:prstGeom>
          <a:noFill/>
          <a:ln w="12700">
            <a:solidFill>
              <a:schemeClr val="tx1"/>
            </a:solidFill>
            <a:round/>
            <a:headEnd/>
            <a:tailEnd/>
          </a:ln>
          <a:effectLst/>
        </p:spPr>
        <p:txBody>
          <a:bodyPr/>
          <a:lstStyle/>
          <a:p>
            <a:endParaRPr lang="en-US"/>
          </a:p>
        </p:txBody>
      </p:sp>
      <p:sp>
        <p:nvSpPr>
          <p:cNvPr id="25" name="Line 24"/>
          <p:cNvSpPr>
            <a:spLocks noChangeShapeType="1"/>
          </p:cNvSpPr>
          <p:nvPr/>
        </p:nvSpPr>
        <p:spPr bwMode="auto">
          <a:xfrm>
            <a:off x="7173913" y="2874963"/>
            <a:ext cx="304800" cy="0"/>
          </a:xfrm>
          <a:prstGeom prst="line">
            <a:avLst/>
          </a:prstGeom>
          <a:noFill/>
          <a:ln w="12700">
            <a:solidFill>
              <a:schemeClr val="tx1"/>
            </a:solidFill>
            <a:round/>
            <a:headEnd/>
            <a:tailEnd/>
          </a:ln>
          <a:effectLst/>
        </p:spPr>
        <p:txBody>
          <a:bodyPr/>
          <a:lstStyle/>
          <a:p>
            <a:endParaRPr lang="en-US"/>
          </a:p>
        </p:txBody>
      </p:sp>
      <p:sp>
        <p:nvSpPr>
          <p:cNvPr id="26" name="Line 25"/>
          <p:cNvSpPr>
            <a:spLocks noChangeShapeType="1"/>
          </p:cNvSpPr>
          <p:nvPr/>
        </p:nvSpPr>
        <p:spPr bwMode="auto">
          <a:xfrm>
            <a:off x="6335713" y="2951163"/>
            <a:ext cx="304800" cy="0"/>
          </a:xfrm>
          <a:prstGeom prst="line">
            <a:avLst/>
          </a:prstGeom>
          <a:noFill/>
          <a:ln w="12700">
            <a:solidFill>
              <a:schemeClr val="tx1"/>
            </a:solidFill>
            <a:round/>
            <a:headEnd/>
            <a:tailEnd/>
          </a:ln>
          <a:effectLst/>
        </p:spPr>
        <p:txBody>
          <a:bodyPr/>
          <a:lstStyle/>
          <a:p>
            <a:endParaRPr lang="en-US"/>
          </a:p>
        </p:txBody>
      </p:sp>
      <p:sp>
        <p:nvSpPr>
          <p:cNvPr id="27" name="Text Box 26"/>
          <p:cNvSpPr txBox="1">
            <a:spLocks noChangeArrowheads="1"/>
          </p:cNvSpPr>
          <p:nvPr/>
        </p:nvSpPr>
        <p:spPr bwMode="auto">
          <a:xfrm>
            <a:off x="5116513" y="2189163"/>
            <a:ext cx="354012" cy="396875"/>
          </a:xfrm>
          <a:prstGeom prst="rect">
            <a:avLst/>
          </a:prstGeom>
          <a:noFill/>
          <a:ln w="12700">
            <a:noFill/>
            <a:miter lim="800000"/>
            <a:headEnd/>
            <a:tailEnd/>
          </a:ln>
          <a:effectLst/>
        </p:spPr>
        <p:txBody>
          <a:bodyPr wrap="none">
            <a:spAutoFit/>
          </a:bodyPr>
          <a:lstStyle/>
          <a:p>
            <a:pPr eaLnBrk="0" hangingPunct="0"/>
            <a:r>
              <a:rPr lang="en-US" sz="2000"/>
              <a:t>B</a:t>
            </a:r>
          </a:p>
        </p:txBody>
      </p:sp>
      <p:sp>
        <p:nvSpPr>
          <p:cNvPr id="28" name="Text Box 27"/>
          <p:cNvSpPr txBox="1">
            <a:spLocks noChangeArrowheads="1"/>
          </p:cNvSpPr>
          <p:nvPr/>
        </p:nvSpPr>
        <p:spPr bwMode="auto">
          <a:xfrm>
            <a:off x="5116513" y="2570163"/>
            <a:ext cx="368300" cy="396875"/>
          </a:xfrm>
          <a:prstGeom prst="rect">
            <a:avLst/>
          </a:prstGeom>
          <a:noFill/>
          <a:ln w="12700">
            <a:noFill/>
            <a:miter lim="800000"/>
            <a:headEnd/>
            <a:tailEnd/>
          </a:ln>
          <a:effectLst/>
        </p:spPr>
        <p:txBody>
          <a:bodyPr wrap="none">
            <a:spAutoFit/>
          </a:bodyPr>
          <a:lstStyle/>
          <a:p>
            <a:pPr eaLnBrk="0" hangingPunct="0"/>
            <a:r>
              <a:rPr lang="en-US" sz="2000"/>
              <a:t>C</a:t>
            </a:r>
          </a:p>
        </p:txBody>
      </p:sp>
      <p:sp>
        <p:nvSpPr>
          <p:cNvPr id="29" name="Text Box 28"/>
          <p:cNvSpPr txBox="1">
            <a:spLocks noChangeArrowheads="1"/>
          </p:cNvSpPr>
          <p:nvPr/>
        </p:nvSpPr>
        <p:spPr bwMode="auto">
          <a:xfrm>
            <a:off x="6030913" y="2798763"/>
            <a:ext cx="354012" cy="396875"/>
          </a:xfrm>
          <a:prstGeom prst="rect">
            <a:avLst/>
          </a:prstGeom>
          <a:noFill/>
          <a:ln w="12700">
            <a:noFill/>
            <a:miter lim="800000"/>
            <a:headEnd/>
            <a:tailEnd/>
          </a:ln>
          <a:effectLst/>
        </p:spPr>
        <p:txBody>
          <a:bodyPr wrap="none">
            <a:spAutoFit/>
          </a:bodyPr>
          <a:lstStyle/>
          <a:p>
            <a:pPr eaLnBrk="0" hangingPunct="0"/>
            <a:r>
              <a:rPr lang="en-US" sz="2000"/>
              <a:t>A</a:t>
            </a:r>
          </a:p>
        </p:txBody>
      </p:sp>
      <p:sp>
        <p:nvSpPr>
          <p:cNvPr id="30" name="Text Box 29"/>
          <p:cNvSpPr txBox="1">
            <a:spLocks noChangeArrowheads="1"/>
          </p:cNvSpPr>
          <p:nvPr/>
        </p:nvSpPr>
        <p:spPr bwMode="auto">
          <a:xfrm>
            <a:off x="6335713" y="2265363"/>
            <a:ext cx="354012" cy="396875"/>
          </a:xfrm>
          <a:prstGeom prst="rect">
            <a:avLst/>
          </a:prstGeom>
          <a:noFill/>
          <a:ln w="12700">
            <a:noFill/>
            <a:miter lim="800000"/>
            <a:headEnd/>
            <a:tailEnd/>
          </a:ln>
          <a:effectLst/>
        </p:spPr>
        <p:txBody>
          <a:bodyPr wrap="none">
            <a:spAutoFit/>
          </a:bodyPr>
          <a:lstStyle/>
          <a:p>
            <a:pPr eaLnBrk="0" hangingPunct="0"/>
            <a:r>
              <a:rPr lang="en-US" sz="2000"/>
              <a:t>X</a:t>
            </a:r>
          </a:p>
        </p:txBody>
      </p:sp>
      <p:sp>
        <p:nvSpPr>
          <p:cNvPr id="31" name="Text Box 30"/>
          <p:cNvSpPr txBox="1">
            <a:spLocks noChangeArrowheads="1"/>
          </p:cNvSpPr>
          <p:nvPr/>
        </p:nvSpPr>
        <p:spPr bwMode="auto">
          <a:xfrm>
            <a:off x="7478713" y="2722563"/>
            <a:ext cx="339725" cy="396875"/>
          </a:xfrm>
          <a:prstGeom prst="rect">
            <a:avLst/>
          </a:prstGeom>
          <a:noFill/>
          <a:ln w="12700">
            <a:noFill/>
            <a:miter lim="800000"/>
            <a:headEnd/>
            <a:tailEnd/>
          </a:ln>
          <a:effectLst/>
        </p:spPr>
        <p:txBody>
          <a:bodyPr wrap="none">
            <a:spAutoFit/>
          </a:bodyPr>
          <a:lstStyle/>
          <a:p>
            <a:pPr eaLnBrk="0" hangingPunct="0"/>
            <a:r>
              <a:rPr lang="en-US" sz="2000"/>
              <a:t>F</a:t>
            </a:r>
          </a:p>
        </p:txBody>
      </p:sp>
      <p:sp>
        <p:nvSpPr>
          <p:cNvPr id="32" name="Rectangle 31"/>
          <p:cNvSpPr>
            <a:spLocks noChangeArrowheads="1"/>
          </p:cNvSpPr>
          <p:nvPr/>
        </p:nvSpPr>
        <p:spPr bwMode="auto">
          <a:xfrm>
            <a:off x="4887913" y="1960563"/>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0.2</a:t>
            </a:r>
            <a:endParaRPr lang="en-US" sz="2000">
              <a:solidFill>
                <a:schemeClr val="hlink"/>
              </a:solidFill>
              <a:latin typeface="Times New Roman" pitchFamily="18" charset="0"/>
            </a:endParaRPr>
          </a:p>
        </p:txBody>
      </p:sp>
      <p:sp>
        <p:nvSpPr>
          <p:cNvPr id="33" name="Rectangle 32"/>
          <p:cNvSpPr>
            <a:spLocks noChangeArrowheads="1"/>
          </p:cNvSpPr>
          <p:nvPr/>
        </p:nvSpPr>
        <p:spPr bwMode="auto">
          <a:xfrm>
            <a:off x="4887913" y="2798763"/>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0.1</a:t>
            </a:r>
            <a:endParaRPr lang="en-US" sz="2000">
              <a:solidFill>
                <a:schemeClr val="hlink"/>
              </a:solidFill>
              <a:latin typeface="Times New Roman" pitchFamily="18" charset="0"/>
            </a:endParaRPr>
          </a:p>
        </p:txBody>
      </p:sp>
      <p:sp>
        <p:nvSpPr>
          <p:cNvPr id="34" name="Rectangle 33"/>
          <p:cNvSpPr>
            <a:spLocks noChangeArrowheads="1"/>
          </p:cNvSpPr>
          <p:nvPr/>
        </p:nvSpPr>
        <p:spPr bwMode="auto">
          <a:xfrm>
            <a:off x="5802313" y="3027363"/>
            <a:ext cx="685800" cy="396875"/>
          </a:xfrm>
          <a:prstGeom prst="rect">
            <a:avLst/>
          </a:prstGeom>
          <a:noFill/>
          <a:ln w="12700">
            <a:noFill/>
            <a:miter lim="800000"/>
            <a:headEnd/>
            <a:tailEnd/>
          </a:ln>
          <a:effectLst/>
        </p:spPr>
        <p:txBody>
          <a:bodyPr>
            <a:spAutoFit/>
          </a:bodyPr>
          <a:lstStyle/>
          <a:p>
            <a:pPr eaLnBrk="0" hangingPunct="0"/>
            <a:r>
              <a:rPr lang="en-US" sz="2000">
                <a:solidFill>
                  <a:schemeClr val="hlink"/>
                </a:solidFill>
                <a:cs typeface="Arial" charset="0"/>
              </a:rPr>
              <a:t>0.5</a:t>
            </a:r>
            <a:endParaRPr lang="en-US" sz="2000">
              <a:solidFill>
                <a:schemeClr val="hlink"/>
              </a:solidFill>
              <a:latin typeface="Times New Roman" pitchFamily="18" charset="0"/>
            </a:endParaRPr>
          </a:p>
        </p:txBody>
      </p:sp>
      <p:sp>
        <p:nvSpPr>
          <p:cNvPr id="35" name="Rectangle 34"/>
          <p:cNvSpPr>
            <a:spLocks noChangeArrowheads="1"/>
          </p:cNvSpPr>
          <p:nvPr/>
        </p:nvSpPr>
        <p:spPr bwMode="auto">
          <a:xfrm>
            <a:off x="1306512" y="1731963"/>
            <a:ext cx="4408487" cy="396875"/>
          </a:xfrm>
          <a:prstGeom prst="rect">
            <a:avLst/>
          </a:prstGeom>
          <a:noFill/>
          <a:ln w="12700">
            <a:noFill/>
            <a:miter lim="800000"/>
            <a:headEnd/>
            <a:tailEnd/>
          </a:ln>
          <a:effectLst/>
        </p:spPr>
        <p:txBody>
          <a:bodyPr wrap="square">
            <a:spAutoFit/>
          </a:bodyPr>
          <a:lstStyle/>
          <a:p>
            <a:pPr eaLnBrk="0" hangingPunct="0"/>
            <a:r>
              <a:rPr lang="en-US" sz="2000" dirty="0">
                <a:solidFill>
                  <a:schemeClr val="hlink"/>
                </a:solidFill>
                <a:cs typeface="Arial" charset="0"/>
              </a:rPr>
              <a:t>(1-0.5x0.2)*(0.5x0.2)=</a:t>
            </a:r>
            <a:r>
              <a:rPr lang="en-US" sz="2000" b="1" dirty="0">
                <a:solidFill>
                  <a:schemeClr val="hlink"/>
                </a:solidFill>
                <a:cs typeface="Arial" charset="0"/>
              </a:rPr>
              <a:t>0.09</a:t>
            </a:r>
            <a:endParaRPr lang="en-US" sz="2000" b="1" dirty="0">
              <a:solidFill>
                <a:schemeClr val="hlink"/>
              </a:solidFill>
              <a:latin typeface="Times New Roman" pitchFamily="18" charset="0"/>
            </a:endParaRPr>
          </a:p>
        </p:txBody>
      </p:sp>
      <p:sp>
        <p:nvSpPr>
          <p:cNvPr id="36" name="Rectangle 35"/>
          <p:cNvSpPr>
            <a:spLocks noChangeArrowheads="1"/>
          </p:cNvSpPr>
          <p:nvPr/>
        </p:nvSpPr>
        <p:spPr bwMode="auto">
          <a:xfrm>
            <a:off x="5146674" y="1620838"/>
            <a:ext cx="3997325" cy="396875"/>
          </a:xfrm>
          <a:prstGeom prst="rect">
            <a:avLst/>
          </a:prstGeom>
          <a:noFill/>
          <a:ln w="12700">
            <a:noFill/>
            <a:miter lim="800000"/>
            <a:headEnd/>
            <a:tailEnd/>
          </a:ln>
          <a:effectLst/>
        </p:spPr>
        <p:txBody>
          <a:bodyPr wrap="square">
            <a:spAutoFit/>
          </a:bodyPr>
          <a:lstStyle/>
          <a:p>
            <a:pPr eaLnBrk="0" hangingPunct="0"/>
            <a:r>
              <a:rPr lang="en-US" sz="2000" dirty="0">
                <a:solidFill>
                  <a:schemeClr val="hlink"/>
                </a:solidFill>
                <a:cs typeface="Arial" charset="0"/>
              </a:rPr>
              <a:t>(1-0.2x0.1)*(0.2x0.1)=</a:t>
            </a:r>
            <a:r>
              <a:rPr lang="en-US" sz="2000" b="1" dirty="0">
                <a:solidFill>
                  <a:schemeClr val="hlink"/>
                </a:solidFill>
                <a:cs typeface="Arial" charset="0"/>
              </a:rPr>
              <a:t>0.0196</a:t>
            </a:r>
            <a:endParaRPr lang="en-US" sz="2000" b="1" dirty="0">
              <a:solidFill>
                <a:schemeClr val="hlink"/>
              </a:solidFill>
              <a:latin typeface="Times New Roman" pitchFamily="18" charset="0"/>
            </a:endParaRPr>
          </a:p>
        </p:txBody>
      </p:sp>
      <p:sp>
        <p:nvSpPr>
          <p:cNvPr id="37" name="AutoShape 37"/>
          <p:cNvSpPr>
            <a:spLocks noChangeArrowheads="1"/>
          </p:cNvSpPr>
          <p:nvPr/>
        </p:nvSpPr>
        <p:spPr bwMode="auto">
          <a:xfrm>
            <a:off x="468313" y="4076700"/>
            <a:ext cx="431800" cy="1152525"/>
          </a:xfrm>
          <a:prstGeom prst="curvedRightArrow">
            <a:avLst>
              <a:gd name="adj1" fmla="val 53382"/>
              <a:gd name="adj2" fmla="val 106765"/>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38" name="Rectangle 38"/>
          <p:cNvSpPr>
            <a:spLocks noChangeArrowheads="1"/>
          </p:cNvSpPr>
          <p:nvPr/>
        </p:nvSpPr>
        <p:spPr bwMode="auto">
          <a:xfrm>
            <a:off x="5508625" y="3500438"/>
            <a:ext cx="3282950" cy="366712"/>
          </a:xfrm>
          <a:prstGeom prst="rect">
            <a:avLst/>
          </a:prstGeom>
          <a:noFill/>
          <a:ln w="12700">
            <a:noFill/>
            <a:miter lim="800000"/>
            <a:headEnd/>
            <a:tailEnd/>
          </a:ln>
          <a:effectLst/>
        </p:spPr>
        <p:txBody>
          <a:bodyPr wrap="none">
            <a:spAutoFit/>
          </a:bodyPr>
          <a:lstStyle/>
          <a:p>
            <a:pPr eaLnBrk="0" hangingPunct="0"/>
            <a:r>
              <a:rPr lang="en-US">
                <a:sym typeface="Symbol" pitchFamily="18" charset="2"/>
              </a:rPr>
              <a:t>AND:  P</a:t>
            </a:r>
            <a:r>
              <a:rPr lang="en-US" baseline="-25000">
                <a:sym typeface="Symbol" pitchFamily="18" charset="2"/>
              </a:rPr>
              <a:t>01 </a:t>
            </a:r>
            <a:r>
              <a:rPr lang="en-US">
                <a:sym typeface="Symbol" pitchFamily="18" charset="2"/>
              </a:rPr>
              <a:t>= </a:t>
            </a:r>
            <a:r>
              <a:rPr lang="en-US">
                <a:cs typeface="Arial" charset="0"/>
              </a:rPr>
              <a:t>(1 - P</a:t>
            </a:r>
            <a:r>
              <a:rPr lang="en-US" baseline="-25000">
                <a:cs typeface="Arial" charset="0"/>
              </a:rPr>
              <a:t>A</a:t>
            </a:r>
            <a:r>
              <a:rPr lang="en-US">
                <a:cs typeface="Arial" charset="0"/>
              </a:rPr>
              <a:t>P</a:t>
            </a:r>
            <a:r>
              <a:rPr lang="en-US" baseline="-25000">
                <a:cs typeface="Arial" charset="0"/>
              </a:rPr>
              <a:t>B</a:t>
            </a:r>
            <a:r>
              <a:rPr lang="en-US">
                <a:cs typeface="Arial" charset="0"/>
              </a:rPr>
              <a:t>) * P</a:t>
            </a:r>
            <a:r>
              <a:rPr lang="en-US" baseline="-25000">
                <a:cs typeface="Arial" charset="0"/>
              </a:rPr>
              <a:t>A</a:t>
            </a:r>
            <a:r>
              <a:rPr lang="en-US">
                <a:cs typeface="Arial" charset="0"/>
              </a:rPr>
              <a:t>P</a:t>
            </a:r>
            <a:r>
              <a:rPr lang="en-US" baseline="-25000">
                <a:cs typeface="Arial" charset="0"/>
              </a:rPr>
              <a:t>B</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advAuto="0"/>
      <p:bldP spid="35" grpId="0" autoUpdateAnimBg="0"/>
      <p:bldP spid="36" grpId="0" autoUpdateAnimBg="0"/>
      <p:bldP spid="37" grpId="0" animBg="1"/>
      <p:bldP spid="3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Datapath Modification to Lower Power</a:t>
            </a:r>
            <a:endParaRPr lang="en-US" dirty="0"/>
          </a:p>
        </p:txBody>
      </p:sp>
      <p:sp>
        <p:nvSpPr>
          <p:cNvPr id="4" name="Rectangle 3"/>
          <p:cNvSpPr>
            <a:spLocks noChangeArrowheads="1"/>
          </p:cNvSpPr>
          <p:nvPr/>
        </p:nvSpPr>
        <p:spPr bwMode="auto">
          <a:xfrm>
            <a:off x="3352800" y="1600200"/>
            <a:ext cx="2611437" cy="2573337"/>
          </a:xfrm>
          <a:prstGeom prst="rect">
            <a:avLst/>
          </a:prstGeom>
          <a:solidFill>
            <a:schemeClr val="folHlink"/>
          </a:solidFill>
          <a:ln w="9525">
            <a:solidFill>
              <a:schemeClr val="tx1"/>
            </a:solidFill>
            <a:miter lim="800000"/>
            <a:headEnd/>
            <a:tailEnd/>
          </a:ln>
        </p:spPr>
        <p:txBody>
          <a:bodyPr wrap="none" anchor="ctr"/>
          <a:lstStyle/>
          <a:p>
            <a:pPr algn="ctr"/>
            <a:r>
              <a:rPr lang="en-US" sz="2000">
                <a:cs typeface="Arial" charset="0"/>
              </a:rPr>
              <a:t>Combinational</a:t>
            </a:r>
          </a:p>
          <a:p>
            <a:pPr algn="ctr"/>
            <a:r>
              <a:rPr lang="en-US" sz="2000">
                <a:cs typeface="Arial" charset="0"/>
              </a:rPr>
              <a:t>logic</a:t>
            </a:r>
          </a:p>
        </p:txBody>
      </p:sp>
      <p:sp>
        <p:nvSpPr>
          <p:cNvPr id="5" name="Rectangle 4"/>
          <p:cNvSpPr>
            <a:spLocks noChangeArrowheads="1"/>
          </p:cNvSpPr>
          <p:nvPr/>
        </p:nvSpPr>
        <p:spPr bwMode="auto">
          <a:xfrm>
            <a:off x="6386512" y="1600200"/>
            <a:ext cx="652463" cy="2573337"/>
          </a:xfrm>
          <a:prstGeom prst="rect">
            <a:avLst/>
          </a:prstGeom>
          <a:solidFill>
            <a:schemeClr val="folHlink"/>
          </a:solidFill>
          <a:ln w="9525">
            <a:solidFill>
              <a:schemeClr val="tx1"/>
            </a:solidFill>
            <a:miter lim="800000"/>
            <a:headEnd/>
            <a:tailEnd/>
          </a:ln>
        </p:spPr>
        <p:txBody>
          <a:bodyPr wrap="none" anchor="ctr"/>
          <a:lstStyle/>
          <a:p>
            <a:endParaRPr lang="en-US"/>
          </a:p>
        </p:txBody>
      </p:sp>
      <p:cxnSp>
        <p:nvCxnSpPr>
          <p:cNvPr id="6" name="AutoShape 5"/>
          <p:cNvCxnSpPr>
            <a:cxnSpLocks noChangeShapeType="1"/>
            <a:stCxn id="4" idx="3"/>
            <a:endCxn id="5" idx="1"/>
          </p:cNvCxnSpPr>
          <p:nvPr/>
        </p:nvCxnSpPr>
        <p:spPr bwMode="auto">
          <a:xfrm>
            <a:off x="5964237" y="2887662"/>
            <a:ext cx="422275" cy="0"/>
          </a:xfrm>
          <a:prstGeom prst="straightConnector1">
            <a:avLst/>
          </a:prstGeom>
          <a:noFill/>
          <a:ln w="28575">
            <a:solidFill>
              <a:schemeClr val="tx1"/>
            </a:solidFill>
            <a:round/>
            <a:headEnd/>
            <a:tailEnd type="triangle" w="med" len="med"/>
          </a:ln>
        </p:spPr>
      </p:cxnSp>
      <p:sp>
        <p:nvSpPr>
          <p:cNvPr id="7" name="Rectangle 6"/>
          <p:cNvSpPr>
            <a:spLocks noChangeArrowheads="1"/>
          </p:cNvSpPr>
          <p:nvPr/>
        </p:nvSpPr>
        <p:spPr bwMode="auto">
          <a:xfrm>
            <a:off x="2162175" y="1600200"/>
            <a:ext cx="652462" cy="2573337"/>
          </a:xfrm>
          <a:prstGeom prst="rect">
            <a:avLst/>
          </a:prstGeom>
          <a:solidFill>
            <a:schemeClr val="folHlink"/>
          </a:solidFill>
          <a:ln w="9525">
            <a:solidFill>
              <a:schemeClr val="tx1"/>
            </a:solidFill>
            <a:miter lim="800000"/>
            <a:headEnd/>
            <a:tailEnd/>
          </a:ln>
        </p:spPr>
        <p:txBody>
          <a:bodyPr wrap="none" anchor="ctr"/>
          <a:lstStyle/>
          <a:p>
            <a:endParaRPr lang="en-US"/>
          </a:p>
        </p:txBody>
      </p:sp>
      <p:cxnSp>
        <p:nvCxnSpPr>
          <p:cNvPr id="8" name="AutoShape 7"/>
          <p:cNvCxnSpPr>
            <a:cxnSpLocks noChangeShapeType="1"/>
            <a:stCxn id="7" idx="3"/>
            <a:endCxn id="4" idx="1"/>
          </p:cNvCxnSpPr>
          <p:nvPr/>
        </p:nvCxnSpPr>
        <p:spPr bwMode="auto">
          <a:xfrm>
            <a:off x="2814637" y="2887662"/>
            <a:ext cx="538163" cy="0"/>
          </a:xfrm>
          <a:prstGeom prst="straightConnector1">
            <a:avLst/>
          </a:prstGeom>
          <a:noFill/>
          <a:ln w="28575">
            <a:solidFill>
              <a:schemeClr val="tx1"/>
            </a:solidFill>
            <a:round/>
            <a:headEnd/>
            <a:tailEnd type="triangle" w="med" len="med"/>
          </a:ln>
        </p:spPr>
      </p:cxnSp>
      <p:sp>
        <p:nvSpPr>
          <p:cNvPr id="9" name="Text Box 8"/>
          <p:cNvSpPr txBox="1">
            <a:spLocks noChangeArrowheads="1"/>
          </p:cNvSpPr>
          <p:nvPr/>
        </p:nvSpPr>
        <p:spPr bwMode="auto">
          <a:xfrm>
            <a:off x="7923212" y="2676525"/>
            <a:ext cx="944563" cy="396875"/>
          </a:xfrm>
          <a:prstGeom prst="rect">
            <a:avLst/>
          </a:prstGeom>
          <a:noFill/>
          <a:ln w="9525">
            <a:noFill/>
            <a:miter lim="800000"/>
            <a:headEnd/>
            <a:tailEnd/>
          </a:ln>
        </p:spPr>
        <p:txBody>
          <a:bodyPr wrap="none">
            <a:spAutoFit/>
          </a:bodyPr>
          <a:lstStyle/>
          <a:p>
            <a:r>
              <a:rPr lang="en-US" sz="2000">
                <a:cs typeface="Arial" charset="0"/>
              </a:rPr>
              <a:t>Output</a:t>
            </a:r>
          </a:p>
        </p:txBody>
      </p:sp>
      <p:sp>
        <p:nvSpPr>
          <p:cNvPr id="10" name="Text Box 9"/>
          <p:cNvSpPr txBox="1">
            <a:spLocks noChangeArrowheads="1"/>
          </p:cNvSpPr>
          <p:nvPr/>
        </p:nvSpPr>
        <p:spPr bwMode="auto">
          <a:xfrm>
            <a:off x="511175" y="2714625"/>
            <a:ext cx="747712" cy="396875"/>
          </a:xfrm>
          <a:prstGeom prst="rect">
            <a:avLst/>
          </a:prstGeom>
          <a:noFill/>
          <a:ln w="9525">
            <a:noFill/>
            <a:miter lim="800000"/>
            <a:headEnd/>
            <a:tailEnd/>
          </a:ln>
        </p:spPr>
        <p:txBody>
          <a:bodyPr wrap="none">
            <a:spAutoFit/>
          </a:bodyPr>
          <a:lstStyle/>
          <a:p>
            <a:r>
              <a:rPr lang="en-US" sz="2000">
                <a:cs typeface="Arial" charset="0"/>
              </a:rPr>
              <a:t>Input</a:t>
            </a:r>
          </a:p>
        </p:txBody>
      </p:sp>
      <p:sp>
        <p:nvSpPr>
          <p:cNvPr id="11" name="Text Box 10"/>
          <p:cNvSpPr txBox="1">
            <a:spLocks noChangeArrowheads="1"/>
          </p:cNvSpPr>
          <p:nvPr/>
        </p:nvSpPr>
        <p:spPr bwMode="auto">
          <a:xfrm rot="16200000">
            <a:off x="1949450" y="2697162"/>
            <a:ext cx="1130300" cy="396875"/>
          </a:xfrm>
          <a:prstGeom prst="rect">
            <a:avLst/>
          </a:prstGeom>
          <a:noFill/>
          <a:ln w="9525">
            <a:noFill/>
            <a:miter lim="800000"/>
            <a:headEnd/>
            <a:tailEnd/>
          </a:ln>
        </p:spPr>
        <p:txBody>
          <a:bodyPr wrap="none">
            <a:spAutoFit/>
          </a:bodyPr>
          <a:lstStyle/>
          <a:p>
            <a:r>
              <a:rPr lang="en-US" sz="2000">
                <a:cs typeface="Arial" charset="0"/>
              </a:rPr>
              <a:t>Register</a:t>
            </a:r>
          </a:p>
        </p:txBody>
      </p:sp>
      <p:sp>
        <p:nvSpPr>
          <p:cNvPr id="12" name="Rectangle 11"/>
          <p:cNvSpPr>
            <a:spLocks noChangeArrowheads="1"/>
          </p:cNvSpPr>
          <p:nvPr/>
        </p:nvSpPr>
        <p:spPr bwMode="auto">
          <a:xfrm rot="16200000">
            <a:off x="6173788" y="2735262"/>
            <a:ext cx="1130300" cy="396875"/>
          </a:xfrm>
          <a:prstGeom prst="rect">
            <a:avLst/>
          </a:prstGeom>
          <a:noFill/>
          <a:ln w="9525">
            <a:noFill/>
            <a:miter lim="800000"/>
            <a:headEnd/>
            <a:tailEnd/>
          </a:ln>
        </p:spPr>
        <p:txBody>
          <a:bodyPr wrap="none">
            <a:spAutoFit/>
          </a:bodyPr>
          <a:lstStyle/>
          <a:p>
            <a:r>
              <a:rPr lang="en-US" sz="2000">
                <a:cs typeface="Arial" charset="0"/>
              </a:rPr>
              <a:t>Register</a:t>
            </a:r>
          </a:p>
        </p:txBody>
      </p:sp>
      <p:sp>
        <p:nvSpPr>
          <p:cNvPr id="13" name="Line 12"/>
          <p:cNvSpPr>
            <a:spLocks noChangeShapeType="1"/>
          </p:cNvSpPr>
          <p:nvPr/>
        </p:nvSpPr>
        <p:spPr bwMode="auto">
          <a:xfrm>
            <a:off x="1395412" y="4787900"/>
            <a:ext cx="5337175" cy="0"/>
          </a:xfrm>
          <a:prstGeom prst="line">
            <a:avLst/>
          </a:prstGeom>
          <a:noFill/>
          <a:ln w="28575">
            <a:solidFill>
              <a:schemeClr val="tx1"/>
            </a:solidFill>
            <a:round/>
            <a:headEnd/>
            <a:tailEnd/>
          </a:ln>
        </p:spPr>
        <p:txBody>
          <a:bodyPr/>
          <a:lstStyle/>
          <a:p>
            <a:endParaRPr lang="en-US"/>
          </a:p>
        </p:txBody>
      </p:sp>
      <p:sp>
        <p:nvSpPr>
          <p:cNvPr id="14" name="Line 13"/>
          <p:cNvSpPr>
            <a:spLocks noChangeShapeType="1"/>
          </p:cNvSpPr>
          <p:nvPr/>
        </p:nvSpPr>
        <p:spPr bwMode="auto">
          <a:xfrm flipV="1">
            <a:off x="6732587" y="4173537"/>
            <a:ext cx="0" cy="614363"/>
          </a:xfrm>
          <a:prstGeom prst="line">
            <a:avLst/>
          </a:prstGeom>
          <a:noFill/>
          <a:ln w="28575">
            <a:solidFill>
              <a:schemeClr val="tx1"/>
            </a:solidFill>
            <a:round/>
            <a:headEnd/>
            <a:tailEnd type="triangle" w="med" len="med"/>
          </a:ln>
        </p:spPr>
        <p:txBody>
          <a:bodyPr/>
          <a:lstStyle/>
          <a:p>
            <a:endParaRPr lang="en-US"/>
          </a:p>
        </p:txBody>
      </p:sp>
      <p:sp>
        <p:nvSpPr>
          <p:cNvPr id="15" name="Line 14"/>
          <p:cNvSpPr>
            <a:spLocks noChangeShapeType="1"/>
          </p:cNvSpPr>
          <p:nvPr/>
        </p:nvSpPr>
        <p:spPr bwMode="auto">
          <a:xfrm flipV="1">
            <a:off x="2470150" y="4173537"/>
            <a:ext cx="0" cy="614363"/>
          </a:xfrm>
          <a:prstGeom prst="line">
            <a:avLst/>
          </a:prstGeom>
          <a:noFill/>
          <a:ln w="28575">
            <a:solidFill>
              <a:schemeClr val="tx1"/>
            </a:solidFill>
            <a:round/>
            <a:headEnd/>
            <a:tailEnd type="triangle" w="med" len="med"/>
          </a:ln>
        </p:spPr>
        <p:txBody>
          <a:bodyPr/>
          <a:lstStyle/>
          <a:p>
            <a:endParaRPr lang="en-US"/>
          </a:p>
        </p:txBody>
      </p:sp>
      <p:sp>
        <p:nvSpPr>
          <p:cNvPr id="16" name="Text Box 15"/>
          <p:cNvSpPr txBox="1">
            <a:spLocks noChangeArrowheads="1"/>
          </p:cNvSpPr>
          <p:nvPr/>
        </p:nvSpPr>
        <p:spPr bwMode="auto">
          <a:xfrm>
            <a:off x="587375" y="4557712"/>
            <a:ext cx="679450" cy="396875"/>
          </a:xfrm>
          <a:prstGeom prst="rect">
            <a:avLst/>
          </a:prstGeom>
          <a:noFill/>
          <a:ln w="9525">
            <a:noFill/>
            <a:miter lim="800000"/>
            <a:headEnd/>
            <a:tailEnd/>
          </a:ln>
        </p:spPr>
        <p:txBody>
          <a:bodyPr wrap="none">
            <a:spAutoFit/>
          </a:bodyPr>
          <a:lstStyle/>
          <a:p>
            <a:r>
              <a:rPr lang="en-US" sz="2000">
                <a:cs typeface="Arial" charset="0"/>
              </a:rPr>
              <a:t>CLK</a:t>
            </a:r>
          </a:p>
        </p:txBody>
      </p:sp>
      <p:sp>
        <p:nvSpPr>
          <p:cNvPr id="17" name="Oval 16"/>
          <p:cNvSpPr>
            <a:spLocks noChangeArrowheads="1"/>
          </p:cNvSpPr>
          <p:nvPr/>
        </p:nvSpPr>
        <p:spPr bwMode="auto">
          <a:xfrm>
            <a:off x="2393950" y="4711700"/>
            <a:ext cx="152400" cy="152400"/>
          </a:xfrm>
          <a:prstGeom prst="ellipse">
            <a:avLst/>
          </a:prstGeom>
          <a:solidFill>
            <a:schemeClr val="tx1"/>
          </a:solidFill>
          <a:ln w="9525">
            <a:solidFill>
              <a:schemeClr val="tx1"/>
            </a:solidFill>
            <a:round/>
            <a:headEnd/>
            <a:tailEnd/>
          </a:ln>
        </p:spPr>
        <p:txBody>
          <a:bodyPr wrap="none" anchor="ctr"/>
          <a:lstStyle/>
          <a:p>
            <a:endParaRPr lang="en-US"/>
          </a:p>
        </p:txBody>
      </p:sp>
      <p:sp>
        <p:nvSpPr>
          <p:cNvPr id="18" name="Text Box 17"/>
          <p:cNvSpPr txBox="1">
            <a:spLocks noChangeArrowheads="1"/>
          </p:cNvSpPr>
          <p:nvPr/>
        </p:nvSpPr>
        <p:spPr bwMode="auto">
          <a:xfrm>
            <a:off x="1706562" y="4892675"/>
            <a:ext cx="6078538" cy="1311275"/>
          </a:xfrm>
          <a:prstGeom prst="rect">
            <a:avLst/>
          </a:prstGeom>
          <a:noFill/>
          <a:ln w="9525">
            <a:noFill/>
            <a:miter lim="800000"/>
            <a:headEnd/>
            <a:tailEnd/>
          </a:ln>
        </p:spPr>
        <p:txBody>
          <a:bodyPr wrap="none">
            <a:spAutoFit/>
          </a:bodyPr>
          <a:lstStyle/>
          <a:p>
            <a:r>
              <a:rPr lang="en-US" sz="2000">
                <a:cs typeface="Arial" charset="0"/>
              </a:rPr>
              <a:t>Supply voltage				= V</a:t>
            </a:r>
            <a:r>
              <a:rPr lang="en-US" sz="2000" baseline="-25000">
                <a:cs typeface="Arial" charset="0"/>
              </a:rPr>
              <a:t>ref</a:t>
            </a:r>
          </a:p>
          <a:p>
            <a:r>
              <a:rPr lang="en-US" sz="2000">
                <a:cs typeface="Arial" charset="0"/>
              </a:rPr>
              <a:t>Total capacitance switched per cycle	= C</a:t>
            </a:r>
            <a:r>
              <a:rPr lang="en-US" sz="2000" baseline="-25000">
                <a:cs typeface="Arial" charset="0"/>
              </a:rPr>
              <a:t>ref</a:t>
            </a:r>
          </a:p>
          <a:p>
            <a:r>
              <a:rPr lang="en-US" sz="2000">
                <a:cs typeface="Arial" charset="0"/>
              </a:rPr>
              <a:t>Clock frequency				= f</a:t>
            </a:r>
            <a:r>
              <a:rPr lang="en-US" sz="2000" baseline="-25000">
                <a:cs typeface="Arial" charset="0"/>
              </a:rPr>
              <a:t>Clk</a:t>
            </a:r>
          </a:p>
          <a:p>
            <a:r>
              <a:rPr lang="en-US" sz="2000">
                <a:cs typeface="Arial" charset="0"/>
              </a:rPr>
              <a:t>Power consumption:		      P</a:t>
            </a:r>
            <a:r>
              <a:rPr lang="en-US" sz="2000" baseline="-25000">
                <a:cs typeface="Arial" charset="0"/>
              </a:rPr>
              <a:t>ref</a:t>
            </a:r>
            <a:r>
              <a:rPr lang="en-US" sz="2000">
                <a:cs typeface="Arial" charset="0"/>
              </a:rPr>
              <a:t>	= C</a:t>
            </a:r>
            <a:r>
              <a:rPr lang="en-US" sz="2000" baseline="-25000">
                <a:cs typeface="Arial" charset="0"/>
              </a:rPr>
              <a:t>ref</a:t>
            </a:r>
            <a:r>
              <a:rPr lang="en-US" sz="2000">
                <a:cs typeface="Arial" charset="0"/>
              </a:rPr>
              <a:t>V</a:t>
            </a:r>
            <a:r>
              <a:rPr lang="en-US" sz="2000" baseline="-25000">
                <a:cs typeface="Arial" charset="0"/>
              </a:rPr>
              <a:t>ref</a:t>
            </a:r>
            <a:r>
              <a:rPr lang="en-US" sz="2000" baseline="30000">
                <a:cs typeface="Arial" charset="0"/>
              </a:rPr>
              <a:t>2</a:t>
            </a:r>
            <a:r>
              <a:rPr lang="en-US" sz="2000">
                <a:cs typeface="Arial" charset="0"/>
              </a:rPr>
              <a:t>f</a:t>
            </a:r>
            <a:r>
              <a:rPr lang="en-US" sz="2000" baseline="-25000">
                <a:cs typeface="Arial" charset="0"/>
              </a:rPr>
              <a:t>clk</a:t>
            </a:r>
          </a:p>
        </p:txBody>
      </p:sp>
      <p:sp>
        <p:nvSpPr>
          <p:cNvPr id="19" name="Line 18"/>
          <p:cNvSpPr>
            <a:spLocks noChangeShapeType="1"/>
          </p:cNvSpPr>
          <p:nvPr/>
        </p:nvSpPr>
        <p:spPr bwMode="auto">
          <a:xfrm>
            <a:off x="1355725" y="2906712"/>
            <a:ext cx="806450" cy="0"/>
          </a:xfrm>
          <a:prstGeom prst="line">
            <a:avLst/>
          </a:prstGeom>
          <a:noFill/>
          <a:ln w="28575">
            <a:solidFill>
              <a:schemeClr val="tx1"/>
            </a:solidFill>
            <a:round/>
            <a:headEnd/>
            <a:tailEnd type="triangle" w="med" len="med"/>
          </a:ln>
        </p:spPr>
        <p:txBody>
          <a:bodyPr/>
          <a:lstStyle/>
          <a:p>
            <a:endParaRPr lang="en-US"/>
          </a:p>
        </p:txBody>
      </p:sp>
      <p:sp>
        <p:nvSpPr>
          <p:cNvPr id="20" name="Line 19"/>
          <p:cNvSpPr>
            <a:spLocks noChangeShapeType="1"/>
          </p:cNvSpPr>
          <p:nvPr/>
        </p:nvSpPr>
        <p:spPr bwMode="auto">
          <a:xfrm>
            <a:off x="7040562" y="2867025"/>
            <a:ext cx="806450" cy="0"/>
          </a:xfrm>
          <a:prstGeom prst="line">
            <a:avLst/>
          </a:prstGeom>
          <a:noFill/>
          <a:ln w="28575">
            <a:solidFill>
              <a:schemeClr val="tx1"/>
            </a:solidFill>
            <a:round/>
            <a:headEnd/>
            <a:tailEnd type="triangle" w="med" len="med"/>
          </a:ln>
        </p:spPr>
        <p:txBody>
          <a:bodyPr/>
          <a:lstStyle/>
          <a:p>
            <a:endParaRPr lang="en-US"/>
          </a:p>
        </p:txBody>
      </p:sp>
      <p:sp>
        <p:nvSpPr>
          <p:cNvPr id="21" name="Text Box 20"/>
          <p:cNvSpPr txBox="1">
            <a:spLocks noChangeArrowheads="1"/>
          </p:cNvSpPr>
          <p:nvPr/>
        </p:nvSpPr>
        <p:spPr bwMode="auto">
          <a:xfrm>
            <a:off x="3929062" y="4249737"/>
            <a:ext cx="561975" cy="396875"/>
          </a:xfrm>
          <a:prstGeom prst="rect">
            <a:avLst/>
          </a:prstGeom>
          <a:noFill/>
          <a:ln w="9525">
            <a:noFill/>
            <a:miter lim="800000"/>
            <a:headEnd/>
            <a:tailEnd/>
          </a:ln>
        </p:spPr>
        <p:txBody>
          <a:bodyPr wrap="none">
            <a:spAutoFit/>
          </a:bodyPr>
          <a:lstStyle/>
          <a:p>
            <a:r>
              <a:rPr lang="en-US" sz="2000">
                <a:cs typeface="Arial" charset="0"/>
              </a:rPr>
              <a:t>C</a:t>
            </a:r>
            <a:r>
              <a:rPr lang="en-US" sz="2000" baseline="-25000">
                <a:cs typeface="Arial" charset="0"/>
              </a:rPr>
              <a:t>ref</a:t>
            </a:r>
          </a:p>
        </p:txBody>
      </p:sp>
      <p:sp>
        <p:nvSpPr>
          <p:cNvPr id="22" name="Freeform 21"/>
          <p:cNvSpPr>
            <a:spLocks/>
          </p:cNvSpPr>
          <p:nvPr/>
        </p:nvSpPr>
        <p:spPr bwMode="auto">
          <a:xfrm>
            <a:off x="4467225" y="4173537"/>
            <a:ext cx="538162" cy="230188"/>
          </a:xfrm>
          <a:custGeom>
            <a:avLst/>
            <a:gdLst>
              <a:gd name="T0" fmla="*/ 0 w 339"/>
              <a:gd name="T1" fmla="*/ 145 h 145"/>
              <a:gd name="T2" fmla="*/ 242 w 339"/>
              <a:gd name="T3" fmla="*/ 121 h 145"/>
              <a:gd name="T4" fmla="*/ 339 w 339"/>
              <a:gd name="T5" fmla="*/ 0 h 145"/>
              <a:gd name="T6" fmla="*/ 0 60000 65536"/>
              <a:gd name="T7" fmla="*/ 0 60000 65536"/>
              <a:gd name="T8" fmla="*/ 0 60000 65536"/>
              <a:gd name="T9" fmla="*/ 0 w 339"/>
              <a:gd name="T10" fmla="*/ 0 h 145"/>
              <a:gd name="T11" fmla="*/ 339 w 339"/>
              <a:gd name="T12" fmla="*/ 145 h 145"/>
            </a:gdLst>
            <a:ahLst/>
            <a:cxnLst>
              <a:cxn ang="T6">
                <a:pos x="T0" y="T1"/>
              </a:cxn>
              <a:cxn ang="T7">
                <a:pos x="T2" y="T3"/>
              </a:cxn>
              <a:cxn ang="T8">
                <a:pos x="T4" y="T5"/>
              </a:cxn>
            </a:cxnLst>
            <a:rect l="T9" t="T10" r="T11" b="T12"/>
            <a:pathLst>
              <a:path w="339" h="145">
                <a:moveTo>
                  <a:pt x="0" y="145"/>
                </a:moveTo>
                <a:cubicBezTo>
                  <a:pt x="93" y="145"/>
                  <a:pt x="186" y="145"/>
                  <a:pt x="242" y="121"/>
                </a:cubicBezTo>
                <a:cubicBezTo>
                  <a:pt x="298" y="97"/>
                  <a:pt x="318" y="48"/>
                  <a:pt x="339" y="0"/>
                </a:cubicBezTo>
              </a:path>
            </a:pathLst>
          </a:custGeom>
          <a:noFill/>
          <a:ln w="9525">
            <a:solidFill>
              <a:schemeClr val="tx1"/>
            </a:solidFill>
            <a:round/>
            <a:headEnd type="none" w="med" len="med"/>
            <a:tailEnd type="triangle" w="med" len="med"/>
          </a:ln>
        </p:spPr>
        <p:txBody>
          <a:bodyPr/>
          <a:lstStyle/>
          <a:p>
            <a:endParaRPr lang="en-US"/>
          </a:p>
        </p:txBody>
      </p:sp>
      <p:sp>
        <p:nvSpPr>
          <p:cNvPr id="23" name="Freeform 22"/>
          <p:cNvSpPr>
            <a:spLocks/>
          </p:cNvSpPr>
          <p:nvPr/>
        </p:nvSpPr>
        <p:spPr bwMode="auto">
          <a:xfrm>
            <a:off x="4659312" y="4057650"/>
            <a:ext cx="1728788" cy="454025"/>
          </a:xfrm>
          <a:custGeom>
            <a:avLst/>
            <a:gdLst>
              <a:gd name="T0" fmla="*/ 0 w 1089"/>
              <a:gd name="T1" fmla="*/ 266 h 286"/>
              <a:gd name="T2" fmla="*/ 605 w 1089"/>
              <a:gd name="T3" fmla="*/ 242 h 286"/>
              <a:gd name="T4" fmla="*/ 1089 w 1089"/>
              <a:gd name="T5" fmla="*/ 0 h 286"/>
              <a:gd name="T6" fmla="*/ 0 60000 65536"/>
              <a:gd name="T7" fmla="*/ 0 60000 65536"/>
              <a:gd name="T8" fmla="*/ 0 60000 65536"/>
              <a:gd name="T9" fmla="*/ 0 w 1089"/>
              <a:gd name="T10" fmla="*/ 0 h 286"/>
              <a:gd name="T11" fmla="*/ 1089 w 1089"/>
              <a:gd name="T12" fmla="*/ 286 h 286"/>
            </a:gdLst>
            <a:ahLst/>
            <a:cxnLst>
              <a:cxn ang="T6">
                <a:pos x="T0" y="T1"/>
              </a:cxn>
              <a:cxn ang="T7">
                <a:pos x="T2" y="T3"/>
              </a:cxn>
              <a:cxn ang="T8">
                <a:pos x="T4" y="T5"/>
              </a:cxn>
            </a:cxnLst>
            <a:rect l="T9" t="T10" r="T11" b="T12"/>
            <a:pathLst>
              <a:path w="1089" h="286">
                <a:moveTo>
                  <a:pt x="0" y="266"/>
                </a:moveTo>
                <a:cubicBezTo>
                  <a:pt x="212" y="276"/>
                  <a:pt x="424" y="286"/>
                  <a:pt x="605" y="242"/>
                </a:cubicBezTo>
                <a:cubicBezTo>
                  <a:pt x="786" y="198"/>
                  <a:pt x="937" y="99"/>
                  <a:pt x="1089" y="0"/>
                </a:cubicBezTo>
              </a:path>
            </a:pathLst>
          </a:custGeom>
          <a:noFill/>
          <a:ln w="9525">
            <a:solidFill>
              <a:schemeClr val="tx1"/>
            </a:solidFill>
            <a:round/>
            <a:headEnd type="none" w="med" len="med"/>
            <a:tailEnd type="triangle" w="med" len="med"/>
          </a:ln>
        </p:spPr>
        <p:txBody>
          <a:bodyPr/>
          <a:lstStyle/>
          <a:p>
            <a:endParaRPr lang="en-US"/>
          </a:p>
        </p:txBody>
      </p:sp>
      <p:sp>
        <p:nvSpPr>
          <p:cNvPr id="24" name="Freeform 23"/>
          <p:cNvSpPr>
            <a:spLocks/>
          </p:cNvSpPr>
          <p:nvPr/>
        </p:nvSpPr>
        <p:spPr bwMode="auto">
          <a:xfrm>
            <a:off x="2816225" y="3981450"/>
            <a:ext cx="1112837" cy="498475"/>
          </a:xfrm>
          <a:custGeom>
            <a:avLst/>
            <a:gdLst>
              <a:gd name="T0" fmla="*/ 701 w 701"/>
              <a:gd name="T1" fmla="*/ 290 h 314"/>
              <a:gd name="T2" fmla="*/ 338 w 701"/>
              <a:gd name="T3" fmla="*/ 266 h 314"/>
              <a:gd name="T4" fmla="*/ 0 w 701"/>
              <a:gd name="T5" fmla="*/ 0 h 314"/>
              <a:gd name="T6" fmla="*/ 0 60000 65536"/>
              <a:gd name="T7" fmla="*/ 0 60000 65536"/>
              <a:gd name="T8" fmla="*/ 0 60000 65536"/>
              <a:gd name="T9" fmla="*/ 0 w 701"/>
              <a:gd name="T10" fmla="*/ 0 h 314"/>
              <a:gd name="T11" fmla="*/ 701 w 701"/>
              <a:gd name="T12" fmla="*/ 314 h 314"/>
            </a:gdLst>
            <a:ahLst/>
            <a:cxnLst>
              <a:cxn ang="T6">
                <a:pos x="T0" y="T1"/>
              </a:cxn>
              <a:cxn ang="T7">
                <a:pos x="T2" y="T3"/>
              </a:cxn>
              <a:cxn ang="T8">
                <a:pos x="T4" y="T5"/>
              </a:cxn>
            </a:cxnLst>
            <a:rect l="T9" t="T10" r="T11" b="T12"/>
            <a:pathLst>
              <a:path w="701" h="314">
                <a:moveTo>
                  <a:pt x="701" y="290"/>
                </a:moveTo>
                <a:cubicBezTo>
                  <a:pt x="578" y="302"/>
                  <a:pt x="455" y="314"/>
                  <a:pt x="338" y="266"/>
                </a:cubicBezTo>
                <a:cubicBezTo>
                  <a:pt x="221" y="218"/>
                  <a:pt x="110" y="109"/>
                  <a:pt x="0" y="0"/>
                </a:cubicBezTo>
              </a:path>
            </a:pathLst>
          </a:custGeom>
          <a:noFill/>
          <a:ln w="9525">
            <a:solidFill>
              <a:schemeClr val="tx1"/>
            </a:solidFill>
            <a:round/>
            <a:headEnd type="none" w="med" len="me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Architecture</a:t>
            </a:r>
            <a:endParaRPr lang="en-US" dirty="0"/>
          </a:p>
        </p:txBody>
      </p:sp>
      <p:sp>
        <p:nvSpPr>
          <p:cNvPr id="4" name="Rectangle 3"/>
          <p:cNvSpPr>
            <a:spLocks noChangeArrowheads="1"/>
          </p:cNvSpPr>
          <p:nvPr/>
        </p:nvSpPr>
        <p:spPr bwMode="auto">
          <a:xfrm>
            <a:off x="4797425" y="1798638"/>
            <a:ext cx="1114425" cy="1074737"/>
          </a:xfrm>
          <a:prstGeom prst="rect">
            <a:avLst/>
          </a:prstGeom>
          <a:solidFill>
            <a:schemeClr val="folHlink"/>
          </a:solidFill>
          <a:ln w="9525">
            <a:solidFill>
              <a:schemeClr val="tx1"/>
            </a:solidFill>
            <a:miter lim="800000"/>
            <a:headEnd/>
            <a:tailEnd/>
          </a:ln>
        </p:spPr>
        <p:txBody>
          <a:bodyPr wrap="none" anchor="ctr"/>
          <a:lstStyle/>
          <a:p>
            <a:pPr algn="ctr"/>
            <a:r>
              <a:rPr lang="en-US" sz="2000">
                <a:cs typeface="Arial" charset="0"/>
              </a:rPr>
              <a:t>Comb.</a:t>
            </a:r>
          </a:p>
          <a:p>
            <a:pPr algn="ctr"/>
            <a:r>
              <a:rPr lang="en-US" sz="2000">
                <a:cs typeface="Arial" charset="0"/>
              </a:rPr>
              <a:t>Logic</a:t>
            </a:r>
          </a:p>
          <a:p>
            <a:pPr algn="ctr"/>
            <a:r>
              <a:rPr lang="en-US" sz="2000">
                <a:cs typeface="Arial" charset="0"/>
              </a:rPr>
              <a:t>Copy 1</a:t>
            </a:r>
          </a:p>
        </p:txBody>
      </p:sp>
      <p:sp>
        <p:nvSpPr>
          <p:cNvPr id="5" name="Rectangle 4"/>
          <p:cNvSpPr>
            <a:spLocks noChangeArrowheads="1"/>
          </p:cNvSpPr>
          <p:nvPr/>
        </p:nvSpPr>
        <p:spPr bwMode="auto">
          <a:xfrm>
            <a:off x="4797425" y="3027363"/>
            <a:ext cx="1114425" cy="1074737"/>
          </a:xfrm>
          <a:prstGeom prst="rect">
            <a:avLst/>
          </a:prstGeom>
          <a:solidFill>
            <a:schemeClr val="folHlink"/>
          </a:solidFill>
          <a:ln w="9525">
            <a:solidFill>
              <a:schemeClr val="tx1"/>
            </a:solidFill>
            <a:miter lim="800000"/>
            <a:headEnd/>
            <a:tailEnd/>
          </a:ln>
        </p:spPr>
        <p:txBody>
          <a:bodyPr wrap="none" anchor="ctr"/>
          <a:lstStyle/>
          <a:p>
            <a:pPr algn="ctr"/>
            <a:r>
              <a:rPr lang="en-US" sz="2000">
                <a:cs typeface="Arial" charset="0"/>
              </a:rPr>
              <a:t>Comb.</a:t>
            </a:r>
          </a:p>
          <a:p>
            <a:pPr algn="ctr"/>
            <a:r>
              <a:rPr lang="en-US" sz="2000">
                <a:cs typeface="Arial" charset="0"/>
              </a:rPr>
              <a:t>Logic</a:t>
            </a:r>
          </a:p>
          <a:p>
            <a:pPr algn="ctr"/>
            <a:r>
              <a:rPr lang="en-US" sz="2000">
                <a:cs typeface="Arial" charset="0"/>
              </a:rPr>
              <a:t>Copy 2</a:t>
            </a:r>
          </a:p>
        </p:txBody>
      </p:sp>
      <p:sp>
        <p:nvSpPr>
          <p:cNvPr id="6" name="Rectangle 5"/>
          <p:cNvSpPr>
            <a:spLocks noChangeArrowheads="1"/>
          </p:cNvSpPr>
          <p:nvPr/>
        </p:nvSpPr>
        <p:spPr bwMode="auto">
          <a:xfrm>
            <a:off x="4797425" y="4986338"/>
            <a:ext cx="1114425" cy="1074737"/>
          </a:xfrm>
          <a:prstGeom prst="rect">
            <a:avLst/>
          </a:prstGeom>
          <a:solidFill>
            <a:schemeClr val="folHlink"/>
          </a:solidFill>
          <a:ln w="9525">
            <a:solidFill>
              <a:schemeClr val="tx1"/>
            </a:solidFill>
            <a:miter lim="800000"/>
            <a:headEnd/>
            <a:tailEnd/>
          </a:ln>
        </p:spPr>
        <p:txBody>
          <a:bodyPr wrap="none" anchor="ctr"/>
          <a:lstStyle/>
          <a:p>
            <a:pPr algn="ctr"/>
            <a:r>
              <a:rPr lang="en-US" sz="2000">
                <a:cs typeface="Arial" charset="0"/>
              </a:rPr>
              <a:t>Comb.</a:t>
            </a:r>
          </a:p>
          <a:p>
            <a:pPr algn="ctr"/>
            <a:r>
              <a:rPr lang="en-US" sz="2000">
                <a:cs typeface="Arial" charset="0"/>
              </a:rPr>
              <a:t>Logic</a:t>
            </a:r>
          </a:p>
          <a:p>
            <a:pPr algn="ctr"/>
            <a:r>
              <a:rPr lang="en-US" sz="2000">
                <a:cs typeface="Arial" charset="0"/>
              </a:rPr>
              <a:t>Copy N</a:t>
            </a:r>
          </a:p>
        </p:txBody>
      </p:sp>
      <p:grpSp>
        <p:nvGrpSpPr>
          <p:cNvPr id="7" name="Group 6"/>
          <p:cNvGrpSpPr>
            <a:grpSpLocks/>
          </p:cNvGrpSpPr>
          <p:nvPr/>
        </p:nvGrpSpPr>
        <p:grpSpPr bwMode="auto">
          <a:xfrm>
            <a:off x="4067175" y="1760538"/>
            <a:ext cx="396875" cy="1130300"/>
            <a:chOff x="2057" y="1047"/>
            <a:chExt cx="250" cy="712"/>
          </a:xfrm>
        </p:grpSpPr>
        <p:sp>
          <p:nvSpPr>
            <p:cNvPr id="8" name="Rectangle 7"/>
            <p:cNvSpPr>
              <a:spLocks noChangeArrowheads="1"/>
            </p:cNvSpPr>
            <p:nvPr/>
          </p:nvSpPr>
          <p:spPr bwMode="auto">
            <a:xfrm>
              <a:off x="2082" y="1071"/>
              <a:ext cx="217" cy="678"/>
            </a:xfrm>
            <a:prstGeom prst="rect">
              <a:avLst/>
            </a:prstGeom>
            <a:solidFill>
              <a:schemeClr val="hlink"/>
            </a:solidFill>
            <a:ln w="9525">
              <a:solidFill>
                <a:schemeClr val="tx1"/>
              </a:solidFill>
              <a:miter lim="800000"/>
              <a:headEnd/>
              <a:tailEnd/>
            </a:ln>
          </p:spPr>
          <p:txBody>
            <a:bodyPr wrap="none" anchor="ctr"/>
            <a:lstStyle/>
            <a:p>
              <a:pPr algn="ctr"/>
              <a:endParaRPr lang="en-US" sz="2000">
                <a:cs typeface="Arial" charset="0"/>
              </a:endParaRPr>
            </a:p>
          </p:txBody>
        </p:sp>
        <p:sp>
          <p:nvSpPr>
            <p:cNvPr id="9" name="Text Box 8"/>
            <p:cNvSpPr txBox="1">
              <a:spLocks noChangeArrowheads="1"/>
            </p:cNvSpPr>
            <p:nvPr/>
          </p:nvSpPr>
          <p:spPr bwMode="auto">
            <a:xfrm rot="-5400000">
              <a:off x="1826" y="1278"/>
              <a:ext cx="712" cy="250"/>
            </a:xfrm>
            <a:prstGeom prst="rect">
              <a:avLst/>
            </a:prstGeom>
            <a:solidFill>
              <a:schemeClr val="hlink"/>
            </a:solidFill>
            <a:ln w="9525">
              <a:noFill/>
              <a:miter lim="800000"/>
              <a:headEnd/>
              <a:tailEnd/>
            </a:ln>
          </p:spPr>
          <p:txBody>
            <a:bodyPr wrap="none">
              <a:spAutoFit/>
            </a:bodyPr>
            <a:lstStyle/>
            <a:p>
              <a:r>
                <a:rPr lang="en-US" sz="2000">
                  <a:cs typeface="Arial" charset="0"/>
                </a:rPr>
                <a:t>Register</a:t>
              </a:r>
            </a:p>
          </p:txBody>
        </p:sp>
      </p:grpSp>
      <p:grpSp>
        <p:nvGrpSpPr>
          <p:cNvPr id="10" name="Group 9"/>
          <p:cNvGrpSpPr>
            <a:grpSpLocks/>
          </p:cNvGrpSpPr>
          <p:nvPr/>
        </p:nvGrpSpPr>
        <p:grpSpPr bwMode="auto">
          <a:xfrm>
            <a:off x="7292975" y="3132138"/>
            <a:ext cx="406400" cy="1139825"/>
            <a:chOff x="2057" y="1040"/>
            <a:chExt cx="256" cy="718"/>
          </a:xfrm>
        </p:grpSpPr>
        <p:sp>
          <p:nvSpPr>
            <p:cNvPr id="11" name="Rectangle 10"/>
            <p:cNvSpPr>
              <a:spLocks noChangeArrowheads="1"/>
            </p:cNvSpPr>
            <p:nvPr/>
          </p:nvSpPr>
          <p:spPr bwMode="auto">
            <a:xfrm>
              <a:off x="2082" y="1071"/>
              <a:ext cx="217" cy="678"/>
            </a:xfrm>
            <a:prstGeom prst="rect">
              <a:avLst/>
            </a:prstGeom>
            <a:solidFill>
              <a:schemeClr val="hlink"/>
            </a:solidFill>
            <a:ln w="9525">
              <a:solidFill>
                <a:schemeClr val="tx1"/>
              </a:solidFill>
              <a:miter lim="800000"/>
              <a:headEnd/>
              <a:tailEnd/>
            </a:ln>
          </p:spPr>
          <p:txBody>
            <a:bodyPr wrap="none" anchor="ctr"/>
            <a:lstStyle/>
            <a:p>
              <a:pPr algn="ctr"/>
              <a:endParaRPr lang="en-US" sz="2000">
                <a:cs typeface="Arial" charset="0"/>
              </a:endParaRPr>
            </a:p>
          </p:txBody>
        </p:sp>
        <p:sp>
          <p:nvSpPr>
            <p:cNvPr id="12" name="Text Box 11"/>
            <p:cNvSpPr txBox="1">
              <a:spLocks noChangeArrowheads="1"/>
            </p:cNvSpPr>
            <p:nvPr/>
          </p:nvSpPr>
          <p:spPr bwMode="auto">
            <a:xfrm rot="-5400000">
              <a:off x="1826" y="1271"/>
              <a:ext cx="718" cy="256"/>
            </a:xfrm>
            <a:prstGeom prst="rect">
              <a:avLst/>
            </a:prstGeom>
            <a:solidFill>
              <a:schemeClr val="hlink"/>
            </a:solidFill>
            <a:ln w="9525">
              <a:solidFill>
                <a:schemeClr val="tx1"/>
              </a:solidFill>
              <a:miter lim="800000"/>
              <a:headEnd/>
              <a:tailEnd/>
            </a:ln>
          </p:spPr>
          <p:txBody>
            <a:bodyPr wrap="none">
              <a:spAutoFit/>
            </a:bodyPr>
            <a:lstStyle/>
            <a:p>
              <a:r>
                <a:rPr lang="en-US" sz="2000">
                  <a:cs typeface="Arial" charset="0"/>
                </a:rPr>
                <a:t>Register</a:t>
              </a:r>
            </a:p>
          </p:txBody>
        </p:sp>
      </p:grpSp>
      <p:grpSp>
        <p:nvGrpSpPr>
          <p:cNvPr id="13" name="Group 12"/>
          <p:cNvGrpSpPr>
            <a:grpSpLocks/>
          </p:cNvGrpSpPr>
          <p:nvPr/>
        </p:nvGrpSpPr>
        <p:grpSpPr bwMode="auto">
          <a:xfrm>
            <a:off x="4067175" y="2989263"/>
            <a:ext cx="396875" cy="1130300"/>
            <a:chOff x="2057" y="1047"/>
            <a:chExt cx="250" cy="712"/>
          </a:xfrm>
        </p:grpSpPr>
        <p:sp>
          <p:nvSpPr>
            <p:cNvPr id="14" name="Rectangle 13"/>
            <p:cNvSpPr>
              <a:spLocks noChangeArrowheads="1"/>
            </p:cNvSpPr>
            <p:nvPr/>
          </p:nvSpPr>
          <p:spPr bwMode="auto">
            <a:xfrm>
              <a:off x="2082" y="1071"/>
              <a:ext cx="217" cy="678"/>
            </a:xfrm>
            <a:prstGeom prst="rect">
              <a:avLst/>
            </a:prstGeom>
            <a:solidFill>
              <a:schemeClr val="hlink"/>
            </a:solidFill>
            <a:ln w="9525">
              <a:solidFill>
                <a:schemeClr val="tx1"/>
              </a:solidFill>
              <a:miter lim="800000"/>
              <a:headEnd/>
              <a:tailEnd/>
            </a:ln>
          </p:spPr>
          <p:txBody>
            <a:bodyPr wrap="none" anchor="ctr"/>
            <a:lstStyle/>
            <a:p>
              <a:pPr algn="ctr"/>
              <a:endParaRPr lang="en-US" sz="2000">
                <a:cs typeface="Arial" charset="0"/>
              </a:endParaRPr>
            </a:p>
          </p:txBody>
        </p:sp>
        <p:sp>
          <p:nvSpPr>
            <p:cNvPr id="15" name="Text Box 14"/>
            <p:cNvSpPr txBox="1">
              <a:spLocks noChangeArrowheads="1"/>
            </p:cNvSpPr>
            <p:nvPr/>
          </p:nvSpPr>
          <p:spPr bwMode="auto">
            <a:xfrm rot="-5400000">
              <a:off x="1826" y="1278"/>
              <a:ext cx="712" cy="250"/>
            </a:xfrm>
            <a:prstGeom prst="rect">
              <a:avLst/>
            </a:prstGeom>
            <a:solidFill>
              <a:schemeClr val="hlink"/>
            </a:solidFill>
            <a:ln w="9525">
              <a:noFill/>
              <a:miter lim="800000"/>
              <a:headEnd/>
              <a:tailEnd/>
            </a:ln>
          </p:spPr>
          <p:txBody>
            <a:bodyPr wrap="none">
              <a:spAutoFit/>
            </a:bodyPr>
            <a:lstStyle/>
            <a:p>
              <a:r>
                <a:rPr lang="en-US" sz="2000">
                  <a:cs typeface="Arial" charset="0"/>
                </a:rPr>
                <a:t>Register</a:t>
              </a:r>
            </a:p>
          </p:txBody>
        </p:sp>
      </p:grpSp>
      <p:grpSp>
        <p:nvGrpSpPr>
          <p:cNvPr id="16" name="Group 15"/>
          <p:cNvGrpSpPr>
            <a:grpSpLocks/>
          </p:cNvGrpSpPr>
          <p:nvPr/>
        </p:nvGrpSpPr>
        <p:grpSpPr bwMode="auto">
          <a:xfrm>
            <a:off x="4067175" y="4948238"/>
            <a:ext cx="396875" cy="1130300"/>
            <a:chOff x="2057" y="1047"/>
            <a:chExt cx="250" cy="712"/>
          </a:xfrm>
        </p:grpSpPr>
        <p:sp>
          <p:nvSpPr>
            <p:cNvPr id="17" name="Rectangle 16"/>
            <p:cNvSpPr>
              <a:spLocks noChangeArrowheads="1"/>
            </p:cNvSpPr>
            <p:nvPr/>
          </p:nvSpPr>
          <p:spPr bwMode="auto">
            <a:xfrm>
              <a:off x="2082" y="1071"/>
              <a:ext cx="217" cy="678"/>
            </a:xfrm>
            <a:prstGeom prst="rect">
              <a:avLst/>
            </a:prstGeom>
            <a:solidFill>
              <a:schemeClr val="hlink"/>
            </a:solidFill>
            <a:ln w="9525">
              <a:solidFill>
                <a:schemeClr val="tx1"/>
              </a:solidFill>
              <a:miter lim="800000"/>
              <a:headEnd/>
              <a:tailEnd/>
            </a:ln>
          </p:spPr>
          <p:txBody>
            <a:bodyPr wrap="none" anchor="ctr"/>
            <a:lstStyle/>
            <a:p>
              <a:pPr algn="ctr"/>
              <a:endParaRPr lang="en-US" sz="2000">
                <a:cs typeface="Arial" charset="0"/>
              </a:endParaRPr>
            </a:p>
          </p:txBody>
        </p:sp>
        <p:sp>
          <p:nvSpPr>
            <p:cNvPr id="18" name="Text Box 17"/>
            <p:cNvSpPr txBox="1">
              <a:spLocks noChangeArrowheads="1"/>
            </p:cNvSpPr>
            <p:nvPr/>
          </p:nvSpPr>
          <p:spPr bwMode="auto">
            <a:xfrm rot="-5400000">
              <a:off x="1826" y="1278"/>
              <a:ext cx="712" cy="250"/>
            </a:xfrm>
            <a:prstGeom prst="rect">
              <a:avLst/>
            </a:prstGeom>
            <a:solidFill>
              <a:schemeClr val="hlink"/>
            </a:solidFill>
            <a:ln w="9525">
              <a:noFill/>
              <a:miter lim="800000"/>
              <a:headEnd/>
              <a:tailEnd/>
            </a:ln>
          </p:spPr>
          <p:txBody>
            <a:bodyPr wrap="none">
              <a:spAutoFit/>
            </a:bodyPr>
            <a:lstStyle/>
            <a:p>
              <a:r>
                <a:rPr lang="en-US" sz="2000">
                  <a:cs typeface="Arial" charset="0"/>
                </a:rPr>
                <a:t>Register</a:t>
              </a:r>
            </a:p>
          </p:txBody>
        </p:sp>
      </p:grpSp>
      <p:sp>
        <p:nvSpPr>
          <p:cNvPr id="19" name="Line 18"/>
          <p:cNvSpPr>
            <a:spLocks noChangeShapeType="1"/>
          </p:cNvSpPr>
          <p:nvPr/>
        </p:nvSpPr>
        <p:spPr bwMode="auto">
          <a:xfrm>
            <a:off x="4451350" y="2374900"/>
            <a:ext cx="346075" cy="0"/>
          </a:xfrm>
          <a:prstGeom prst="line">
            <a:avLst/>
          </a:prstGeom>
          <a:noFill/>
          <a:ln w="28575">
            <a:solidFill>
              <a:schemeClr val="tx1"/>
            </a:solidFill>
            <a:round/>
            <a:headEnd/>
            <a:tailEnd type="triangle" w="med" len="med"/>
          </a:ln>
        </p:spPr>
        <p:txBody>
          <a:bodyPr/>
          <a:lstStyle/>
          <a:p>
            <a:endParaRPr lang="en-US"/>
          </a:p>
        </p:txBody>
      </p:sp>
      <p:sp>
        <p:nvSpPr>
          <p:cNvPr id="20" name="Line 19"/>
          <p:cNvSpPr>
            <a:spLocks noChangeShapeType="1"/>
          </p:cNvSpPr>
          <p:nvPr/>
        </p:nvSpPr>
        <p:spPr bwMode="auto">
          <a:xfrm>
            <a:off x="5910263" y="5486400"/>
            <a:ext cx="346075" cy="0"/>
          </a:xfrm>
          <a:prstGeom prst="line">
            <a:avLst/>
          </a:prstGeom>
          <a:noFill/>
          <a:ln w="28575">
            <a:solidFill>
              <a:schemeClr val="tx1"/>
            </a:solidFill>
            <a:round/>
            <a:headEnd/>
            <a:tailEnd type="triangle" w="med" len="med"/>
          </a:ln>
        </p:spPr>
        <p:txBody>
          <a:bodyPr/>
          <a:lstStyle/>
          <a:p>
            <a:endParaRPr lang="en-US"/>
          </a:p>
        </p:txBody>
      </p:sp>
      <p:sp>
        <p:nvSpPr>
          <p:cNvPr id="21" name="Line 20"/>
          <p:cNvSpPr>
            <a:spLocks noChangeShapeType="1"/>
          </p:cNvSpPr>
          <p:nvPr/>
        </p:nvSpPr>
        <p:spPr bwMode="auto">
          <a:xfrm>
            <a:off x="4451350" y="5524500"/>
            <a:ext cx="346075" cy="0"/>
          </a:xfrm>
          <a:prstGeom prst="line">
            <a:avLst/>
          </a:prstGeom>
          <a:noFill/>
          <a:ln w="28575">
            <a:solidFill>
              <a:schemeClr val="tx1"/>
            </a:solidFill>
            <a:round/>
            <a:headEnd/>
            <a:tailEnd type="triangle" w="med" len="med"/>
          </a:ln>
        </p:spPr>
        <p:txBody>
          <a:bodyPr/>
          <a:lstStyle/>
          <a:p>
            <a:endParaRPr lang="en-US"/>
          </a:p>
        </p:txBody>
      </p:sp>
      <p:sp>
        <p:nvSpPr>
          <p:cNvPr id="22" name="Line 21"/>
          <p:cNvSpPr>
            <a:spLocks noChangeShapeType="1"/>
          </p:cNvSpPr>
          <p:nvPr/>
        </p:nvSpPr>
        <p:spPr bwMode="auto">
          <a:xfrm>
            <a:off x="4451350" y="3565525"/>
            <a:ext cx="346075" cy="0"/>
          </a:xfrm>
          <a:prstGeom prst="line">
            <a:avLst/>
          </a:prstGeom>
          <a:noFill/>
          <a:ln w="28575">
            <a:solidFill>
              <a:schemeClr val="tx1"/>
            </a:solidFill>
            <a:round/>
            <a:headEnd/>
            <a:tailEnd type="triangle" w="med" len="med"/>
          </a:ln>
        </p:spPr>
        <p:txBody>
          <a:bodyPr/>
          <a:lstStyle/>
          <a:p>
            <a:endParaRPr lang="en-US"/>
          </a:p>
        </p:txBody>
      </p:sp>
      <p:sp>
        <p:nvSpPr>
          <p:cNvPr id="23" name="Line 22"/>
          <p:cNvSpPr>
            <a:spLocks noChangeShapeType="1"/>
          </p:cNvSpPr>
          <p:nvPr/>
        </p:nvSpPr>
        <p:spPr bwMode="auto">
          <a:xfrm>
            <a:off x="5910263" y="3527425"/>
            <a:ext cx="346075" cy="0"/>
          </a:xfrm>
          <a:prstGeom prst="line">
            <a:avLst/>
          </a:prstGeom>
          <a:noFill/>
          <a:ln w="28575">
            <a:solidFill>
              <a:schemeClr val="tx1"/>
            </a:solidFill>
            <a:round/>
            <a:headEnd/>
            <a:tailEnd type="triangle" w="med" len="med"/>
          </a:ln>
        </p:spPr>
        <p:txBody>
          <a:bodyPr/>
          <a:lstStyle/>
          <a:p>
            <a:endParaRPr lang="en-US"/>
          </a:p>
        </p:txBody>
      </p:sp>
      <p:sp>
        <p:nvSpPr>
          <p:cNvPr id="24" name="Line 23"/>
          <p:cNvSpPr>
            <a:spLocks noChangeShapeType="1"/>
          </p:cNvSpPr>
          <p:nvPr/>
        </p:nvSpPr>
        <p:spPr bwMode="auto">
          <a:xfrm>
            <a:off x="5910263" y="2374900"/>
            <a:ext cx="346075" cy="0"/>
          </a:xfrm>
          <a:prstGeom prst="line">
            <a:avLst/>
          </a:prstGeom>
          <a:noFill/>
          <a:ln w="28575">
            <a:solidFill>
              <a:schemeClr val="tx1"/>
            </a:solidFill>
            <a:round/>
            <a:headEnd/>
            <a:tailEnd type="triangle" w="med" len="med"/>
          </a:ln>
        </p:spPr>
        <p:txBody>
          <a:bodyPr/>
          <a:lstStyle/>
          <a:p>
            <a:endParaRPr lang="en-US"/>
          </a:p>
        </p:txBody>
      </p:sp>
      <p:sp>
        <p:nvSpPr>
          <p:cNvPr id="25" name="AutoShape 24"/>
          <p:cNvSpPr>
            <a:spLocks noChangeArrowheads="1"/>
          </p:cNvSpPr>
          <p:nvPr/>
        </p:nvSpPr>
        <p:spPr bwMode="auto">
          <a:xfrm rot="16200000">
            <a:off x="4373563" y="3643313"/>
            <a:ext cx="4225925" cy="460375"/>
          </a:xfrm>
          <a:custGeom>
            <a:avLst/>
            <a:gdLst>
              <a:gd name="T0" fmla="*/ 3697685 w 21600"/>
              <a:gd name="T1" fmla="*/ 230188 h 21600"/>
              <a:gd name="T2" fmla="*/ 2112963 w 21600"/>
              <a:gd name="T3" fmla="*/ 460375 h 21600"/>
              <a:gd name="T4" fmla="*/ 528241 w 21600"/>
              <a:gd name="T5" fmla="*/ 230188 h 21600"/>
              <a:gd name="T6" fmla="*/ 2112963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66FF33"/>
          </a:solidFill>
          <a:ln w="9525">
            <a:solidFill>
              <a:schemeClr val="tx1"/>
            </a:solidFill>
            <a:miter lim="800000"/>
            <a:headEnd/>
            <a:tailEnd/>
          </a:ln>
        </p:spPr>
        <p:txBody>
          <a:bodyPr wrap="none" anchor="ctr"/>
          <a:lstStyle/>
          <a:p>
            <a:endParaRPr lang="en-US"/>
          </a:p>
        </p:txBody>
      </p:sp>
      <p:sp>
        <p:nvSpPr>
          <p:cNvPr id="26" name="Line 25"/>
          <p:cNvSpPr>
            <a:spLocks noChangeShapeType="1"/>
          </p:cNvSpPr>
          <p:nvPr/>
        </p:nvSpPr>
        <p:spPr bwMode="auto">
          <a:xfrm>
            <a:off x="6716713" y="3757613"/>
            <a:ext cx="614362" cy="0"/>
          </a:xfrm>
          <a:prstGeom prst="line">
            <a:avLst/>
          </a:prstGeom>
          <a:noFill/>
          <a:ln w="28575">
            <a:solidFill>
              <a:schemeClr val="tx1"/>
            </a:solidFill>
            <a:round/>
            <a:headEnd/>
            <a:tailEnd type="triangle" w="med" len="med"/>
          </a:ln>
        </p:spPr>
        <p:txBody>
          <a:bodyPr/>
          <a:lstStyle/>
          <a:p>
            <a:endParaRPr lang="en-US"/>
          </a:p>
        </p:txBody>
      </p:sp>
      <p:sp>
        <p:nvSpPr>
          <p:cNvPr id="27" name="Line 26"/>
          <p:cNvSpPr>
            <a:spLocks noChangeShapeType="1"/>
          </p:cNvSpPr>
          <p:nvPr/>
        </p:nvSpPr>
        <p:spPr bwMode="auto">
          <a:xfrm>
            <a:off x="7677150" y="3757613"/>
            <a:ext cx="498475" cy="0"/>
          </a:xfrm>
          <a:prstGeom prst="line">
            <a:avLst/>
          </a:prstGeom>
          <a:noFill/>
          <a:ln w="28575">
            <a:solidFill>
              <a:schemeClr val="tx1"/>
            </a:solidFill>
            <a:round/>
            <a:headEnd/>
            <a:tailEnd type="triangle" w="med" len="med"/>
          </a:ln>
        </p:spPr>
        <p:txBody>
          <a:bodyPr/>
          <a:lstStyle/>
          <a:p>
            <a:endParaRPr lang="en-US"/>
          </a:p>
        </p:txBody>
      </p:sp>
      <p:sp>
        <p:nvSpPr>
          <p:cNvPr id="28" name="Text Box 27"/>
          <p:cNvSpPr txBox="1">
            <a:spLocks noChangeArrowheads="1"/>
          </p:cNvSpPr>
          <p:nvPr/>
        </p:nvSpPr>
        <p:spPr bwMode="auto">
          <a:xfrm rot="16200000">
            <a:off x="5375276" y="3678237"/>
            <a:ext cx="2159000" cy="396875"/>
          </a:xfrm>
          <a:prstGeom prst="rect">
            <a:avLst/>
          </a:prstGeom>
          <a:noFill/>
          <a:ln w="9525">
            <a:noFill/>
            <a:miter lim="800000"/>
            <a:headEnd/>
            <a:tailEnd/>
          </a:ln>
        </p:spPr>
        <p:txBody>
          <a:bodyPr wrap="none">
            <a:spAutoFit/>
          </a:bodyPr>
          <a:lstStyle/>
          <a:p>
            <a:r>
              <a:rPr lang="en-US" sz="2000">
                <a:cs typeface="Arial" charset="0"/>
              </a:rPr>
              <a:t>N to 1 multiplexer</a:t>
            </a:r>
          </a:p>
        </p:txBody>
      </p:sp>
      <p:sp>
        <p:nvSpPr>
          <p:cNvPr id="29" name="Line 28"/>
          <p:cNvSpPr>
            <a:spLocks noChangeShapeType="1"/>
          </p:cNvSpPr>
          <p:nvPr/>
        </p:nvSpPr>
        <p:spPr bwMode="auto">
          <a:xfrm>
            <a:off x="3644900" y="2374900"/>
            <a:ext cx="460375" cy="0"/>
          </a:xfrm>
          <a:prstGeom prst="line">
            <a:avLst/>
          </a:prstGeom>
          <a:noFill/>
          <a:ln w="28575">
            <a:solidFill>
              <a:schemeClr val="tx1"/>
            </a:solidFill>
            <a:round/>
            <a:headEnd/>
            <a:tailEnd type="triangle" w="med" len="med"/>
          </a:ln>
        </p:spPr>
        <p:txBody>
          <a:bodyPr/>
          <a:lstStyle/>
          <a:p>
            <a:endParaRPr lang="en-US"/>
          </a:p>
        </p:txBody>
      </p:sp>
      <p:sp>
        <p:nvSpPr>
          <p:cNvPr id="30" name="Line 29"/>
          <p:cNvSpPr>
            <a:spLocks noChangeShapeType="1"/>
          </p:cNvSpPr>
          <p:nvPr/>
        </p:nvSpPr>
        <p:spPr bwMode="auto">
          <a:xfrm>
            <a:off x="3644900" y="3565525"/>
            <a:ext cx="460375" cy="0"/>
          </a:xfrm>
          <a:prstGeom prst="line">
            <a:avLst/>
          </a:prstGeom>
          <a:noFill/>
          <a:ln w="28575">
            <a:solidFill>
              <a:schemeClr val="tx1"/>
            </a:solidFill>
            <a:round/>
            <a:headEnd/>
            <a:tailEnd type="triangle" w="med" len="med"/>
          </a:ln>
        </p:spPr>
        <p:txBody>
          <a:bodyPr/>
          <a:lstStyle/>
          <a:p>
            <a:endParaRPr lang="en-US"/>
          </a:p>
        </p:txBody>
      </p:sp>
      <p:sp>
        <p:nvSpPr>
          <p:cNvPr id="31" name="Line 30"/>
          <p:cNvSpPr>
            <a:spLocks noChangeShapeType="1"/>
          </p:cNvSpPr>
          <p:nvPr/>
        </p:nvSpPr>
        <p:spPr bwMode="auto">
          <a:xfrm>
            <a:off x="3644900" y="5524500"/>
            <a:ext cx="460375" cy="0"/>
          </a:xfrm>
          <a:prstGeom prst="line">
            <a:avLst/>
          </a:prstGeom>
          <a:noFill/>
          <a:ln w="28575">
            <a:solidFill>
              <a:schemeClr val="tx1"/>
            </a:solidFill>
            <a:round/>
            <a:headEnd/>
            <a:tailEnd type="triangle" w="med" len="med"/>
          </a:ln>
        </p:spPr>
        <p:txBody>
          <a:bodyPr/>
          <a:lstStyle/>
          <a:p>
            <a:endParaRPr lang="en-US"/>
          </a:p>
        </p:txBody>
      </p:sp>
      <p:sp>
        <p:nvSpPr>
          <p:cNvPr id="32" name="Line 31"/>
          <p:cNvSpPr>
            <a:spLocks noChangeShapeType="1"/>
          </p:cNvSpPr>
          <p:nvPr/>
        </p:nvSpPr>
        <p:spPr bwMode="auto">
          <a:xfrm>
            <a:off x="3644900" y="2374900"/>
            <a:ext cx="0" cy="3149600"/>
          </a:xfrm>
          <a:prstGeom prst="line">
            <a:avLst/>
          </a:prstGeom>
          <a:noFill/>
          <a:ln w="28575">
            <a:solidFill>
              <a:schemeClr val="tx1"/>
            </a:solidFill>
            <a:round/>
            <a:headEnd/>
            <a:tailEnd/>
          </a:ln>
        </p:spPr>
        <p:txBody>
          <a:bodyPr/>
          <a:lstStyle/>
          <a:p>
            <a:endParaRPr lang="en-US"/>
          </a:p>
        </p:txBody>
      </p:sp>
      <p:sp>
        <p:nvSpPr>
          <p:cNvPr id="33" name="Line 32"/>
          <p:cNvSpPr>
            <a:spLocks noChangeShapeType="1"/>
          </p:cNvSpPr>
          <p:nvPr/>
        </p:nvSpPr>
        <p:spPr bwMode="auto">
          <a:xfrm>
            <a:off x="1109663" y="3833813"/>
            <a:ext cx="2535237" cy="1587"/>
          </a:xfrm>
          <a:prstGeom prst="line">
            <a:avLst/>
          </a:prstGeom>
          <a:noFill/>
          <a:ln w="28575">
            <a:solidFill>
              <a:schemeClr val="tx1"/>
            </a:solidFill>
            <a:round/>
            <a:headEnd/>
            <a:tailEnd/>
          </a:ln>
        </p:spPr>
        <p:txBody>
          <a:bodyPr/>
          <a:lstStyle/>
          <a:p>
            <a:endParaRPr lang="en-US"/>
          </a:p>
        </p:txBody>
      </p:sp>
      <p:sp>
        <p:nvSpPr>
          <p:cNvPr id="34" name="Rectangle 33"/>
          <p:cNvSpPr>
            <a:spLocks noChangeArrowheads="1"/>
          </p:cNvSpPr>
          <p:nvPr/>
        </p:nvSpPr>
        <p:spPr bwMode="auto">
          <a:xfrm>
            <a:off x="1263650" y="5062538"/>
            <a:ext cx="1266825" cy="1306512"/>
          </a:xfrm>
          <a:prstGeom prst="rect">
            <a:avLst/>
          </a:prstGeom>
          <a:solidFill>
            <a:schemeClr val="hlink"/>
          </a:solidFill>
          <a:ln w="9525">
            <a:solidFill>
              <a:schemeClr val="tx1"/>
            </a:solidFill>
            <a:miter lim="800000"/>
            <a:headEnd/>
            <a:tailEnd/>
          </a:ln>
        </p:spPr>
        <p:txBody>
          <a:bodyPr wrap="none" anchor="ctr"/>
          <a:lstStyle/>
          <a:p>
            <a:pPr algn="ctr"/>
            <a:r>
              <a:rPr lang="en-US" sz="2000">
                <a:cs typeface="Arial" charset="0"/>
              </a:rPr>
              <a:t>Multiphase</a:t>
            </a:r>
          </a:p>
          <a:p>
            <a:pPr algn="ctr"/>
            <a:r>
              <a:rPr lang="en-US" sz="2000">
                <a:cs typeface="Arial" charset="0"/>
              </a:rPr>
              <a:t>Clock gen.</a:t>
            </a:r>
          </a:p>
          <a:p>
            <a:pPr algn="ctr"/>
            <a:r>
              <a:rPr lang="en-US" sz="2000">
                <a:cs typeface="Arial" charset="0"/>
              </a:rPr>
              <a:t> and mux</a:t>
            </a:r>
          </a:p>
          <a:p>
            <a:pPr algn="ctr"/>
            <a:r>
              <a:rPr lang="en-US" sz="2000">
                <a:cs typeface="Arial" charset="0"/>
              </a:rPr>
              <a:t>control</a:t>
            </a:r>
          </a:p>
        </p:txBody>
      </p:sp>
      <p:sp>
        <p:nvSpPr>
          <p:cNvPr id="35" name="Line 34"/>
          <p:cNvSpPr>
            <a:spLocks noChangeShapeType="1"/>
          </p:cNvSpPr>
          <p:nvPr/>
        </p:nvSpPr>
        <p:spPr bwMode="auto">
          <a:xfrm>
            <a:off x="2530475" y="6291263"/>
            <a:ext cx="3994150" cy="1587"/>
          </a:xfrm>
          <a:prstGeom prst="line">
            <a:avLst/>
          </a:prstGeom>
          <a:noFill/>
          <a:ln w="28575">
            <a:solidFill>
              <a:schemeClr val="bg2"/>
            </a:solidFill>
            <a:round/>
            <a:headEnd/>
            <a:tailEnd/>
          </a:ln>
        </p:spPr>
        <p:txBody>
          <a:bodyPr/>
          <a:lstStyle/>
          <a:p>
            <a:endParaRPr lang="en-US"/>
          </a:p>
        </p:txBody>
      </p:sp>
      <p:sp>
        <p:nvSpPr>
          <p:cNvPr id="36" name="Line 35"/>
          <p:cNvSpPr>
            <a:spLocks noChangeShapeType="1"/>
          </p:cNvSpPr>
          <p:nvPr/>
        </p:nvSpPr>
        <p:spPr bwMode="auto">
          <a:xfrm flipV="1">
            <a:off x="6524625" y="5370513"/>
            <a:ext cx="0" cy="922337"/>
          </a:xfrm>
          <a:prstGeom prst="line">
            <a:avLst/>
          </a:prstGeom>
          <a:noFill/>
          <a:ln w="28575">
            <a:solidFill>
              <a:schemeClr val="bg2"/>
            </a:solidFill>
            <a:round/>
            <a:headEnd/>
            <a:tailEnd type="triangle" w="med" len="med"/>
          </a:ln>
        </p:spPr>
        <p:txBody>
          <a:bodyPr/>
          <a:lstStyle/>
          <a:p>
            <a:endParaRPr lang="en-US"/>
          </a:p>
        </p:txBody>
      </p:sp>
      <p:sp>
        <p:nvSpPr>
          <p:cNvPr id="37" name="Line 36"/>
          <p:cNvSpPr>
            <a:spLocks noChangeShapeType="1"/>
          </p:cNvSpPr>
          <p:nvPr/>
        </p:nvSpPr>
        <p:spPr bwMode="auto">
          <a:xfrm>
            <a:off x="1071563" y="6559550"/>
            <a:ext cx="6451600" cy="0"/>
          </a:xfrm>
          <a:prstGeom prst="line">
            <a:avLst/>
          </a:prstGeom>
          <a:noFill/>
          <a:ln w="9525">
            <a:solidFill>
              <a:schemeClr val="tx1"/>
            </a:solidFill>
            <a:round/>
            <a:headEnd/>
            <a:tailEnd/>
          </a:ln>
        </p:spPr>
        <p:txBody>
          <a:bodyPr/>
          <a:lstStyle/>
          <a:p>
            <a:endParaRPr lang="en-US"/>
          </a:p>
        </p:txBody>
      </p:sp>
      <p:sp>
        <p:nvSpPr>
          <p:cNvPr id="38" name="Line 37"/>
          <p:cNvSpPr>
            <a:spLocks noChangeShapeType="1"/>
          </p:cNvSpPr>
          <p:nvPr/>
        </p:nvSpPr>
        <p:spPr bwMode="auto">
          <a:xfrm flipV="1">
            <a:off x="7523163" y="4256088"/>
            <a:ext cx="0" cy="2303462"/>
          </a:xfrm>
          <a:prstGeom prst="line">
            <a:avLst/>
          </a:prstGeom>
          <a:noFill/>
          <a:ln w="9525">
            <a:solidFill>
              <a:schemeClr val="tx1"/>
            </a:solidFill>
            <a:round/>
            <a:headEnd/>
            <a:tailEnd type="triangle" w="med" len="med"/>
          </a:ln>
        </p:spPr>
        <p:txBody>
          <a:bodyPr/>
          <a:lstStyle/>
          <a:p>
            <a:endParaRPr lang="en-US"/>
          </a:p>
        </p:txBody>
      </p:sp>
      <p:sp>
        <p:nvSpPr>
          <p:cNvPr id="39" name="Line 38"/>
          <p:cNvSpPr>
            <a:spLocks noChangeShapeType="1"/>
          </p:cNvSpPr>
          <p:nvPr/>
        </p:nvSpPr>
        <p:spPr bwMode="auto">
          <a:xfrm flipV="1">
            <a:off x="1916113" y="6365875"/>
            <a:ext cx="0" cy="192088"/>
          </a:xfrm>
          <a:prstGeom prst="line">
            <a:avLst/>
          </a:prstGeom>
          <a:noFill/>
          <a:ln w="9525">
            <a:solidFill>
              <a:schemeClr val="tx1"/>
            </a:solidFill>
            <a:round/>
            <a:headEnd/>
            <a:tailEnd type="triangle" w="med" len="med"/>
          </a:ln>
        </p:spPr>
        <p:txBody>
          <a:bodyPr/>
          <a:lstStyle/>
          <a:p>
            <a:endParaRPr lang="en-US"/>
          </a:p>
        </p:txBody>
      </p:sp>
      <p:sp>
        <p:nvSpPr>
          <p:cNvPr id="40" name="Line 39"/>
          <p:cNvSpPr>
            <a:spLocks noChangeShapeType="1"/>
          </p:cNvSpPr>
          <p:nvPr/>
        </p:nvSpPr>
        <p:spPr bwMode="auto">
          <a:xfrm>
            <a:off x="2530475" y="6022975"/>
            <a:ext cx="1574800" cy="0"/>
          </a:xfrm>
          <a:prstGeom prst="line">
            <a:avLst/>
          </a:prstGeom>
          <a:noFill/>
          <a:ln w="9525">
            <a:solidFill>
              <a:schemeClr val="tx1"/>
            </a:solidFill>
            <a:round/>
            <a:headEnd/>
            <a:tailEnd type="triangle" w="med" len="med"/>
          </a:ln>
        </p:spPr>
        <p:txBody>
          <a:bodyPr/>
          <a:lstStyle/>
          <a:p>
            <a:endParaRPr lang="en-US"/>
          </a:p>
        </p:txBody>
      </p:sp>
      <p:sp>
        <p:nvSpPr>
          <p:cNvPr id="41" name="Line 40"/>
          <p:cNvSpPr>
            <a:spLocks noChangeShapeType="1"/>
          </p:cNvSpPr>
          <p:nvPr/>
        </p:nvSpPr>
        <p:spPr bwMode="auto">
          <a:xfrm>
            <a:off x="2530475" y="5253038"/>
            <a:ext cx="654050" cy="1587"/>
          </a:xfrm>
          <a:prstGeom prst="line">
            <a:avLst/>
          </a:prstGeom>
          <a:noFill/>
          <a:ln w="9525">
            <a:solidFill>
              <a:schemeClr val="tx1"/>
            </a:solidFill>
            <a:round/>
            <a:headEnd/>
            <a:tailEnd/>
          </a:ln>
        </p:spPr>
        <p:txBody>
          <a:bodyPr/>
          <a:lstStyle/>
          <a:p>
            <a:endParaRPr lang="en-US"/>
          </a:p>
        </p:txBody>
      </p:sp>
      <p:sp>
        <p:nvSpPr>
          <p:cNvPr id="42" name="Line 41"/>
          <p:cNvSpPr>
            <a:spLocks noChangeShapeType="1"/>
          </p:cNvSpPr>
          <p:nvPr/>
        </p:nvSpPr>
        <p:spPr bwMode="auto">
          <a:xfrm>
            <a:off x="2530475" y="5484813"/>
            <a:ext cx="922338" cy="0"/>
          </a:xfrm>
          <a:prstGeom prst="line">
            <a:avLst/>
          </a:prstGeom>
          <a:noFill/>
          <a:ln w="9525">
            <a:solidFill>
              <a:schemeClr val="tx1"/>
            </a:solidFill>
            <a:round/>
            <a:headEnd/>
            <a:tailEnd/>
          </a:ln>
        </p:spPr>
        <p:txBody>
          <a:bodyPr/>
          <a:lstStyle/>
          <a:p>
            <a:endParaRPr lang="en-US"/>
          </a:p>
        </p:txBody>
      </p:sp>
      <p:sp>
        <p:nvSpPr>
          <p:cNvPr id="43" name="Line 42"/>
          <p:cNvSpPr>
            <a:spLocks noChangeShapeType="1"/>
          </p:cNvSpPr>
          <p:nvPr/>
        </p:nvSpPr>
        <p:spPr bwMode="auto">
          <a:xfrm flipV="1">
            <a:off x="3184525" y="2835275"/>
            <a:ext cx="0" cy="2419350"/>
          </a:xfrm>
          <a:prstGeom prst="line">
            <a:avLst/>
          </a:prstGeom>
          <a:noFill/>
          <a:ln w="9525">
            <a:solidFill>
              <a:schemeClr val="tx1"/>
            </a:solidFill>
            <a:round/>
            <a:headEnd/>
            <a:tailEnd/>
          </a:ln>
        </p:spPr>
        <p:txBody>
          <a:bodyPr/>
          <a:lstStyle/>
          <a:p>
            <a:endParaRPr lang="en-US"/>
          </a:p>
        </p:txBody>
      </p:sp>
      <p:sp>
        <p:nvSpPr>
          <p:cNvPr id="44" name="Line 43"/>
          <p:cNvSpPr>
            <a:spLocks noChangeShapeType="1"/>
          </p:cNvSpPr>
          <p:nvPr/>
        </p:nvSpPr>
        <p:spPr bwMode="auto">
          <a:xfrm flipV="1">
            <a:off x="3452813" y="4064000"/>
            <a:ext cx="0" cy="1420813"/>
          </a:xfrm>
          <a:prstGeom prst="line">
            <a:avLst/>
          </a:prstGeom>
          <a:noFill/>
          <a:ln w="9525">
            <a:solidFill>
              <a:schemeClr val="tx1"/>
            </a:solidFill>
            <a:round/>
            <a:headEnd/>
            <a:tailEnd/>
          </a:ln>
        </p:spPr>
        <p:txBody>
          <a:bodyPr/>
          <a:lstStyle/>
          <a:p>
            <a:endParaRPr lang="en-US"/>
          </a:p>
        </p:txBody>
      </p:sp>
      <p:sp>
        <p:nvSpPr>
          <p:cNvPr id="45" name="Line 44"/>
          <p:cNvSpPr>
            <a:spLocks noChangeShapeType="1"/>
          </p:cNvSpPr>
          <p:nvPr/>
        </p:nvSpPr>
        <p:spPr bwMode="auto">
          <a:xfrm>
            <a:off x="3184525" y="2835275"/>
            <a:ext cx="920750" cy="0"/>
          </a:xfrm>
          <a:prstGeom prst="line">
            <a:avLst/>
          </a:prstGeom>
          <a:noFill/>
          <a:ln w="9525">
            <a:solidFill>
              <a:schemeClr val="tx1"/>
            </a:solidFill>
            <a:round/>
            <a:headEnd/>
            <a:tailEnd type="triangle" w="med" len="med"/>
          </a:ln>
        </p:spPr>
        <p:txBody>
          <a:bodyPr/>
          <a:lstStyle/>
          <a:p>
            <a:endParaRPr lang="en-US"/>
          </a:p>
        </p:txBody>
      </p:sp>
      <p:sp>
        <p:nvSpPr>
          <p:cNvPr id="46" name="Line 45"/>
          <p:cNvSpPr>
            <a:spLocks noChangeShapeType="1"/>
          </p:cNvSpPr>
          <p:nvPr/>
        </p:nvSpPr>
        <p:spPr bwMode="auto">
          <a:xfrm>
            <a:off x="3452813" y="4064000"/>
            <a:ext cx="652462" cy="0"/>
          </a:xfrm>
          <a:prstGeom prst="line">
            <a:avLst/>
          </a:prstGeom>
          <a:noFill/>
          <a:ln w="9525">
            <a:solidFill>
              <a:schemeClr val="tx1"/>
            </a:solidFill>
            <a:round/>
            <a:headEnd/>
            <a:tailEnd type="triangle" w="med" len="med"/>
          </a:ln>
        </p:spPr>
        <p:txBody>
          <a:bodyPr/>
          <a:lstStyle/>
          <a:p>
            <a:endParaRPr lang="en-US"/>
          </a:p>
        </p:txBody>
      </p:sp>
      <p:sp>
        <p:nvSpPr>
          <p:cNvPr id="47" name="Text Box 46"/>
          <p:cNvSpPr txBox="1">
            <a:spLocks noChangeArrowheads="1"/>
          </p:cNvSpPr>
          <p:nvPr/>
        </p:nvSpPr>
        <p:spPr bwMode="auto">
          <a:xfrm>
            <a:off x="379413" y="3641725"/>
            <a:ext cx="747712" cy="396875"/>
          </a:xfrm>
          <a:prstGeom prst="rect">
            <a:avLst/>
          </a:prstGeom>
          <a:noFill/>
          <a:ln w="9525">
            <a:noFill/>
            <a:miter lim="800000"/>
            <a:headEnd/>
            <a:tailEnd/>
          </a:ln>
        </p:spPr>
        <p:txBody>
          <a:bodyPr wrap="none">
            <a:spAutoFit/>
          </a:bodyPr>
          <a:lstStyle/>
          <a:p>
            <a:r>
              <a:rPr lang="en-US" sz="2000">
                <a:cs typeface="Arial" charset="0"/>
              </a:rPr>
              <a:t>Input</a:t>
            </a:r>
          </a:p>
        </p:txBody>
      </p:sp>
      <p:sp>
        <p:nvSpPr>
          <p:cNvPr id="48" name="Text Box 47"/>
          <p:cNvSpPr txBox="1">
            <a:spLocks noChangeArrowheads="1"/>
          </p:cNvSpPr>
          <p:nvPr/>
        </p:nvSpPr>
        <p:spPr bwMode="auto">
          <a:xfrm>
            <a:off x="7869238" y="3335338"/>
            <a:ext cx="944562" cy="396875"/>
          </a:xfrm>
          <a:prstGeom prst="rect">
            <a:avLst/>
          </a:prstGeom>
          <a:noFill/>
          <a:ln w="9525">
            <a:noFill/>
            <a:miter lim="800000"/>
            <a:headEnd/>
            <a:tailEnd/>
          </a:ln>
        </p:spPr>
        <p:txBody>
          <a:bodyPr wrap="none">
            <a:spAutoFit/>
          </a:bodyPr>
          <a:lstStyle/>
          <a:p>
            <a:r>
              <a:rPr lang="en-US" sz="2000">
                <a:cs typeface="Arial" charset="0"/>
              </a:rPr>
              <a:t>Output</a:t>
            </a:r>
          </a:p>
        </p:txBody>
      </p:sp>
      <p:sp>
        <p:nvSpPr>
          <p:cNvPr id="49" name="Text Box 48"/>
          <p:cNvSpPr txBox="1">
            <a:spLocks noChangeArrowheads="1"/>
          </p:cNvSpPr>
          <p:nvPr/>
        </p:nvSpPr>
        <p:spPr bwMode="auto">
          <a:xfrm>
            <a:off x="533400" y="6330950"/>
            <a:ext cx="538163" cy="396875"/>
          </a:xfrm>
          <a:prstGeom prst="rect">
            <a:avLst/>
          </a:prstGeom>
          <a:noFill/>
          <a:ln w="9525">
            <a:noFill/>
            <a:miter lim="800000"/>
            <a:headEnd/>
            <a:tailEnd/>
          </a:ln>
        </p:spPr>
        <p:txBody>
          <a:bodyPr wrap="none">
            <a:spAutoFit/>
          </a:bodyPr>
          <a:lstStyle/>
          <a:p>
            <a:r>
              <a:rPr lang="en-US" sz="2000" dirty="0">
                <a:cs typeface="Arial" charset="0"/>
              </a:rPr>
              <a:t>CK</a:t>
            </a:r>
          </a:p>
        </p:txBody>
      </p:sp>
      <p:sp>
        <p:nvSpPr>
          <p:cNvPr id="50" name="Text Box 49"/>
          <p:cNvSpPr txBox="1">
            <a:spLocks noChangeArrowheads="1"/>
          </p:cNvSpPr>
          <p:nvPr/>
        </p:nvSpPr>
        <p:spPr bwMode="auto">
          <a:xfrm>
            <a:off x="7523163" y="4371975"/>
            <a:ext cx="455612" cy="396875"/>
          </a:xfrm>
          <a:prstGeom prst="rect">
            <a:avLst/>
          </a:prstGeom>
          <a:noFill/>
          <a:ln w="9525">
            <a:noFill/>
            <a:miter lim="800000"/>
            <a:headEnd/>
            <a:tailEnd/>
          </a:ln>
        </p:spPr>
        <p:txBody>
          <a:bodyPr wrap="none">
            <a:spAutoFit/>
          </a:bodyPr>
          <a:lstStyle/>
          <a:p>
            <a:r>
              <a:rPr lang="en-US" sz="2000">
                <a:cs typeface="Arial" charset="0"/>
              </a:rPr>
              <a:t>f</a:t>
            </a:r>
            <a:r>
              <a:rPr lang="en-US" sz="2000" baseline="-25000">
                <a:cs typeface="Arial" charset="0"/>
              </a:rPr>
              <a:t>clk</a:t>
            </a:r>
          </a:p>
        </p:txBody>
      </p:sp>
      <p:sp>
        <p:nvSpPr>
          <p:cNvPr id="51" name="Text Box 50"/>
          <p:cNvSpPr txBox="1">
            <a:spLocks noChangeArrowheads="1"/>
          </p:cNvSpPr>
          <p:nvPr/>
        </p:nvSpPr>
        <p:spPr bwMode="auto">
          <a:xfrm>
            <a:off x="2905125" y="2436813"/>
            <a:ext cx="709613" cy="396875"/>
          </a:xfrm>
          <a:prstGeom prst="rect">
            <a:avLst/>
          </a:prstGeom>
          <a:noFill/>
          <a:ln w="9525">
            <a:noFill/>
            <a:miter lim="800000"/>
            <a:headEnd/>
            <a:tailEnd/>
          </a:ln>
        </p:spPr>
        <p:txBody>
          <a:bodyPr wrap="none">
            <a:spAutoFit/>
          </a:bodyPr>
          <a:lstStyle/>
          <a:p>
            <a:r>
              <a:rPr lang="en-US" sz="2000">
                <a:cs typeface="Arial" charset="0"/>
              </a:rPr>
              <a:t>f</a:t>
            </a:r>
            <a:r>
              <a:rPr lang="en-US" sz="2000" baseline="-25000">
                <a:cs typeface="Arial" charset="0"/>
              </a:rPr>
              <a:t>clk</a:t>
            </a:r>
            <a:r>
              <a:rPr lang="en-US" sz="2000">
                <a:cs typeface="Arial" charset="0"/>
              </a:rPr>
              <a:t>/N</a:t>
            </a:r>
          </a:p>
        </p:txBody>
      </p:sp>
      <p:sp>
        <p:nvSpPr>
          <p:cNvPr id="52" name="Text Box 53"/>
          <p:cNvSpPr txBox="1">
            <a:spLocks noChangeArrowheads="1"/>
          </p:cNvSpPr>
          <p:nvPr/>
        </p:nvSpPr>
        <p:spPr bwMode="auto">
          <a:xfrm>
            <a:off x="457200" y="1722438"/>
            <a:ext cx="2597150" cy="1311275"/>
          </a:xfrm>
          <a:prstGeom prst="rect">
            <a:avLst/>
          </a:prstGeom>
          <a:noFill/>
          <a:ln w="9525">
            <a:noFill/>
            <a:miter lim="800000"/>
            <a:headEnd/>
            <a:tailEnd/>
          </a:ln>
        </p:spPr>
        <p:txBody>
          <a:bodyPr wrap="none">
            <a:spAutoFit/>
          </a:bodyPr>
          <a:lstStyle/>
          <a:p>
            <a:r>
              <a:rPr lang="en-US" sz="2000">
                <a:cs typeface="Arial" charset="0"/>
              </a:rPr>
              <a:t>Each copy processes</a:t>
            </a:r>
          </a:p>
          <a:p>
            <a:r>
              <a:rPr lang="en-US" sz="2000">
                <a:cs typeface="Arial" charset="0"/>
              </a:rPr>
              <a:t>every Nth input,</a:t>
            </a:r>
          </a:p>
          <a:p>
            <a:r>
              <a:rPr lang="en-US" sz="2000">
                <a:cs typeface="Arial" charset="0"/>
              </a:rPr>
              <a:t>operates at</a:t>
            </a:r>
          </a:p>
          <a:p>
            <a:r>
              <a:rPr lang="en-US" sz="2000">
                <a:cs typeface="Arial" charset="0"/>
              </a:rPr>
              <a:t>reduced voltage</a:t>
            </a:r>
          </a:p>
        </p:txBody>
      </p:sp>
      <p:sp>
        <p:nvSpPr>
          <p:cNvPr id="53" name="Freeform 54"/>
          <p:cNvSpPr>
            <a:spLocks/>
          </p:cNvSpPr>
          <p:nvPr/>
        </p:nvSpPr>
        <p:spPr bwMode="auto">
          <a:xfrm>
            <a:off x="2568575" y="1568450"/>
            <a:ext cx="2228850" cy="614363"/>
          </a:xfrm>
          <a:custGeom>
            <a:avLst/>
            <a:gdLst>
              <a:gd name="T0" fmla="*/ 0 w 1162"/>
              <a:gd name="T1" fmla="*/ 339 h 342"/>
              <a:gd name="T2" fmla="*/ 339 w 1162"/>
              <a:gd name="T3" fmla="*/ 290 h 342"/>
              <a:gd name="T4" fmla="*/ 702 w 1162"/>
              <a:gd name="T5" fmla="*/ 24 h 342"/>
              <a:gd name="T6" fmla="*/ 1162 w 1162"/>
              <a:gd name="T7" fmla="*/ 145 h 342"/>
              <a:gd name="T8" fmla="*/ 0 60000 65536"/>
              <a:gd name="T9" fmla="*/ 0 60000 65536"/>
              <a:gd name="T10" fmla="*/ 0 60000 65536"/>
              <a:gd name="T11" fmla="*/ 0 60000 65536"/>
              <a:gd name="T12" fmla="*/ 0 w 1162"/>
              <a:gd name="T13" fmla="*/ 0 h 342"/>
              <a:gd name="T14" fmla="*/ 1162 w 1162"/>
              <a:gd name="T15" fmla="*/ 342 h 342"/>
            </a:gdLst>
            <a:ahLst/>
            <a:cxnLst>
              <a:cxn ang="T8">
                <a:pos x="T0" y="T1"/>
              </a:cxn>
              <a:cxn ang="T9">
                <a:pos x="T2" y="T3"/>
              </a:cxn>
              <a:cxn ang="T10">
                <a:pos x="T4" y="T5"/>
              </a:cxn>
              <a:cxn ang="T11">
                <a:pos x="T6" y="T7"/>
              </a:cxn>
            </a:cxnLst>
            <a:rect l="T12" t="T13" r="T14" b="T15"/>
            <a:pathLst>
              <a:path w="1162" h="342">
                <a:moveTo>
                  <a:pt x="0" y="339"/>
                </a:moveTo>
                <a:cubicBezTo>
                  <a:pt x="111" y="340"/>
                  <a:pt x="222" y="342"/>
                  <a:pt x="339" y="290"/>
                </a:cubicBezTo>
                <a:cubicBezTo>
                  <a:pt x="456" y="238"/>
                  <a:pt x="565" y="48"/>
                  <a:pt x="702" y="24"/>
                </a:cubicBezTo>
                <a:cubicBezTo>
                  <a:pt x="839" y="0"/>
                  <a:pt x="1000" y="72"/>
                  <a:pt x="1162" y="145"/>
                </a:cubicBezTo>
              </a:path>
            </a:pathLst>
          </a:custGeom>
          <a:noFill/>
          <a:ln w="9525">
            <a:solidFill>
              <a:schemeClr val="tx1"/>
            </a:solidFill>
            <a:round/>
            <a:headEnd type="none" w="med" len="med"/>
            <a:tailEnd type="triangle" w="med" len="med"/>
          </a:ln>
        </p:spPr>
        <p:txBody>
          <a:bodyPr/>
          <a:lstStyle/>
          <a:p>
            <a:endParaRPr lang="en-US"/>
          </a:p>
        </p:txBody>
      </p:sp>
      <p:sp>
        <p:nvSpPr>
          <p:cNvPr id="54" name="Text Box 55"/>
          <p:cNvSpPr txBox="1">
            <a:spLocks noChangeArrowheads="1"/>
          </p:cNvSpPr>
          <p:nvPr/>
        </p:nvSpPr>
        <p:spPr bwMode="auto">
          <a:xfrm>
            <a:off x="6794500" y="1606550"/>
            <a:ext cx="1920875" cy="1509713"/>
          </a:xfrm>
          <a:prstGeom prst="rect">
            <a:avLst/>
          </a:prstGeom>
          <a:noFill/>
          <a:ln w="9525">
            <a:noFill/>
            <a:miter lim="800000"/>
            <a:headEnd/>
            <a:tailEnd/>
          </a:ln>
        </p:spPr>
        <p:txBody>
          <a:bodyPr wrap="none">
            <a:spAutoFit/>
          </a:bodyPr>
          <a:lstStyle/>
          <a:p>
            <a:r>
              <a:rPr lang="en-US" sz="2000">
                <a:solidFill>
                  <a:srgbClr val="FF0000"/>
                </a:solidFill>
                <a:cs typeface="Arial" charset="0"/>
              </a:rPr>
              <a:t>Supply voltage:</a:t>
            </a:r>
          </a:p>
          <a:p>
            <a:r>
              <a:rPr lang="en-US" sz="2000">
                <a:solidFill>
                  <a:srgbClr val="FF0000"/>
                </a:solidFill>
                <a:cs typeface="Arial" charset="0"/>
              </a:rPr>
              <a:t>V</a:t>
            </a:r>
            <a:r>
              <a:rPr lang="en-US" sz="2000" baseline="-25000">
                <a:solidFill>
                  <a:srgbClr val="FF0000"/>
                </a:solidFill>
                <a:cs typeface="Arial" charset="0"/>
              </a:rPr>
              <a:t>N</a:t>
            </a:r>
            <a:r>
              <a:rPr lang="en-US" sz="2000">
                <a:solidFill>
                  <a:srgbClr val="FF0000"/>
                </a:solidFill>
                <a:cs typeface="Arial" charset="0"/>
              </a:rPr>
              <a:t> ≤ V</a:t>
            </a:r>
            <a:r>
              <a:rPr lang="en-US" sz="2000" baseline="-25000">
                <a:solidFill>
                  <a:srgbClr val="FF0000"/>
                </a:solidFill>
                <a:cs typeface="Arial" charset="0"/>
              </a:rPr>
              <a:t>ref</a:t>
            </a:r>
          </a:p>
          <a:p>
            <a:endParaRPr lang="en-US" sz="2000" baseline="-25000">
              <a:solidFill>
                <a:srgbClr val="FF0000"/>
              </a:solidFill>
              <a:cs typeface="Arial" charset="0"/>
            </a:endParaRPr>
          </a:p>
          <a:p>
            <a:r>
              <a:rPr lang="en-US" sz="2000">
                <a:cs typeface="Arial" charset="0"/>
              </a:rPr>
              <a:t>N = Deg. of</a:t>
            </a:r>
          </a:p>
          <a:p>
            <a:r>
              <a:rPr lang="en-US" sz="2000">
                <a:cs typeface="Arial" charset="0"/>
              </a:rPr>
              <a:t>       parallelism</a:t>
            </a:r>
          </a:p>
        </p:txBody>
      </p:sp>
      <p:sp>
        <p:nvSpPr>
          <p:cNvPr id="56" name="Text Box 57"/>
          <p:cNvSpPr txBox="1">
            <a:spLocks noChangeArrowheads="1"/>
          </p:cNvSpPr>
          <p:nvPr/>
        </p:nvSpPr>
        <p:spPr bwMode="auto">
          <a:xfrm>
            <a:off x="3625850" y="4057650"/>
            <a:ext cx="709613" cy="396875"/>
          </a:xfrm>
          <a:prstGeom prst="rect">
            <a:avLst/>
          </a:prstGeom>
          <a:noFill/>
          <a:ln w="9525">
            <a:noFill/>
            <a:miter lim="800000"/>
            <a:headEnd/>
            <a:tailEnd/>
          </a:ln>
        </p:spPr>
        <p:txBody>
          <a:bodyPr wrap="none">
            <a:spAutoFit/>
          </a:bodyPr>
          <a:lstStyle/>
          <a:p>
            <a:r>
              <a:rPr lang="en-US" sz="2000">
                <a:cs typeface="Arial" charset="0"/>
              </a:rPr>
              <a:t>f</a:t>
            </a:r>
            <a:r>
              <a:rPr lang="en-US" sz="2000" baseline="-25000">
                <a:cs typeface="Arial" charset="0"/>
              </a:rPr>
              <a:t>clk</a:t>
            </a:r>
            <a:r>
              <a:rPr lang="en-US" sz="2000">
                <a:cs typeface="Arial" charset="0"/>
              </a:rPr>
              <a:t>/N</a:t>
            </a:r>
          </a:p>
        </p:txBody>
      </p:sp>
      <p:sp>
        <p:nvSpPr>
          <p:cNvPr id="57" name="Text Box 58"/>
          <p:cNvSpPr txBox="1">
            <a:spLocks noChangeArrowheads="1"/>
          </p:cNvSpPr>
          <p:nvPr/>
        </p:nvSpPr>
        <p:spPr bwMode="auto">
          <a:xfrm>
            <a:off x="3275013" y="5605463"/>
            <a:ext cx="709612" cy="396875"/>
          </a:xfrm>
          <a:prstGeom prst="rect">
            <a:avLst/>
          </a:prstGeom>
          <a:noFill/>
          <a:ln w="9525">
            <a:noFill/>
            <a:miter lim="800000"/>
            <a:headEnd/>
            <a:tailEnd/>
          </a:ln>
        </p:spPr>
        <p:txBody>
          <a:bodyPr wrap="none">
            <a:spAutoFit/>
          </a:bodyPr>
          <a:lstStyle/>
          <a:p>
            <a:r>
              <a:rPr lang="en-US" sz="2000">
                <a:cs typeface="Arial" charset="0"/>
              </a:rPr>
              <a:t>f</a:t>
            </a:r>
            <a:r>
              <a:rPr lang="en-US" sz="2000" baseline="-25000">
                <a:cs typeface="Arial" charset="0"/>
              </a:rPr>
              <a:t>clk</a:t>
            </a:r>
            <a:r>
              <a:rPr lang="en-US" sz="2000">
                <a:cs typeface="Arial" charset="0"/>
              </a:rPr>
              <a:t>/N</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Architecture Example</a:t>
            </a:r>
            <a:endParaRPr lang="en-US" dirty="0"/>
          </a:p>
        </p:txBody>
      </p:sp>
      <p:sp>
        <p:nvSpPr>
          <p:cNvPr id="4" name="Rectangle 7"/>
          <p:cNvSpPr txBox="1">
            <a:spLocks noChangeArrowheads="1"/>
          </p:cNvSpPr>
          <p:nvPr/>
        </p:nvSpPr>
        <p:spPr>
          <a:xfrm>
            <a:off x="457200" y="1524000"/>
            <a:ext cx="8229600" cy="489585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Reference Data path</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60000"/>
              </a:lnSpc>
              <a:spcBef>
                <a:spcPct val="20000"/>
              </a:spcBef>
              <a:spcAft>
                <a:spcPts val="0"/>
              </a:spcAft>
              <a:buClr>
                <a:schemeClr val="accent1"/>
              </a:buClr>
              <a:buSzPct val="85000"/>
              <a:buFont typeface="Wingdings 2"/>
              <a:buChar char=""/>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Critical path delay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T</a:t>
            </a:r>
            <a:r>
              <a:rPr kumimoji="0" lang="en-US" sz="1800" b="0" i="0" u="none" strike="noStrike" kern="1200" cap="none" spc="0" normalizeH="0" baseline="-25000" noProof="0" dirty="0" err="1" smtClean="0">
                <a:ln>
                  <a:noFill/>
                </a:ln>
                <a:solidFill>
                  <a:schemeClr val="tx1"/>
                </a:solidFill>
                <a:effectLst/>
                <a:uLnTx/>
                <a:uFillTx/>
                <a:latin typeface="+mn-lt"/>
                <a:ea typeface="+mn-ea"/>
                <a:cs typeface="+mn-cs"/>
              </a:rPr>
              <a:t>adder</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T</a:t>
            </a:r>
            <a:r>
              <a:rPr kumimoji="0" lang="en-US" sz="1800" b="0" i="0" u="none" strike="noStrike" kern="1200" cap="none" spc="0" normalizeH="0" baseline="-25000" noProof="0" dirty="0" err="1" smtClean="0">
                <a:ln>
                  <a:noFill/>
                </a:ln>
                <a:solidFill>
                  <a:schemeClr val="tx1"/>
                </a:solidFill>
                <a:effectLst/>
                <a:uLnTx/>
                <a:uFillTx/>
                <a:latin typeface="+mn-lt"/>
                <a:ea typeface="+mn-ea"/>
                <a:cs typeface="+mn-cs"/>
              </a:rPr>
              <a:t>comparator</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 25 ns)</a:t>
            </a:r>
            <a:br>
              <a:rPr kumimoji="0" lang="en-US" sz="1800" b="0" i="0" u="none" strike="noStrike" kern="1200" cap="none" spc="0" normalizeH="0" baseline="0" noProof="0" dirty="0" smtClean="0">
                <a:ln>
                  <a:noFill/>
                </a:ln>
                <a:solidFill>
                  <a:schemeClr val="tx1"/>
                </a:solidFill>
                <a:effectLst/>
                <a:uLnTx/>
                <a:uFillTx/>
                <a:latin typeface="+mn-lt"/>
                <a:ea typeface="+mn-ea"/>
                <a:cs typeface="+mn-cs"/>
              </a:rPr>
            </a:br>
            <a:r>
              <a:rPr kumimoji="0" lang="en-US" sz="18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f</a:t>
            </a:r>
            <a:r>
              <a:rPr kumimoji="0" lang="en-US" sz="1800" b="0" i="0" u="none" strike="noStrike" kern="1200" cap="none" spc="0" normalizeH="0" baseline="-25000" noProof="0" dirty="0" err="1" smtClean="0">
                <a:ln>
                  <a:noFill/>
                </a:ln>
                <a:solidFill>
                  <a:schemeClr val="tx1"/>
                </a:solidFill>
                <a:effectLst/>
                <a:uLnTx/>
                <a:uFillTx/>
                <a:latin typeface="+mn-lt"/>
                <a:ea typeface="+mn-ea"/>
                <a:cs typeface="+mn-cs"/>
              </a:rPr>
              <a:t>ref</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 40 MHz</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Total capacitance being switched =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C</a:t>
            </a:r>
            <a:r>
              <a:rPr kumimoji="0" lang="en-US" sz="1800" b="0" i="0" u="none" strike="noStrike" kern="1200" cap="none" spc="0" normalizeH="0" baseline="-25000" noProof="0" dirty="0" err="1" smtClean="0">
                <a:ln>
                  <a:noFill/>
                </a:ln>
                <a:solidFill>
                  <a:schemeClr val="tx1"/>
                </a:solidFill>
                <a:effectLst/>
                <a:uLnTx/>
                <a:uFillTx/>
                <a:latin typeface="+mn-lt"/>
                <a:ea typeface="+mn-ea"/>
                <a:cs typeface="+mn-cs"/>
              </a:rPr>
              <a:t>ref</a:t>
            </a:r>
            <a:endParaRPr kumimoji="0" lang="en-US" sz="1800" b="0" i="0" u="none" strike="noStrike" kern="1200" cap="none" spc="0" normalizeH="0" baseline="-2500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V</a:t>
            </a:r>
            <a:r>
              <a:rPr kumimoji="0" lang="en-US" sz="1800" b="0" i="0" u="none" strike="noStrike" kern="1200" cap="none" spc="0" normalizeH="0" baseline="-25000" noProof="0" dirty="0" smtClean="0">
                <a:ln>
                  <a:noFill/>
                </a:ln>
                <a:solidFill>
                  <a:schemeClr val="tx1"/>
                </a:solidFill>
                <a:effectLst/>
                <a:uLnTx/>
                <a:uFillTx/>
                <a:latin typeface="+mn-lt"/>
                <a:ea typeface="+mn-ea"/>
                <a:cs typeface="+mn-cs"/>
              </a:rPr>
              <a:t>DD</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V</a:t>
            </a:r>
            <a:r>
              <a:rPr kumimoji="0" lang="en-US" sz="1800" b="0" i="0" u="none" strike="noStrike" kern="1200" cap="none" spc="0" normalizeH="0" baseline="-25000" noProof="0" dirty="0" err="1" smtClean="0">
                <a:ln>
                  <a:noFill/>
                </a:ln>
                <a:solidFill>
                  <a:schemeClr val="tx1"/>
                </a:solidFill>
                <a:effectLst/>
                <a:uLnTx/>
                <a:uFillTx/>
                <a:latin typeface="+mn-lt"/>
                <a:ea typeface="+mn-ea"/>
                <a:cs typeface="+mn-cs"/>
              </a:rPr>
              <a:t>ref</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 5V</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Power for reference datapath =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P</a:t>
            </a:r>
            <a:r>
              <a:rPr kumimoji="0" lang="en-US" sz="1800" b="0" i="0" u="none" strike="noStrike" kern="1200" cap="none" spc="0" normalizeH="0" baseline="-25000" noProof="0" dirty="0" err="1" smtClean="0">
                <a:ln>
                  <a:noFill/>
                </a:ln>
                <a:solidFill>
                  <a:schemeClr val="tx1"/>
                </a:solidFill>
                <a:effectLst/>
                <a:uLnTx/>
                <a:uFillTx/>
                <a:latin typeface="+mn-lt"/>
                <a:ea typeface="+mn-ea"/>
                <a:cs typeface="+mn-cs"/>
              </a:rPr>
              <a:t>ref</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C</a:t>
            </a:r>
            <a:r>
              <a:rPr kumimoji="0" lang="en-US" sz="1800" b="0" i="0" u="none" strike="noStrike" kern="1200" cap="none" spc="0" normalizeH="0" baseline="-25000" noProof="0" dirty="0" err="1" smtClean="0">
                <a:ln>
                  <a:noFill/>
                </a:ln>
                <a:solidFill>
                  <a:schemeClr val="tx1"/>
                </a:solidFill>
                <a:effectLst/>
                <a:uLnTx/>
                <a:uFillTx/>
                <a:latin typeface="+mn-lt"/>
                <a:ea typeface="+mn-ea"/>
                <a:cs typeface="+mn-cs"/>
              </a:rPr>
              <a:t>ref</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V</a:t>
            </a:r>
            <a:r>
              <a:rPr kumimoji="0" lang="en-US" sz="1800" b="0" i="0" u="none" strike="noStrike" kern="1200" cap="none" spc="0" normalizeH="0" baseline="-25000" noProof="0" dirty="0" smtClean="0">
                <a:ln>
                  <a:noFill/>
                </a:ln>
                <a:solidFill>
                  <a:schemeClr val="tx1"/>
                </a:solidFill>
                <a:effectLst/>
                <a:uLnTx/>
                <a:uFillTx/>
                <a:latin typeface="+mn-lt"/>
                <a:ea typeface="+mn-ea"/>
                <a:cs typeface="+mn-cs"/>
              </a:rPr>
              <a:t>ref</a:t>
            </a:r>
            <a:r>
              <a:rPr kumimoji="0" lang="en-US" sz="1800" b="0" i="0" u="none" strike="noStrike" kern="1200" cap="none" spc="0" normalizeH="0" baseline="30000" noProof="0" dirty="0" smtClean="0">
                <a:ln>
                  <a:noFill/>
                </a:ln>
                <a:solidFill>
                  <a:schemeClr val="tx1"/>
                </a:solidFill>
                <a:effectLst/>
                <a:uLnTx/>
                <a:uFillTx/>
                <a:latin typeface="+mn-lt"/>
                <a:ea typeface="+mn-ea"/>
                <a:cs typeface="+mn-cs"/>
              </a:rPr>
              <a:t>2</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f</a:t>
            </a:r>
            <a:r>
              <a:rPr kumimoji="0" lang="en-US" sz="1800" b="0" i="0" u="none" strike="noStrike" kern="1200" cap="none" spc="0" normalizeH="0" baseline="-25000" noProof="0" dirty="0" err="1" smtClean="0">
                <a:ln>
                  <a:noFill/>
                </a:ln>
                <a:solidFill>
                  <a:schemeClr val="tx1"/>
                </a:solidFill>
                <a:effectLst/>
                <a:uLnTx/>
                <a:uFillTx/>
                <a:latin typeface="+mn-lt"/>
                <a:ea typeface="+mn-ea"/>
                <a:cs typeface="+mn-cs"/>
              </a:rPr>
              <a:t>ref</a:t>
            </a:r>
            <a:endParaRPr kumimoji="0" lang="en-US" sz="1800" b="0" i="0" u="none" strike="noStrike" kern="1200" cap="none" spc="0" normalizeH="0" baseline="-2500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5" name="Picture 4" descr="~pdB0A_Pic10"/>
          <p:cNvPicPr>
            <a:picLocks noChangeAspect="1" noChangeArrowheads="1"/>
          </p:cNvPicPr>
          <p:nvPr/>
        </p:nvPicPr>
        <p:blipFill>
          <a:blip r:embed="rId2" cstate="print"/>
          <a:srcRect/>
          <a:stretch>
            <a:fillRect/>
          </a:stretch>
        </p:blipFill>
        <p:spPr bwMode="auto">
          <a:xfrm>
            <a:off x="1247775" y="1952625"/>
            <a:ext cx="6481762" cy="2443163"/>
          </a:xfrm>
          <a:prstGeom prst="rect">
            <a:avLst/>
          </a:prstGeom>
          <a:noFill/>
          <a:ln w="9525">
            <a:noFill/>
            <a:miter lim="800000"/>
            <a:headEnd/>
            <a:tailEnd/>
          </a:ln>
        </p:spPr>
      </p:pic>
      <p:sp>
        <p:nvSpPr>
          <p:cNvPr id="6" name="Text Box 5"/>
          <p:cNvSpPr txBox="1">
            <a:spLocks noChangeArrowheads="1"/>
          </p:cNvSpPr>
          <p:nvPr/>
        </p:nvSpPr>
        <p:spPr bwMode="auto">
          <a:xfrm>
            <a:off x="885825" y="2090738"/>
            <a:ext cx="361950" cy="1465262"/>
          </a:xfrm>
          <a:prstGeom prst="rect">
            <a:avLst/>
          </a:prstGeom>
          <a:noFill/>
          <a:ln w="12700">
            <a:noFill/>
            <a:miter lim="800000"/>
            <a:headEnd/>
            <a:tailEnd/>
          </a:ln>
        </p:spPr>
        <p:txBody>
          <a:bodyPr wrap="none">
            <a:spAutoFit/>
          </a:bodyPr>
          <a:lstStyle/>
          <a:p>
            <a:pPr eaLnBrk="0" hangingPunct="0"/>
            <a:r>
              <a:rPr lang="en-US" b="1">
                <a:latin typeface="Book Antiqua" pitchFamily="18" charset="0"/>
              </a:rPr>
              <a:t>A</a:t>
            </a:r>
          </a:p>
          <a:p>
            <a:pPr eaLnBrk="0" hangingPunct="0"/>
            <a:endParaRPr lang="en-US" b="1">
              <a:latin typeface="Book Antiqua" pitchFamily="18" charset="0"/>
            </a:endParaRPr>
          </a:p>
          <a:p>
            <a:pPr eaLnBrk="0" hangingPunct="0"/>
            <a:endParaRPr lang="en-US" b="1">
              <a:latin typeface="Book Antiqua" pitchFamily="18" charset="0"/>
            </a:endParaRPr>
          </a:p>
          <a:p>
            <a:pPr eaLnBrk="0" hangingPunct="0"/>
            <a:r>
              <a:rPr lang="en-US" b="1">
                <a:latin typeface="Book Antiqua" pitchFamily="18" charset="0"/>
              </a:rPr>
              <a:t>B</a:t>
            </a:r>
          </a:p>
          <a:p>
            <a:pPr eaLnBrk="0" hangingPunct="0"/>
            <a:endParaRPr lang="en-US" b="1">
              <a:latin typeface="Book Antiqua" pitchFamily="18"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Architecture Example</a:t>
            </a:r>
            <a:endParaRPr lang="en-US" dirty="0"/>
          </a:p>
        </p:txBody>
      </p:sp>
      <p:pic>
        <p:nvPicPr>
          <p:cNvPr id="4" name="Picture 4" descr="~pdB0A_Pic15"/>
          <p:cNvPicPr>
            <a:picLocks noChangeAspect="1" noChangeArrowheads="1"/>
          </p:cNvPicPr>
          <p:nvPr/>
        </p:nvPicPr>
        <p:blipFill>
          <a:blip r:embed="rId2" cstate="print"/>
          <a:srcRect/>
          <a:stretch>
            <a:fillRect/>
          </a:stretch>
        </p:blipFill>
        <p:spPr bwMode="auto">
          <a:xfrm>
            <a:off x="1220787" y="1597025"/>
            <a:ext cx="6497638" cy="3014663"/>
          </a:xfrm>
          <a:prstGeom prst="rect">
            <a:avLst/>
          </a:prstGeom>
          <a:noFill/>
          <a:ln w="9525">
            <a:noFill/>
            <a:miter lim="800000"/>
            <a:headEnd/>
            <a:tailEnd/>
          </a:ln>
        </p:spPr>
      </p:pic>
      <p:sp>
        <p:nvSpPr>
          <p:cNvPr id="5" name="Text Box 5"/>
          <p:cNvSpPr txBox="1">
            <a:spLocks noChangeArrowheads="1"/>
          </p:cNvSpPr>
          <p:nvPr/>
        </p:nvSpPr>
        <p:spPr bwMode="auto">
          <a:xfrm>
            <a:off x="5756275" y="4621213"/>
            <a:ext cx="2105025" cy="336550"/>
          </a:xfrm>
          <a:prstGeom prst="rect">
            <a:avLst/>
          </a:prstGeom>
          <a:noFill/>
          <a:ln w="12700">
            <a:noFill/>
            <a:miter lim="800000"/>
            <a:headEnd/>
            <a:tailEnd/>
          </a:ln>
        </p:spPr>
        <p:txBody>
          <a:bodyPr wrap="none">
            <a:spAutoFit/>
          </a:bodyPr>
          <a:lstStyle/>
          <a:p>
            <a:pPr eaLnBrk="0" hangingPunct="0"/>
            <a:r>
              <a:rPr lang="en-US" sz="1600" b="1">
                <a:latin typeface="Book Antiqua" pitchFamily="18" charset="0"/>
              </a:rPr>
              <a:t>Area = 1476 x 1219 µ</a:t>
            </a:r>
            <a:r>
              <a:rPr lang="en-US" sz="1600" b="1" baseline="30000">
                <a:latin typeface="Book Antiqua" pitchFamily="18" charset="0"/>
              </a:rPr>
              <a:t>2</a:t>
            </a:r>
          </a:p>
        </p:txBody>
      </p:sp>
      <p:sp>
        <p:nvSpPr>
          <p:cNvPr id="7" name="Rectangle 7"/>
          <p:cNvSpPr txBox="1">
            <a:spLocks noChangeArrowheads="1"/>
          </p:cNvSpPr>
          <p:nvPr/>
        </p:nvSpPr>
        <p:spPr>
          <a:xfrm>
            <a:off x="685800" y="4953000"/>
            <a:ext cx="8229600" cy="1439862"/>
          </a:xfrm>
          <a:prstGeom prst="rect">
            <a:avLst/>
          </a:prstGeom>
        </p:spPr>
        <p:txBody>
          <a:bodyPr vert="horz">
            <a:normAutofit/>
          </a:bodyPr>
          <a:lstStyle/>
          <a:p>
            <a:pPr marL="274320" marR="0" lvl="0" indent="-274320" algn="l" defTabSz="914400" rtl="0" eaLnBrk="1" fontAlgn="auto" latinLnBrk="0" hangingPunct="1">
              <a:lnSpc>
                <a:spcPct val="90000"/>
              </a:lnSpc>
              <a:spcBef>
                <a:spcPct val="20000"/>
              </a:spcBef>
              <a:spcAft>
                <a:spcPts val="0"/>
              </a:spcAft>
              <a:buClr>
                <a:schemeClr val="accent1"/>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The clock rate can be reduced by half with the same throughput </a:t>
            </a:r>
            <a:r>
              <a:rPr kumimoji="0" lang="en-US" sz="2000" b="0" i="0" u="none" strike="noStrike" kern="1200" cap="none" spc="0" normalizeH="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f</a:t>
            </a:r>
            <a:r>
              <a:rPr kumimoji="0" lang="en-US" sz="2000" b="0" i="0" u="none" strike="noStrike" kern="1200" cap="none" spc="0" normalizeH="0" baseline="-25000" noProof="0" dirty="0" err="1" smtClean="0">
                <a:ln>
                  <a:noFill/>
                </a:ln>
                <a:solidFill>
                  <a:schemeClr val="tx1"/>
                </a:solidFill>
                <a:effectLst/>
                <a:uLnTx/>
                <a:uFillTx/>
                <a:latin typeface="+mn-lt"/>
                <a:ea typeface="+mn-ea"/>
                <a:cs typeface="+mn-cs"/>
              </a:rPr>
              <a:t>par</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f</a:t>
            </a:r>
            <a:r>
              <a:rPr kumimoji="0" lang="en-US" sz="2000" b="0" i="0" u="none" strike="noStrike" kern="1200" cap="none" spc="0" normalizeH="0" baseline="-25000" noProof="0" dirty="0" err="1" smtClean="0">
                <a:ln>
                  <a:noFill/>
                </a:ln>
                <a:solidFill>
                  <a:schemeClr val="tx1"/>
                </a:solidFill>
                <a:effectLst/>
                <a:uLnTx/>
                <a:uFillTx/>
                <a:latin typeface="+mn-lt"/>
                <a:ea typeface="+mn-ea"/>
                <a:cs typeface="+mn-cs"/>
              </a:rPr>
              <a:t>ref</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2</a:t>
            </a:r>
          </a:p>
          <a:p>
            <a:pPr marL="274320" marR="0" lvl="0" indent="-274320" algn="l" defTabSz="914400" rtl="0" eaLnBrk="1" fontAlgn="auto" latinLnBrk="0" hangingPunct="1">
              <a:lnSpc>
                <a:spcPct val="90000"/>
              </a:lnSpc>
              <a:spcBef>
                <a:spcPct val="20000"/>
              </a:spcBef>
              <a:spcAft>
                <a:spcPts val="0"/>
              </a:spcAft>
              <a:buClr>
                <a:schemeClr val="accent1"/>
              </a:buClr>
              <a:buSzPct val="85000"/>
              <a:buFont typeface="Wingdings 2"/>
              <a:buChar char=""/>
              <a:tabLst/>
              <a:defRPr/>
            </a:pP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V</a:t>
            </a:r>
            <a:r>
              <a:rPr kumimoji="0" lang="en-US" sz="2000" b="0" i="0" u="none" strike="noStrike" kern="1200" cap="none" spc="0" normalizeH="0" baseline="-25000" noProof="0" dirty="0" err="1" smtClean="0">
                <a:ln>
                  <a:noFill/>
                </a:ln>
                <a:solidFill>
                  <a:schemeClr val="tx1"/>
                </a:solidFill>
                <a:effectLst/>
                <a:uLnTx/>
                <a:uFillTx/>
                <a:latin typeface="+mn-lt"/>
                <a:ea typeface="+mn-ea"/>
                <a:cs typeface="+mn-cs"/>
              </a:rPr>
              <a:t>par</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V</a:t>
            </a:r>
            <a:r>
              <a:rPr kumimoji="0" lang="en-US" sz="2000" b="0" i="0" u="none" strike="noStrike" kern="1200" cap="none" spc="0" normalizeH="0" baseline="-25000" noProof="0" dirty="0" err="1" smtClean="0">
                <a:ln>
                  <a:noFill/>
                </a:ln>
                <a:solidFill>
                  <a:schemeClr val="tx1"/>
                </a:solidFill>
                <a:effectLst/>
                <a:uLnTx/>
                <a:uFillTx/>
                <a:latin typeface="+mn-lt"/>
                <a:ea typeface="+mn-ea"/>
                <a:cs typeface="+mn-cs"/>
              </a:rPr>
              <a:t>ref</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1.7, </a:t>
            </a: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C</a:t>
            </a:r>
            <a:r>
              <a:rPr kumimoji="0" lang="en-US" sz="2000" b="0" i="0" u="none" strike="noStrike" kern="1200" cap="none" spc="0" normalizeH="0" baseline="-25000" noProof="0" dirty="0" err="1" smtClean="0">
                <a:ln>
                  <a:noFill/>
                </a:ln>
                <a:solidFill>
                  <a:schemeClr val="tx1"/>
                </a:solidFill>
                <a:effectLst/>
                <a:uLnTx/>
                <a:uFillTx/>
                <a:latin typeface="+mn-lt"/>
                <a:ea typeface="+mn-ea"/>
                <a:cs typeface="+mn-cs"/>
              </a:rPr>
              <a:t>par</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2.15 </a:t>
            </a: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C</a:t>
            </a:r>
            <a:r>
              <a:rPr kumimoji="0" lang="en-US" sz="2000" b="0" i="0" u="none" strike="noStrike" kern="1200" cap="none" spc="0" normalizeH="0" baseline="-25000" noProof="0" dirty="0" err="1" smtClean="0">
                <a:ln>
                  <a:noFill/>
                </a:ln>
                <a:solidFill>
                  <a:schemeClr val="tx1"/>
                </a:solidFill>
                <a:effectLst/>
                <a:uLnTx/>
                <a:uFillTx/>
                <a:latin typeface="+mn-lt"/>
                <a:ea typeface="+mn-ea"/>
                <a:cs typeface="+mn-cs"/>
              </a:rPr>
              <a:t>ref</a:t>
            </a:r>
            <a:endParaRPr kumimoji="0" lang="en-US" altLang="ko-KR" sz="2000" b="0" i="0" u="none" strike="noStrike" kern="1200" cap="none" spc="0" normalizeH="0" baseline="-25000" noProof="0" dirty="0" smtClean="0">
              <a:ln>
                <a:noFill/>
              </a:ln>
              <a:solidFill>
                <a:schemeClr val="tx1"/>
              </a:solidFill>
              <a:effectLst/>
              <a:uLnTx/>
              <a:uFillTx/>
              <a:latin typeface="+mn-lt"/>
              <a:ea typeface="굴림" pitchFamily="34" charset="-127"/>
              <a:cs typeface="+mn-cs"/>
            </a:endParaRPr>
          </a:p>
          <a:p>
            <a:pPr marL="274320" marR="0" lvl="0" indent="-274320" algn="l" defTabSz="914400" rtl="0" eaLnBrk="1" fontAlgn="auto" latinLnBrk="0" hangingPunct="1">
              <a:lnSpc>
                <a:spcPct val="90000"/>
              </a:lnSpc>
              <a:spcBef>
                <a:spcPct val="20000"/>
              </a:spcBef>
              <a:spcAft>
                <a:spcPts val="0"/>
              </a:spcAft>
              <a:buClr>
                <a:schemeClr val="accent1"/>
              </a:buClr>
              <a:buSzPct val="85000"/>
              <a:buFont typeface="Wingdings 2"/>
              <a:buChar char=""/>
              <a:tabLst/>
              <a:defRPr/>
            </a:pPr>
            <a:r>
              <a:rPr kumimoji="0" lang="en-US" altLang="ko-KR" sz="2000" b="0" i="0" u="none" strike="noStrike" kern="1200" cap="none" spc="0" normalizeH="0" baseline="0" noProof="0" dirty="0" err="1" smtClean="0">
                <a:ln>
                  <a:noFill/>
                </a:ln>
                <a:solidFill>
                  <a:schemeClr val="tx1"/>
                </a:solidFill>
                <a:effectLst/>
                <a:uLnTx/>
                <a:uFillTx/>
                <a:latin typeface="+mn-lt"/>
                <a:ea typeface="굴림" pitchFamily="34" charset="-127"/>
                <a:cs typeface="+mn-cs"/>
              </a:rPr>
              <a:t>P</a:t>
            </a:r>
            <a:r>
              <a:rPr kumimoji="0" lang="en-US" altLang="ko-KR" sz="2000" b="0" i="0" u="none" strike="noStrike" kern="1200" cap="none" spc="0" normalizeH="0" baseline="-25000" noProof="0" dirty="0" err="1" smtClean="0">
                <a:ln>
                  <a:noFill/>
                </a:ln>
                <a:solidFill>
                  <a:schemeClr val="tx1"/>
                </a:solidFill>
                <a:effectLst/>
                <a:uLnTx/>
                <a:uFillTx/>
                <a:latin typeface="+mn-lt"/>
                <a:ea typeface="굴림" pitchFamily="34" charset="-127"/>
                <a:cs typeface="+mn-cs"/>
              </a:rPr>
              <a:t>par</a:t>
            </a:r>
            <a:r>
              <a:rPr kumimoji="0" lang="en-US" altLang="ko-KR" sz="2000" b="0" i="0" u="none" strike="noStrike" kern="1200" cap="none" spc="0" normalizeH="0" baseline="0" noProof="0" dirty="0" smtClean="0">
                <a:ln>
                  <a:noFill/>
                </a:ln>
                <a:solidFill>
                  <a:schemeClr val="tx1"/>
                </a:solidFill>
                <a:effectLst/>
                <a:uLnTx/>
                <a:uFillTx/>
                <a:latin typeface="+mn-lt"/>
                <a:ea typeface="굴림" pitchFamily="34" charset="-127"/>
                <a:cs typeface="+mn-cs"/>
              </a:rPr>
              <a:t> = (2.15 </a:t>
            </a:r>
            <a:r>
              <a:rPr kumimoji="0" lang="en-US" altLang="ko-KR" sz="2000" b="0" i="0" u="none" strike="noStrike" kern="1200" cap="none" spc="0" normalizeH="0" baseline="0" noProof="0" dirty="0" err="1" smtClean="0">
                <a:ln>
                  <a:noFill/>
                </a:ln>
                <a:solidFill>
                  <a:schemeClr val="tx1"/>
                </a:solidFill>
                <a:effectLst/>
                <a:uLnTx/>
                <a:uFillTx/>
                <a:latin typeface="+mn-lt"/>
                <a:ea typeface="굴림" pitchFamily="34" charset="-127"/>
                <a:cs typeface="+mn-cs"/>
              </a:rPr>
              <a:t>C</a:t>
            </a:r>
            <a:r>
              <a:rPr kumimoji="0" lang="en-US" altLang="ko-KR" sz="2000" b="0" i="0" u="none" strike="noStrike" kern="1200" cap="none" spc="0" normalizeH="0" baseline="-25000" noProof="0" dirty="0" err="1" smtClean="0">
                <a:ln>
                  <a:noFill/>
                </a:ln>
                <a:solidFill>
                  <a:schemeClr val="tx1"/>
                </a:solidFill>
                <a:effectLst/>
                <a:uLnTx/>
                <a:uFillTx/>
                <a:latin typeface="+mn-lt"/>
                <a:ea typeface="굴림" pitchFamily="34" charset="-127"/>
                <a:cs typeface="+mn-cs"/>
              </a:rPr>
              <a:t>ref</a:t>
            </a:r>
            <a:r>
              <a:rPr kumimoji="0" lang="en-US" altLang="ko-KR" sz="2000" b="0" i="0" u="none" strike="noStrike" kern="1200" cap="none" spc="0" normalizeH="0" baseline="0" noProof="0" dirty="0" smtClean="0">
                <a:ln>
                  <a:noFill/>
                </a:ln>
                <a:solidFill>
                  <a:schemeClr val="tx1"/>
                </a:solidFill>
                <a:effectLst/>
                <a:uLnTx/>
                <a:uFillTx/>
                <a:latin typeface="+mn-lt"/>
                <a:ea typeface="굴림" pitchFamily="34" charset="-127"/>
                <a:cs typeface="+mn-cs"/>
              </a:rPr>
              <a:t>) (</a:t>
            </a:r>
            <a:r>
              <a:rPr kumimoji="0" lang="en-US" altLang="ko-KR" sz="2000" b="0" i="0" u="none" strike="noStrike" kern="1200" cap="none" spc="0" normalizeH="0" baseline="0" noProof="0" dirty="0" err="1" smtClean="0">
                <a:ln>
                  <a:noFill/>
                </a:ln>
                <a:solidFill>
                  <a:schemeClr val="tx1"/>
                </a:solidFill>
                <a:effectLst/>
                <a:uLnTx/>
                <a:uFillTx/>
                <a:latin typeface="+mn-lt"/>
                <a:ea typeface="굴림" pitchFamily="34" charset="-127"/>
                <a:cs typeface="+mn-cs"/>
              </a:rPr>
              <a:t>V</a:t>
            </a:r>
            <a:r>
              <a:rPr kumimoji="0" lang="en-US" altLang="ko-KR" sz="2000" b="0" i="0" u="none" strike="noStrike" kern="1200" cap="none" spc="0" normalizeH="0" baseline="-25000" noProof="0" dirty="0" err="1" smtClean="0">
                <a:ln>
                  <a:noFill/>
                </a:ln>
                <a:solidFill>
                  <a:schemeClr val="tx1"/>
                </a:solidFill>
                <a:effectLst/>
                <a:uLnTx/>
                <a:uFillTx/>
                <a:latin typeface="+mn-lt"/>
                <a:ea typeface="굴림" pitchFamily="34" charset="-127"/>
                <a:cs typeface="+mn-cs"/>
              </a:rPr>
              <a:t>ref</a:t>
            </a:r>
            <a:r>
              <a:rPr kumimoji="0" lang="en-US" altLang="ko-KR" sz="2000" b="0" i="0" u="none" strike="noStrike" kern="1200" cap="none" spc="0" normalizeH="0" baseline="-25000" noProof="0" dirty="0" smtClean="0">
                <a:ln>
                  <a:noFill/>
                </a:ln>
                <a:solidFill>
                  <a:schemeClr val="tx1"/>
                </a:solidFill>
                <a:effectLst/>
                <a:uLnTx/>
                <a:uFillTx/>
                <a:latin typeface="+mn-lt"/>
                <a:ea typeface="굴림" pitchFamily="34" charset="-127"/>
                <a:cs typeface="+mn-cs"/>
              </a:rPr>
              <a:t> </a:t>
            </a:r>
            <a:r>
              <a:rPr kumimoji="0" lang="en-US" altLang="ko-KR" sz="2000" b="0" i="0" u="none" strike="noStrike" kern="1200" cap="none" spc="0" normalizeH="0" baseline="0" noProof="0" dirty="0" smtClean="0">
                <a:ln>
                  <a:noFill/>
                </a:ln>
                <a:solidFill>
                  <a:schemeClr val="tx1"/>
                </a:solidFill>
                <a:effectLst/>
                <a:uLnTx/>
                <a:uFillTx/>
                <a:latin typeface="+mn-lt"/>
                <a:ea typeface="굴림" pitchFamily="34" charset="-127"/>
                <a:cs typeface="+mn-cs"/>
              </a:rPr>
              <a:t>/ 1.7)</a:t>
            </a:r>
            <a:r>
              <a:rPr kumimoji="0" lang="en-US" altLang="ko-KR" sz="2000" b="0" i="0" u="none" strike="noStrike" kern="1200" cap="none" spc="0" normalizeH="0" baseline="30000" noProof="0" dirty="0" smtClean="0">
                <a:ln>
                  <a:noFill/>
                </a:ln>
                <a:solidFill>
                  <a:schemeClr val="tx1"/>
                </a:solidFill>
                <a:effectLst/>
                <a:uLnTx/>
                <a:uFillTx/>
                <a:latin typeface="+mn-lt"/>
                <a:ea typeface="굴림" pitchFamily="34" charset="-127"/>
                <a:cs typeface="+mn-cs"/>
              </a:rPr>
              <a:t>2</a:t>
            </a:r>
            <a:r>
              <a:rPr kumimoji="0" lang="en-US" altLang="ko-KR" sz="2000" b="0" i="0" u="none" strike="noStrike" kern="1200" cap="none" spc="0" normalizeH="0" baseline="0" noProof="0" dirty="0" smtClean="0">
                <a:ln>
                  <a:noFill/>
                </a:ln>
                <a:solidFill>
                  <a:schemeClr val="tx1"/>
                </a:solidFill>
                <a:effectLst/>
                <a:uLnTx/>
                <a:uFillTx/>
                <a:latin typeface="+mn-lt"/>
                <a:ea typeface="굴림" pitchFamily="34" charset="-127"/>
                <a:cs typeface="+mn-cs"/>
              </a:rPr>
              <a:t> (</a:t>
            </a:r>
            <a:r>
              <a:rPr kumimoji="0" lang="en-US" altLang="ko-KR" sz="2000" b="0" i="0" u="none" strike="noStrike" kern="1200" cap="none" spc="0" normalizeH="0" baseline="0" noProof="0" dirty="0" err="1" smtClean="0">
                <a:ln>
                  <a:noFill/>
                </a:ln>
                <a:solidFill>
                  <a:schemeClr val="tx1"/>
                </a:solidFill>
                <a:effectLst/>
                <a:uLnTx/>
                <a:uFillTx/>
                <a:latin typeface="+mn-lt"/>
                <a:ea typeface="굴림" pitchFamily="34" charset="-127"/>
                <a:cs typeface="+mn-cs"/>
              </a:rPr>
              <a:t>f</a:t>
            </a:r>
            <a:r>
              <a:rPr kumimoji="0" lang="en-US" altLang="ko-KR" sz="2000" b="0" i="0" u="none" strike="noStrike" kern="1200" cap="none" spc="0" normalizeH="0" baseline="-25000" noProof="0" dirty="0" err="1" smtClean="0">
                <a:ln>
                  <a:noFill/>
                </a:ln>
                <a:solidFill>
                  <a:schemeClr val="tx1"/>
                </a:solidFill>
                <a:effectLst/>
                <a:uLnTx/>
                <a:uFillTx/>
                <a:latin typeface="+mn-lt"/>
                <a:ea typeface="굴림" pitchFamily="34" charset="-127"/>
                <a:cs typeface="+mn-cs"/>
              </a:rPr>
              <a:t>ref</a:t>
            </a:r>
            <a:r>
              <a:rPr kumimoji="0" lang="en-US" altLang="ko-KR" sz="2000" b="0" i="0" u="none" strike="noStrike" kern="1200" cap="none" spc="0" normalizeH="0" baseline="-25000" noProof="0" dirty="0" smtClean="0">
                <a:ln>
                  <a:noFill/>
                </a:ln>
                <a:solidFill>
                  <a:schemeClr val="tx1"/>
                </a:solidFill>
                <a:effectLst/>
                <a:uLnTx/>
                <a:uFillTx/>
                <a:latin typeface="+mn-lt"/>
                <a:ea typeface="굴림" pitchFamily="34" charset="-127"/>
                <a:cs typeface="+mn-cs"/>
              </a:rPr>
              <a:t> </a:t>
            </a:r>
            <a:r>
              <a:rPr kumimoji="0" lang="en-US" altLang="ko-KR" sz="2000" b="0" i="0" u="none" strike="noStrike" kern="1200" cap="none" spc="0" normalizeH="0" baseline="0" noProof="0" dirty="0" smtClean="0">
                <a:ln>
                  <a:noFill/>
                </a:ln>
                <a:solidFill>
                  <a:schemeClr val="tx1"/>
                </a:solidFill>
                <a:effectLst/>
                <a:uLnTx/>
                <a:uFillTx/>
                <a:latin typeface="+mn-lt"/>
                <a:ea typeface="굴림" pitchFamily="34" charset="-127"/>
                <a:cs typeface="+mn-cs"/>
              </a:rPr>
              <a:t>/ 2) = </a:t>
            </a:r>
            <a:r>
              <a:rPr kumimoji="0" lang="en-US" altLang="ko-KR" sz="2000" b="0" i="0" u="none" strike="noStrike" kern="1200" cap="none" spc="0" normalizeH="0" baseline="0" noProof="0" dirty="0" smtClean="0">
                <a:ln>
                  <a:noFill/>
                </a:ln>
                <a:solidFill>
                  <a:schemeClr val="hlink"/>
                </a:solidFill>
                <a:effectLst/>
                <a:uLnTx/>
                <a:uFillTx/>
                <a:latin typeface="+mn-lt"/>
                <a:ea typeface="굴림" pitchFamily="34" charset="-127"/>
                <a:cs typeface="+mn-cs"/>
              </a:rPr>
              <a:t>0.36 </a:t>
            </a:r>
            <a:r>
              <a:rPr kumimoji="0" lang="en-US" altLang="ko-KR" sz="2000" b="0" i="0" u="none" strike="noStrike" kern="1200" cap="none" spc="0" normalizeH="0" baseline="0" noProof="0" dirty="0" err="1" smtClean="0">
                <a:ln>
                  <a:noFill/>
                </a:ln>
                <a:solidFill>
                  <a:schemeClr val="hlink"/>
                </a:solidFill>
                <a:effectLst/>
                <a:uLnTx/>
                <a:uFillTx/>
                <a:latin typeface="+mn-lt"/>
                <a:ea typeface="굴림" pitchFamily="34" charset="-127"/>
                <a:cs typeface="+mn-cs"/>
              </a:rPr>
              <a:t>P</a:t>
            </a:r>
            <a:r>
              <a:rPr kumimoji="0" lang="en-US" altLang="ko-KR" sz="2000" b="0" i="0" u="none" strike="noStrike" kern="1200" cap="none" spc="0" normalizeH="0" baseline="-25000" noProof="0" dirty="0" err="1" smtClean="0">
                <a:ln>
                  <a:noFill/>
                </a:ln>
                <a:solidFill>
                  <a:schemeClr val="hlink"/>
                </a:solidFill>
                <a:effectLst/>
                <a:uLnTx/>
                <a:uFillTx/>
                <a:latin typeface="+mn-lt"/>
                <a:ea typeface="굴림" pitchFamily="34" charset="-127"/>
                <a:cs typeface="+mn-cs"/>
              </a:rPr>
              <a:t>ref</a:t>
            </a:r>
            <a:endParaRPr kumimoji="0" lang="en-US" sz="2000" b="0" i="0" u="none" strike="noStrike" kern="1200" cap="none" spc="0" normalizeH="0" baseline="-25000" noProof="0" dirty="0" smtClean="0">
              <a:ln>
                <a:noFill/>
              </a:ln>
              <a:solidFill>
                <a:schemeClr val="hlink"/>
              </a:solidFill>
              <a:effectLst/>
              <a:uLnTx/>
              <a:uFillTx/>
              <a:latin typeface="+mn-lt"/>
              <a:ea typeface="+mn-ea"/>
              <a:cs typeface="+mn-cs"/>
            </a:endParaRPr>
          </a:p>
          <a:p>
            <a:pPr marL="274320" marR="0" lvl="0" indent="-274320" algn="l" defTabSz="914400" rtl="0" eaLnBrk="1" fontAlgn="auto" latinLnBrk="0" hangingPunct="1">
              <a:lnSpc>
                <a:spcPct val="90000"/>
              </a:lnSpc>
              <a:spcBef>
                <a:spcPct val="20000"/>
              </a:spcBef>
              <a:spcAft>
                <a:spcPts val="0"/>
              </a:spcAft>
              <a:buClr>
                <a:schemeClr val="accent1"/>
              </a:buClr>
              <a:buSzPct val="85000"/>
              <a:buFont typeface="Wingdings" pitchFamily="2" charset="2"/>
              <a:buNone/>
              <a:tabLst/>
              <a:defRPr/>
            </a:pPr>
            <a:endParaRPr kumimoji="0" lang="en-US" sz="1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Reducing Capacitance</a:t>
            </a:r>
            <a:endParaRPr lang="en-US" dirty="0"/>
          </a:p>
        </p:txBody>
      </p:sp>
      <p:sp>
        <p:nvSpPr>
          <p:cNvPr id="3" name="Content Placeholder 2"/>
          <p:cNvSpPr>
            <a:spLocks noGrp="1"/>
          </p:cNvSpPr>
          <p:nvPr>
            <p:ph sz="quarter" idx="1"/>
          </p:nvPr>
        </p:nvSpPr>
        <p:spPr/>
        <p:txBody>
          <a:bodyPr/>
          <a:lstStyle/>
          <a:p>
            <a:r>
              <a:rPr lang="en-US" dirty="0" smtClean="0"/>
              <a:t>Capacitance from switching is a result of wire lengths and transistors in a circuit.</a:t>
            </a:r>
          </a:p>
          <a:p>
            <a:r>
              <a:rPr lang="en-US" dirty="0" smtClean="0"/>
              <a:t>Wire capacitance can be minimized through component floor planning and placement (locality of a structured design)</a:t>
            </a:r>
          </a:p>
          <a:p>
            <a:r>
              <a:rPr lang="en-US" dirty="0" smtClean="0"/>
              <a:t>Units who exchange large amounts of data should be placed next to one another to reduce wire lengths</a:t>
            </a:r>
          </a:p>
          <a:p>
            <a:r>
              <a:rPr lang="en-US" dirty="0" smtClean="0"/>
              <a:t>Device level switching is reduced by choosing fewer stages of logic and smaller transistors.  </a:t>
            </a:r>
            <a:endParaRPr 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2">
            <a:alpha val="4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Pipeline Architecture</a:t>
            </a:r>
            <a:endParaRPr lang="en-US" dirty="0"/>
          </a:p>
        </p:txBody>
      </p:sp>
      <p:sp>
        <p:nvSpPr>
          <p:cNvPr id="342" name="Rectangle 341"/>
          <p:cNvSpPr/>
          <p:nvPr/>
        </p:nvSpPr>
        <p:spPr>
          <a:xfrm>
            <a:off x="304800" y="1524000"/>
            <a:ext cx="8610600" cy="923330"/>
          </a:xfrm>
          <a:prstGeom prst="rect">
            <a:avLst/>
          </a:prstGeom>
        </p:spPr>
        <p:txBody>
          <a:bodyPr wrap="square">
            <a:spAutoFit/>
          </a:bodyPr>
          <a:lstStyle/>
          <a:p>
            <a:pPr>
              <a:buFont typeface="Arial" pitchFamily="34" charset="0"/>
              <a:buChar char="•"/>
            </a:pPr>
            <a:r>
              <a:rPr lang="en-US" dirty="0" smtClean="0"/>
              <a:t>Reduces the propagation time of a block by factor N</a:t>
            </a:r>
          </a:p>
          <a:p>
            <a:r>
              <a:rPr lang="en-US" dirty="0" smtClean="0">
                <a:sym typeface="Wingdings" pitchFamily="2" charset="2"/>
              </a:rPr>
              <a:t>	 </a:t>
            </a:r>
            <a:r>
              <a:rPr lang="en-US" dirty="0" smtClean="0"/>
              <a:t>Voltage can be reduced at constant clock frequency</a:t>
            </a:r>
          </a:p>
          <a:p>
            <a:pPr>
              <a:buFont typeface="Arial" pitchFamily="34" charset="0"/>
              <a:buChar char="•"/>
            </a:pPr>
            <a:r>
              <a:rPr lang="en-US" dirty="0" smtClean="0"/>
              <a:t>Constant throughput (after latency)</a:t>
            </a:r>
          </a:p>
        </p:txBody>
      </p:sp>
      <p:grpSp>
        <p:nvGrpSpPr>
          <p:cNvPr id="427" name="Group 177"/>
          <p:cNvGrpSpPr>
            <a:grpSpLocks/>
          </p:cNvGrpSpPr>
          <p:nvPr/>
        </p:nvGrpSpPr>
        <p:grpSpPr bwMode="auto">
          <a:xfrm>
            <a:off x="3276600" y="4953000"/>
            <a:ext cx="1009650" cy="576262"/>
            <a:chOff x="1292" y="3158"/>
            <a:chExt cx="636" cy="363"/>
          </a:xfrm>
        </p:grpSpPr>
        <p:sp>
          <p:nvSpPr>
            <p:cNvPr id="428" name="AutoShape 49"/>
            <p:cNvSpPr>
              <a:spLocks noChangeArrowheads="1"/>
            </p:cNvSpPr>
            <p:nvPr/>
          </p:nvSpPr>
          <p:spPr bwMode="hidden">
            <a:xfrm>
              <a:off x="1655" y="3203"/>
              <a:ext cx="273" cy="227"/>
            </a:xfrm>
            <a:prstGeom prst="rightArrow">
              <a:avLst>
                <a:gd name="adj1" fmla="val 50000"/>
                <a:gd name="adj2" fmla="val 30066"/>
              </a:avLst>
            </a:prstGeom>
            <a:solidFill>
              <a:srgbClr val="66FF33"/>
            </a:solidFill>
            <a:ln w="12700">
              <a:solidFill>
                <a:schemeClr val="accent1"/>
              </a:solidFill>
              <a:miter lim="800000"/>
              <a:headEnd/>
              <a:tailEnd/>
            </a:ln>
          </p:spPr>
          <p:txBody>
            <a:bodyPr lIns="89950" tIns="44975" rIns="89950" bIns="44975" anchor="ctr">
              <a:spAutoFit/>
            </a:bodyPr>
            <a:lstStyle/>
            <a:p>
              <a:endParaRPr lang="en-US"/>
            </a:p>
          </p:txBody>
        </p:sp>
        <p:sp>
          <p:nvSpPr>
            <p:cNvPr id="429" name="Rectangle 175"/>
            <p:cNvSpPr>
              <a:spLocks noChangeArrowheads="1"/>
            </p:cNvSpPr>
            <p:nvPr/>
          </p:nvSpPr>
          <p:spPr bwMode="auto">
            <a:xfrm>
              <a:off x="1292" y="3158"/>
              <a:ext cx="499" cy="363"/>
            </a:xfrm>
            <a:prstGeom prst="rect">
              <a:avLst/>
            </a:prstGeom>
            <a:solidFill>
              <a:srgbClr val="66FF33"/>
            </a:solidFill>
            <a:ln w="9525">
              <a:solidFill>
                <a:schemeClr val="tx1"/>
              </a:solidFill>
              <a:miter lim="800000"/>
              <a:headEnd/>
              <a:tailEnd/>
            </a:ln>
          </p:spPr>
          <p:txBody>
            <a:bodyPr wrap="none" anchor="ctr"/>
            <a:lstStyle/>
            <a:p>
              <a:pPr algn="ctr"/>
              <a:r>
                <a:rPr lang="en-US"/>
                <a:t>Data</a:t>
              </a:r>
            </a:p>
          </p:txBody>
        </p:sp>
      </p:grpSp>
      <p:grpSp>
        <p:nvGrpSpPr>
          <p:cNvPr id="430" name="Group 176"/>
          <p:cNvGrpSpPr>
            <a:grpSpLocks/>
          </p:cNvGrpSpPr>
          <p:nvPr/>
        </p:nvGrpSpPr>
        <p:grpSpPr bwMode="auto">
          <a:xfrm>
            <a:off x="3276600" y="4953000"/>
            <a:ext cx="1009650" cy="576262"/>
            <a:chOff x="1292" y="3158"/>
            <a:chExt cx="636" cy="363"/>
          </a:xfrm>
        </p:grpSpPr>
        <p:sp>
          <p:nvSpPr>
            <p:cNvPr id="431" name="AutoShape 50"/>
            <p:cNvSpPr>
              <a:spLocks noChangeArrowheads="1"/>
            </p:cNvSpPr>
            <p:nvPr/>
          </p:nvSpPr>
          <p:spPr bwMode="hidden">
            <a:xfrm>
              <a:off x="1655" y="3203"/>
              <a:ext cx="273" cy="227"/>
            </a:xfrm>
            <a:prstGeom prst="rightArrow">
              <a:avLst>
                <a:gd name="adj1" fmla="val 50000"/>
                <a:gd name="adj2" fmla="val 30066"/>
              </a:avLst>
            </a:prstGeom>
            <a:solidFill>
              <a:srgbClr val="FF0000"/>
            </a:solidFill>
            <a:ln w="12700">
              <a:solidFill>
                <a:schemeClr val="folHlink"/>
              </a:solidFill>
              <a:miter lim="800000"/>
              <a:headEnd/>
              <a:tailEnd/>
            </a:ln>
          </p:spPr>
          <p:txBody>
            <a:bodyPr lIns="89950" tIns="44975" rIns="89950" bIns="44975" anchor="ctr">
              <a:spAutoFit/>
            </a:bodyPr>
            <a:lstStyle/>
            <a:p>
              <a:endParaRPr lang="en-US"/>
            </a:p>
          </p:txBody>
        </p:sp>
        <p:sp>
          <p:nvSpPr>
            <p:cNvPr id="432" name="Rectangle 174"/>
            <p:cNvSpPr>
              <a:spLocks noChangeArrowheads="1"/>
            </p:cNvSpPr>
            <p:nvPr/>
          </p:nvSpPr>
          <p:spPr bwMode="auto">
            <a:xfrm>
              <a:off x="1292" y="3158"/>
              <a:ext cx="499" cy="363"/>
            </a:xfrm>
            <a:prstGeom prst="rect">
              <a:avLst/>
            </a:prstGeom>
            <a:solidFill>
              <a:srgbClr val="FF0000"/>
            </a:solidFill>
            <a:ln w="9525">
              <a:solidFill>
                <a:schemeClr val="tx1"/>
              </a:solidFill>
              <a:miter lim="800000"/>
              <a:headEnd/>
              <a:tailEnd/>
            </a:ln>
          </p:spPr>
          <p:txBody>
            <a:bodyPr wrap="none" anchor="ctr"/>
            <a:lstStyle/>
            <a:p>
              <a:pPr algn="ctr"/>
              <a:r>
                <a:rPr lang="en-US"/>
                <a:t>Data</a:t>
              </a:r>
            </a:p>
          </p:txBody>
        </p:sp>
      </p:grpSp>
      <p:sp>
        <p:nvSpPr>
          <p:cNvPr id="433" name="Line 10"/>
          <p:cNvSpPr>
            <a:spLocks noChangeShapeType="1"/>
          </p:cNvSpPr>
          <p:nvPr/>
        </p:nvSpPr>
        <p:spPr bwMode="hidden">
          <a:xfrm>
            <a:off x="827088" y="3033713"/>
            <a:ext cx="3384550" cy="0"/>
          </a:xfrm>
          <a:prstGeom prst="line">
            <a:avLst/>
          </a:prstGeom>
          <a:noFill/>
          <a:ln w="38100">
            <a:solidFill>
              <a:schemeClr val="bg2"/>
            </a:solidFill>
            <a:round/>
            <a:headEnd/>
            <a:tailEnd/>
          </a:ln>
        </p:spPr>
        <p:txBody>
          <a:bodyPr lIns="89950" tIns="44975" rIns="89950" bIns="44975">
            <a:spAutoFit/>
          </a:bodyPr>
          <a:lstStyle/>
          <a:p>
            <a:endParaRPr lang="en-US"/>
          </a:p>
        </p:txBody>
      </p:sp>
      <p:sp>
        <p:nvSpPr>
          <p:cNvPr id="434" name="Rectangle 11"/>
          <p:cNvSpPr>
            <a:spLocks noChangeArrowheads="1"/>
          </p:cNvSpPr>
          <p:nvPr/>
        </p:nvSpPr>
        <p:spPr bwMode="hidden">
          <a:xfrm>
            <a:off x="990600" y="2889250"/>
            <a:ext cx="287338" cy="792163"/>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35" name="Line 12"/>
          <p:cNvSpPr>
            <a:spLocks noChangeShapeType="1"/>
          </p:cNvSpPr>
          <p:nvPr/>
        </p:nvSpPr>
        <p:spPr bwMode="hidden">
          <a:xfrm>
            <a:off x="990600" y="3463925"/>
            <a:ext cx="71438" cy="71438"/>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36" name="Line 13"/>
          <p:cNvSpPr>
            <a:spLocks noChangeShapeType="1"/>
          </p:cNvSpPr>
          <p:nvPr/>
        </p:nvSpPr>
        <p:spPr bwMode="hidden">
          <a:xfrm flipV="1">
            <a:off x="990600" y="3535363"/>
            <a:ext cx="71438" cy="7302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37" name="Rectangle 15"/>
          <p:cNvSpPr>
            <a:spLocks noChangeArrowheads="1"/>
          </p:cNvSpPr>
          <p:nvPr/>
        </p:nvSpPr>
        <p:spPr bwMode="hidden">
          <a:xfrm>
            <a:off x="3779838" y="2889250"/>
            <a:ext cx="287337" cy="792163"/>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38" name="Line 16"/>
          <p:cNvSpPr>
            <a:spLocks noChangeShapeType="1"/>
          </p:cNvSpPr>
          <p:nvPr/>
        </p:nvSpPr>
        <p:spPr bwMode="hidden">
          <a:xfrm>
            <a:off x="3779838" y="3463925"/>
            <a:ext cx="71437" cy="71438"/>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39" name="Line 17"/>
          <p:cNvSpPr>
            <a:spLocks noChangeShapeType="1"/>
          </p:cNvSpPr>
          <p:nvPr/>
        </p:nvSpPr>
        <p:spPr bwMode="hidden">
          <a:xfrm flipV="1">
            <a:off x="3779838" y="3535363"/>
            <a:ext cx="71437" cy="7302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40" name="Line 30"/>
          <p:cNvSpPr>
            <a:spLocks noChangeShapeType="1"/>
          </p:cNvSpPr>
          <p:nvPr/>
        </p:nvSpPr>
        <p:spPr bwMode="hidden">
          <a:xfrm flipH="1">
            <a:off x="3708400" y="3536950"/>
            <a:ext cx="73025"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41" name="Line 31"/>
          <p:cNvSpPr>
            <a:spLocks noChangeShapeType="1"/>
          </p:cNvSpPr>
          <p:nvPr/>
        </p:nvSpPr>
        <p:spPr bwMode="hidden">
          <a:xfrm flipH="1">
            <a:off x="917575" y="3536950"/>
            <a:ext cx="73025"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42" name="Line 32"/>
          <p:cNvSpPr>
            <a:spLocks noChangeShapeType="1"/>
          </p:cNvSpPr>
          <p:nvPr/>
        </p:nvSpPr>
        <p:spPr bwMode="hidden">
          <a:xfrm>
            <a:off x="917575" y="3536950"/>
            <a:ext cx="0" cy="43180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43" name="Line 33"/>
          <p:cNvSpPr>
            <a:spLocks noChangeShapeType="1"/>
          </p:cNvSpPr>
          <p:nvPr/>
        </p:nvSpPr>
        <p:spPr bwMode="hidden">
          <a:xfrm>
            <a:off x="3711575" y="3536950"/>
            <a:ext cx="0" cy="43180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44" name="Line 34"/>
          <p:cNvSpPr>
            <a:spLocks noChangeShapeType="1"/>
          </p:cNvSpPr>
          <p:nvPr/>
        </p:nvSpPr>
        <p:spPr bwMode="hidden">
          <a:xfrm>
            <a:off x="701675" y="3968750"/>
            <a:ext cx="3014663"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45" name="Rectangle 86"/>
          <p:cNvSpPr>
            <a:spLocks noChangeArrowheads="1"/>
          </p:cNvSpPr>
          <p:nvPr/>
        </p:nvSpPr>
        <p:spPr bwMode="auto">
          <a:xfrm>
            <a:off x="1325563" y="2852738"/>
            <a:ext cx="2305050" cy="809625"/>
          </a:xfrm>
          <a:prstGeom prst="rect">
            <a:avLst/>
          </a:prstGeom>
          <a:solidFill>
            <a:schemeClr val="folHlink"/>
          </a:solidFill>
          <a:ln w="9525">
            <a:solidFill>
              <a:schemeClr val="tx1"/>
            </a:solidFill>
            <a:miter lim="800000"/>
            <a:headEnd/>
            <a:tailEnd/>
          </a:ln>
        </p:spPr>
        <p:txBody>
          <a:bodyPr wrap="none" anchor="ctr"/>
          <a:lstStyle/>
          <a:p>
            <a:pPr algn="ctr"/>
            <a:r>
              <a:rPr lang="en-US"/>
              <a:t>Area A </a:t>
            </a:r>
          </a:p>
        </p:txBody>
      </p:sp>
      <p:grpSp>
        <p:nvGrpSpPr>
          <p:cNvPr id="446" name="Group 93"/>
          <p:cNvGrpSpPr>
            <a:grpSpLocks/>
          </p:cNvGrpSpPr>
          <p:nvPr/>
        </p:nvGrpSpPr>
        <p:grpSpPr bwMode="auto">
          <a:xfrm>
            <a:off x="4284663" y="5002213"/>
            <a:ext cx="4103687" cy="1079500"/>
            <a:chOff x="3154" y="2341"/>
            <a:chExt cx="2585" cy="680"/>
          </a:xfrm>
        </p:grpSpPr>
        <p:sp>
          <p:nvSpPr>
            <p:cNvPr id="447" name="Line 94"/>
            <p:cNvSpPr>
              <a:spLocks noChangeShapeType="1"/>
            </p:cNvSpPr>
            <p:nvPr/>
          </p:nvSpPr>
          <p:spPr bwMode="hidden">
            <a:xfrm>
              <a:off x="3154" y="2432"/>
              <a:ext cx="2585" cy="12"/>
            </a:xfrm>
            <a:prstGeom prst="line">
              <a:avLst/>
            </a:prstGeom>
            <a:noFill/>
            <a:ln w="38100">
              <a:solidFill>
                <a:schemeClr val="bg2"/>
              </a:solidFill>
              <a:round/>
              <a:headEnd/>
              <a:tailEnd/>
            </a:ln>
          </p:spPr>
          <p:txBody>
            <a:bodyPr lIns="89950" tIns="44975" rIns="89950" bIns="44975">
              <a:spAutoFit/>
            </a:bodyPr>
            <a:lstStyle/>
            <a:p>
              <a:endParaRPr lang="en-US"/>
            </a:p>
          </p:txBody>
        </p:sp>
        <p:sp>
          <p:nvSpPr>
            <p:cNvPr id="448" name="Rectangle 95"/>
            <p:cNvSpPr>
              <a:spLocks noChangeArrowheads="1"/>
            </p:cNvSpPr>
            <p:nvPr/>
          </p:nvSpPr>
          <p:spPr bwMode="hidden">
            <a:xfrm>
              <a:off x="3561" y="2341"/>
              <a:ext cx="409" cy="499"/>
            </a:xfrm>
            <a:prstGeom prst="rect">
              <a:avLst/>
            </a:prstGeom>
            <a:solidFill>
              <a:schemeClr val="accent2"/>
            </a:solidFill>
            <a:ln w="12700">
              <a:solidFill>
                <a:schemeClr val="bg2"/>
              </a:solidFill>
              <a:miter lim="800000"/>
              <a:headEnd/>
              <a:tailEnd/>
            </a:ln>
          </p:spPr>
          <p:txBody>
            <a:bodyPr lIns="89950" tIns="44975" rIns="89950" bIns="44975" anchor="ctr">
              <a:spAutoFit/>
            </a:bodyPr>
            <a:lstStyle/>
            <a:p>
              <a:endParaRPr lang="en-US"/>
            </a:p>
          </p:txBody>
        </p:sp>
        <p:sp>
          <p:nvSpPr>
            <p:cNvPr id="449" name="Rectangle 96"/>
            <p:cNvSpPr>
              <a:spLocks noChangeArrowheads="1"/>
            </p:cNvSpPr>
            <p:nvPr/>
          </p:nvSpPr>
          <p:spPr bwMode="hidden">
            <a:xfrm>
              <a:off x="4288" y="2341"/>
              <a:ext cx="409" cy="499"/>
            </a:xfrm>
            <a:prstGeom prst="rect">
              <a:avLst/>
            </a:prstGeom>
            <a:solidFill>
              <a:schemeClr val="accent2"/>
            </a:solidFill>
            <a:ln w="12700">
              <a:solidFill>
                <a:schemeClr val="bg2"/>
              </a:solidFill>
              <a:miter lim="800000"/>
              <a:headEnd/>
              <a:tailEnd/>
            </a:ln>
          </p:spPr>
          <p:txBody>
            <a:bodyPr lIns="89950" tIns="44975" rIns="89950" bIns="44975" anchor="ctr">
              <a:spAutoFit/>
            </a:bodyPr>
            <a:lstStyle/>
            <a:p>
              <a:endParaRPr lang="en-US"/>
            </a:p>
          </p:txBody>
        </p:sp>
        <p:sp>
          <p:nvSpPr>
            <p:cNvPr id="450" name="Rectangle 97"/>
            <p:cNvSpPr>
              <a:spLocks noChangeArrowheads="1"/>
            </p:cNvSpPr>
            <p:nvPr/>
          </p:nvSpPr>
          <p:spPr bwMode="hidden">
            <a:xfrm>
              <a:off x="4992" y="2341"/>
              <a:ext cx="409" cy="499"/>
            </a:xfrm>
            <a:prstGeom prst="rect">
              <a:avLst/>
            </a:prstGeom>
            <a:solidFill>
              <a:schemeClr val="accent2"/>
            </a:solidFill>
            <a:ln w="12700">
              <a:solidFill>
                <a:schemeClr val="bg2"/>
              </a:solidFill>
              <a:miter lim="800000"/>
              <a:headEnd/>
              <a:tailEnd/>
            </a:ln>
          </p:spPr>
          <p:txBody>
            <a:bodyPr lIns="89950" tIns="44975" rIns="89950" bIns="44975" anchor="ctr">
              <a:spAutoFit/>
            </a:bodyPr>
            <a:lstStyle/>
            <a:p>
              <a:endParaRPr lang="en-US"/>
            </a:p>
          </p:txBody>
        </p:sp>
        <p:sp>
          <p:nvSpPr>
            <p:cNvPr id="451" name="Rectangle 98"/>
            <p:cNvSpPr>
              <a:spLocks noChangeArrowheads="1"/>
            </p:cNvSpPr>
            <p:nvPr/>
          </p:nvSpPr>
          <p:spPr bwMode="hidden">
            <a:xfrm>
              <a:off x="3335" y="2341"/>
              <a:ext cx="181" cy="499"/>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52" name="Line 99"/>
            <p:cNvSpPr>
              <a:spLocks noChangeShapeType="1"/>
            </p:cNvSpPr>
            <p:nvPr/>
          </p:nvSpPr>
          <p:spPr bwMode="hidden">
            <a:xfrm>
              <a:off x="3335" y="2703"/>
              <a:ext cx="45" cy="4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53" name="Line 100"/>
            <p:cNvSpPr>
              <a:spLocks noChangeShapeType="1"/>
            </p:cNvSpPr>
            <p:nvPr/>
          </p:nvSpPr>
          <p:spPr bwMode="hidden">
            <a:xfrm flipV="1">
              <a:off x="3335" y="2748"/>
              <a:ext cx="45" cy="46"/>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54" name="Rectangle 101"/>
            <p:cNvSpPr>
              <a:spLocks noChangeArrowheads="1"/>
            </p:cNvSpPr>
            <p:nvPr/>
          </p:nvSpPr>
          <p:spPr bwMode="hidden">
            <a:xfrm>
              <a:off x="4037" y="2341"/>
              <a:ext cx="181" cy="499"/>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55" name="Line 102"/>
            <p:cNvSpPr>
              <a:spLocks noChangeShapeType="1"/>
            </p:cNvSpPr>
            <p:nvPr/>
          </p:nvSpPr>
          <p:spPr bwMode="hidden">
            <a:xfrm>
              <a:off x="4037" y="2703"/>
              <a:ext cx="45" cy="4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56" name="Line 103"/>
            <p:cNvSpPr>
              <a:spLocks noChangeShapeType="1"/>
            </p:cNvSpPr>
            <p:nvPr/>
          </p:nvSpPr>
          <p:spPr bwMode="hidden">
            <a:xfrm flipV="1">
              <a:off x="4037" y="2748"/>
              <a:ext cx="45" cy="46"/>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57" name="Rectangle 104"/>
            <p:cNvSpPr>
              <a:spLocks noChangeArrowheads="1"/>
            </p:cNvSpPr>
            <p:nvPr/>
          </p:nvSpPr>
          <p:spPr bwMode="hidden">
            <a:xfrm>
              <a:off x="4766" y="2341"/>
              <a:ext cx="181" cy="499"/>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58" name="Line 105"/>
            <p:cNvSpPr>
              <a:spLocks noChangeShapeType="1"/>
            </p:cNvSpPr>
            <p:nvPr/>
          </p:nvSpPr>
          <p:spPr bwMode="hidden">
            <a:xfrm>
              <a:off x="4766" y="2703"/>
              <a:ext cx="45" cy="4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59" name="Line 106"/>
            <p:cNvSpPr>
              <a:spLocks noChangeShapeType="1"/>
            </p:cNvSpPr>
            <p:nvPr/>
          </p:nvSpPr>
          <p:spPr bwMode="hidden">
            <a:xfrm flipV="1">
              <a:off x="4766" y="2748"/>
              <a:ext cx="45" cy="46"/>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0" name="Rectangle 107"/>
            <p:cNvSpPr>
              <a:spLocks noChangeArrowheads="1"/>
            </p:cNvSpPr>
            <p:nvPr/>
          </p:nvSpPr>
          <p:spPr bwMode="hidden">
            <a:xfrm>
              <a:off x="5482" y="2341"/>
              <a:ext cx="181" cy="499"/>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61" name="Line 108"/>
            <p:cNvSpPr>
              <a:spLocks noChangeShapeType="1"/>
            </p:cNvSpPr>
            <p:nvPr/>
          </p:nvSpPr>
          <p:spPr bwMode="hidden">
            <a:xfrm>
              <a:off x="5482" y="2703"/>
              <a:ext cx="45" cy="4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2" name="Line 109"/>
            <p:cNvSpPr>
              <a:spLocks noChangeShapeType="1"/>
            </p:cNvSpPr>
            <p:nvPr/>
          </p:nvSpPr>
          <p:spPr bwMode="hidden">
            <a:xfrm flipV="1">
              <a:off x="5482" y="2748"/>
              <a:ext cx="45" cy="46"/>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3" name="Line 110"/>
            <p:cNvSpPr>
              <a:spLocks noChangeShapeType="1"/>
            </p:cNvSpPr>
            <p:nvPr/>
          </p:nvSpPr>
          <p:spPr bwMode="hidden">
            <a:xfrm flipH="1">
              <a:off x="3289" y="2749"/>
              <a:ext cx="46"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4" name="Line 111"/>
            <p:cNvSpPr>
              <a:spLocks noChangeShapeType="1"/>
            </p:cNvSpPr>
            <p:nvPr/>
          </p:nvSpPr>
          <p:spPr bwMode="hidden">
            <a:xfrm>
              <a:off x="3291" y="2749"/>
              <a:ext cx="0" cy="272"/>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5" name="Line 112"/>
            <p:cNvSpPr>
              <a:spLocks noChangeShapeType="1"/>
            </p:cNvSpPr>
            <p:nvPr/>
          </p:nvSpPr>
          <p:spPr bwMode="hidden">
            <a:xfrm flipH="1">
              <a:off x="3992" y="2749"/>
              <a:ext cx="46"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6" name="Line 113"/>
            <p:cNvSpPr>
              <a:spLocks noChangeShapeType="1"/>
            </p:cNvSpPr>
            <p:nvPr/>
          </p:nvSpPr>
          <p:spPr bwMode="hidden">
            <a:xfrm>
              <a:off x="3994" y="2749"/>
              <a:ext cx="0" cy="272"/>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7" name="Line 114"/>
            <p:cNvSpPr>
              <a:spLocks noChangeShapeType="1"/>
            </p:cNvSpPr>
            <p:nvPr/>
          </p:nvSpPr>
          <p:spPr bwMode="hidden">
            <a:xfrm flipH="1">
              <a:off x="4719" y="2749"/>
              <a:ext cx="46"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8" name="Line 115"/>
            <p:cNvSpPr>
              <a:spLocks noChangeShapeType="1"/>
            </p:cNvSpPr>
            <p:nvPr/>
          </p:nvSpPr>
          <p:spPr bwMode="hidden">
            <a:xfrm>
              <a:off x="4721" y="2749"/>
              <a:ext cx="0" cy="272"/>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69" name="Line 116"/>
            <p:cNvSpPr>
              <a:spLocks noChangeShapeType="1"/>
            </p:cNvSpPr>
            <p:nvPr/>
          </p:nvSpPr>
          <p:spPr bwMode="hidden">
            <a:xfrm flipH="1">
              <a:off x="5435" y="2749"/>
              <a:ext cx="46"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70" name="Line 117"/>
            <p:cNvSpPr>
              <a:spLocks noChangeShapeType="1"/>
            </p:cNvSpPr>
            <p:nvPr/>
          </p:nvSpPr>
          <p:spPr bwMode="hidden">
            <a:xfrm>
              <a:off x="5437" y="2749"/>
              <a:ext cx="0" cy="272"/>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71" name="Line 118"/>
            <p:cNvSpPr>
              <a:spLocks noChangeShapeType="1"/>
            </p:cNvSpPr>
            <p:nvPr/>
          </p:nvSpPr>
          <p:spPr bwMode="hidden">
            <a:xfrm>
              <a:off x="3227" y="3020"/>
              <a:ext cx="2208" cy="1"/>
            </a:xfrm>
            <a:prstGeom prst="line">
              <a:avLst/>
            </a:prstGeom>
            <a:noFill/>
            <a:ln w="12700">
              <a:solidFill>
                <a:schemeClr val="bg2"/>
              </a:solidFill>
              <a:round/>
              <a:headEnd/>
              <a:tailEnd/>
            </a:ln>
          </p:spPr>
          <p:txBody>
            <a:bodyPr lIns="89950" tIns="44975" rIns="89950" bIns="44975">
              <a:spAutoFit/>
            </a:bodyPr>
            <a:lstStyle/>
            <a:p>
              <a:endParaRPr lang="en-US"/>
            </a:p>
          </p:txBody>
        </p:sp>
      </p:grpSp>
      <p:sp>
        <p:nvSpPr>
          <p:cNvPr id="472" name="Text Box 119"/>
          <p:cNvSpPr txBox="1">
            <a:spLocks noChangeArrowheads="1"/>
          </p:cNvSpPr>
          <p:nvPr/>
        </p:nvSpPr>
        <p:spPr bwMode="hidden">
          <a:xfrm>
            <a:off x="3778250" y="5867400"/>
            <a:ext cx="722313" cy="333375"/>
          </a:xfrm>
          <a:prstGeom prst="rect">
            <a:avLst/>
          </a:prstGeom>
          <a:noFill/>
          <a:ln w="12700">
            <a:noFill/>
            <a:miter lim="800000"/>
            <a:headEnd/>
            <a:tailEnd/>
          </a:ln>
        </p:spPr>
        <p:txBody>
          <a:bodyPr lIns="89950" tIns="44975" rIns="89950" bIns="44975">
            <a:spAutoFit/>
          </a:bodyPr>
          <a:lstStyle/>
          <a:p>
            <a:pPr eaLnBrk="0" hangingPunct="0">
              <a:spcBef>
                <a:spcPct val="50000"/>
              </a:spcBef>
            </a:pPr>
            <a:r>
              <a:rPr lang="en-US" sz="1600">
                <a:solidFill>
                  <a:schemeClr val="hlink"/>
                </a:solidFill>
              </a:rPr>
              <a:t>CLK</a:t>
            </a:r>
          </a:p>
        </p:txBody>
      </p:sp>
      <p:sp>
        <p:nvSpPr>
          <p:cNvPr id="473" name="Rectangle 121"/>
          <p:cNvSpPr>
            <a:spLocks noChangeArrowheads="1"/>
          </p:cNvSpPr>
          <p:nvPr/>
        </p:nvSpPr>
        <p:spPr bwMode="hidden">
          <a:xfrm>
            <a:off x="4932363" y="5002213"/>
            <a:ext cx="649287" cy="792162"/>
          </a:xfrm>
          <a:prstGeom prst="rect">
            <a:avLst/>
          </a:prstGeom>
          <a:solidFill>
            <a:srgbClr val="66FF33"/>
          </a:solidFill>
          <a:ln w="12700">
            <a:solidFill>
              <a:schemeClr val="bg2"/>
            </a:solidFill>
            <a:miter lim="800000"/>
            <a:headEnd/>
            <a:tailEnd/>
          </a:ln>
        </p:spPr>
        <p:txBody>
          <a:bodyPr lIns="89950" tIns="44975" rIns="89950" bIns="44975" anchor="ctr">
            <a:spAutoFit/>
          </a:bodyPr>
          <a:lstStyle/>
          <a:p>
            <a:endParaRPr lang="en-US"/>
          </a:p>
        </p:txBody>
      </p:sp>
      <p:sp>
        <p:nvSpPr>
          <p:cNvPr id="474" name="Rectangle 122"/>
          <p:cNvSpPr>
            <a:spLocks noChangeArrowheads="1"/>
          </p:cNvSpPr>
          <p:nvPr/>
        </p:nvSpPr>
        <p:spPr bwMode="hidden">
          <a:xfrm>
            <a:off x="4932363" y="5002213"/>
            <a:ext cx="649287" cy="792162"/>
          </a:xfrm>
          <a:prstGeom prst="rect">
            <a:avLst/>
          </a:prstGeom>
          <a:solidFill>
            <a:srgbClr val="FF0000"/>
          </a:solidFill>
          <a:ln w="12700">
            <a:solidFill>
              <a:schemeClr val="bg2"/>
            </a:solidFill>
            <a:miter lim="800000"/>
            <a:headEnd/>
            <a:tailEnd/>
          </a:ln>
        </p:spPr>
        <p:txBody>
          <a:bodyPr lIns="89950" tIns="44975" rIns="89950" bIns="44975" anchor="ctr">
            <a:spAutoFit/>
          </a:bodyPr>
          <a:lstStyle/>
          <a:p>
            <a:endParaRPr lang="en-US"/>
          </a:p>
        </p:txBody>
      </p:sp>
      <p:sp>
        <p:nvSpPr>
          <p:cNvPr id="475" name="Rectangle 125"/>
          <p:cNvSpPr>
            <a:spLocks noChangeArrowheads="1"/>
          </p:cNvSpPr>
          <p:nvPr/>
        </p:nvSpPr>
        <p:spPr bwMode="hidden">
          <a:xfrm>
            <a:off x="6083300" y="5002213"/>
            <a:ext cx="649288" cy="792162"/>
          </a:xfrm>
          <a:prstGeom prst="rect">
            <a:avLst/>
          </a:prstGeom>
          <a:solidFill>
            <a:srgbClr val="66FF33"/>
          </a:solidFill>
          <a:ln w="12700">
            <a:solidFill>
              <a:schemeClr val="bg2"/>
            </a:solidFill>
            <a:miter lim="800000"/>
            <a:headEnd/>
            <a:tailEnd/>
          </a:ln>
        </p:spPr>
        <p:txBody>
          <a:bodyPr lIns="89950" tIns="44975" rIns="89950" bIns="44975" anchor="ctr">
            <a:spAutoFit/>
          </a:bodyPr>
          <a:lstStyle/>
          <a:p>
            <a:endParaRPr lang="en-US"/>
          </a:p>
        </p:txBody>
      </p:sp>
      <p:grpSp>
        <p:nvGrpSpPr>
          <p:cNvPr id="476" name="Group 179"/>
          <p:cNvGrpSpPr>
            <a:grpSpLocks/>
          </p:cNvGrpSpPr>
          <p:nvPr/>
        </p:nvGrpSpPr>
        <p:grpSpPr bwMode="auto">
          <a:xfrm>
            <a:off x="4291013" y="2852738"/>
            <a:ext cx="4529137" cy="1173162"/>
            <a:chOff x="2612" y="1842"/>
            <a:chExt cx="2898" cy="787"/>
          </a:xfrm>
        </p:grpSpPr>
        <p:sp>
          <p:nvSpPr>
            <p:cNvPr id="477" name="Text Box 45"/>
            <p:cNvSpPr txBox="1">
              <a:spLocks noChangeArrowheads="1"/>
            </p:cNvSpPr>
            <p:nvPr/>
          </p:nvSpPr>
          <p:spPr bwMode="hidden">
            <a:xfrm>
              <a:off x="2612" y="2405"/>
              <a:ext cx="455" cy="224"/>
            </a:xfrm>
            <a:prstGeom prst="rect">
              <a:avLst/>
            </a:prstGeom>
            <a:noFill/>
            <a:ln w="12700">
              <a:noFill/>
              <a:miter lim="800000"/>
              <a:headEnd/>
              <a:tailEnd/>
            </a:ln>
          </p:spPr>
          <p:txBody>
            <a:bodyPr lIns="89950" tIns="44975" rIns="89950" bIns="44975">
              <a:spAutoFit/>
            </a:bodyPr>
            <a:lstStyle/>
            <a:p>
              <a:pPr eaLnBrk="0" hangingPunct="0">
                <a:spcBef>
                  <a:spcPct val="50000"/>
                </a:spcBef>
              </a:pPr>
              <a:r>
                <a:rPr lang="en-US" sz="1600">
                  <a:solidFill>
                    <a:schemeClr val="hlink"/>
                  </a:solidFill>
                </a:rPr>
                <a:t>CLK</a:t>
              </a:r>
            </a:p>
          </p:txBody>
        </p:sp>
        <p:grpSp>
          <p:nvGrpSpPr>
            <p:cNvPr id="478" name="Group 178"/>
            <p:cNvGrpSpPr>
              <a:grpSpLocks/>
            </p:cNvGrpSpPr>
            <p:nvPr/>
          </p:nvGrpSpPr>
          <p:grpSpPr bwMode="auto">
            <a:xfrm>
              <a:off x="2925" y="1842"/>
              <a:ext cx="2585" cy="680"/>
              <a:chOff x="2925" y="1842"/>
              <a:chExt cx="2585" cy="680"/>
            </a:xfrm>
          </p:grpSpPr>
          <p:grpSp>
            <p:nvGrpSpPr>
              <p:cNvPr id="479" name="Group 92"/>
              <p:cNvGrpSpPr>
                <a:grpSpLocks/>
              </p:cNvGrpSpPr>
              <p:nvPr/>
            </p:nvGrpSpPr>
            <p:grpSpPr bwMode="auto">
              <a:xfrm>
                <a:off x="2925" y="1842"/>
                <a:ext cx="2585" cy="680"/>
                <a:chOff x="3154" y="2341"/>
                <a:chExt cx="2585" cy="680"/>
              </a:xfrm>
            </p:grpSpPr>
            <p:sp>
              <p:nvSpPr>
                <p:cNvPr id="484" name="Line 6"/>
                <p:cNvSpPr>
                  <a:spLocks noChangeShapeType="1"/>
                </p:cNvSpPr>
                <p:nvPr/>
              </p:nvSpPr>
              <p:spPr bwMode="hidden">
                <a:xfrm>
                  <a:off x="3154" y="2432"/>
                  <a:ext cx="2585" cy="12"/>
                </a:xfrm>
                <a:prstGeom prst="line">
                  <a:avLst/>
                </a:prstGeom>
                <a:noFill/>
                <a:ln w="38100">
                  <a:solidFill>
                    <a:schemeClr val="bg2"/>
                  </a:solidFill>
                  <a:round/>
                  <a:headEnd/>
                  <a:tailEnd/>
                </a:ln>
              </p:spPr>
              <p:txBody>
                <a:bodyPr lIns="89950" tIns="44975" rIns="89950" bIns="44975">
                  <a:spAutoFit/>
                </a:bodyPr>
                <a:lstStyle/>
                <a:p>
                  <a:endParaRPr lang="en-US"/>
                </a:p>
              </p:txBody>
            </p:sp>
            <p:sp>
              <p:nvSpPr>
                <p:cNvPr id="485" name="Rectangle 7"/>
                <p:cNvSpPr>
                  <a:spLocks noChangeArrowheads="1"/>
                </p:cNvSpPr>
                <p:nvPr/>
              </p:nvSpPr>
              <p:spPr bwMode="hidden">
                <a:xfrm>
                  <a:off x="3561" y="2341"/>
                  <a:ext cx="409" cy="499"/>
                </a:xfrm>
                <a:prstGeom prst="rect">
                  <a:avLst/>
                </a:prstGeom>
                <a:solidFill>
                  <a:schemeClr val="accent2"/>
                </a:solidFill>
                <a:ln w="12700">
                  <a:solidFill>
                    <a:schemeClr val="bg2"/>
                  </a:solidFill>
                  <a:miter lim="800000"/>
                  <a:headEnd/>
                  <a:tailEnd/>
                </a:ln>
              </p:spPr>
              <p:txBody>
                <a:bodyPr lIns="89950" tIns="44975" rIns="89950" bIns="44975" anchor="ctr">
                  <a:spAutoFit/>
                </a:bodyPr>
                <a:lstStyle/>
                <a:p>
                  <a:endParaRPr lang="en-US"/>
                </a:p>
              </p:txBody>
            </p:sp>
            <p:sp>
              <p:nvSpPr>
                <p:cNvPr id="486" name="Rectangle 8"/>
                <p:cNvSpPr>
                  <a:spLocks noChangeArrowheads="1"/>
                </p:cNvSpPr>
                <p:nvPr/>
              </p:nvSpPr>
              <p:spPr bwMode="hidden">
                <a:xfrm>
                  <a:off x="4288" y="2341"/>
                  <a:ext cx="409" cy="499"/>
                </a:xfrm>
                <a:prstGeom prst="rect">
                  <a:avLst/>
                </a:prstGeom>
                <a:solidFill>
                  <a:schemeClr val="accent2"/>
                </a:solidFill>
                <a:ln w="12700">
                  <a:solidFill>
                    <a:schemeClr val="bg2"/>
                  </a:solidFill>
                  <a:miter lim="800000"/>
                  <a:headEnd/>
                  <a:tailEnd/>
                </a:ln>
              </p:spPr>
              <p:txBody>
                <a:bodyPr lIns="89950" tIns="44975" rIns="89950" bIns="44975" anchor="ctr">
                  <a:spAutoFit/>
                </a:bodyPr>
                <a:lstStyle/>
                <a:p>
                  <a:endParaRPr lang="en-US"/>
                </a:p>
              </p:txBody>
            </p:sp>
            <p:sp>
              <p:nvSpPr>
                <p:cNvPr id="487" name="Rectangle 9"/>
                <p:cNvSpPr>
                  <a:spLocks noChangeArrowheads="1"/>
                </p:cNvSpPr>
                <p:nvPr/>
              </p:nvSpPr>
              <p:spPr bwMode="hidden">
                <a:xfrm>
                  <a:off x="4992" y="2341"/>
                  <a:ext cx="409" cy="499"/>
                </a:xfrm>
                <a:prstGeom prst="rect">
                  <a:avLst/>
                </a:prstGeom>
                <a:solidFill>
                  <a:schemeClr val="accent2"/>
                </a:solidFill>
                <a:ln w="12700">
                  <a:solidFill>
                    <a:schemeClr val="bg2"/>
                  </a:solidFill>
                  <a:miter lim="800000"/>
                  <a:headEnd/>
                  <a:tailEnd/>
                </a:ln>
              </p:spPr>
              <p:txBody>
                <a:bodyPr lIns="89950" tIns="44975" rIns="89950" bIns="44975" anchor="ctr">
                  <a:spAutoFit/>
                </a:bodyPr>
                <a:lstStyle/>
                <a:p>
                  <a:endParaRPr lang="en-US"/>
                </a:p>
              </p:txBody>
            </p:sp>
            <p:sp>
              <p:nvSpPr>
                <p:cNvPr id="488" name="Rectangle 18"/>
                <p:cNvSpPr>
                  <a:spLocks noChangeArrowheads="1"/>
                </p:cNvSpPr>
                <p:nvPr/>
              </p:nvSpPr>
              <p:spPr bwMode="hidden">
                <a:xfrm>
                  <a:off x="3335" y="2341"/>
                  <a:ext cx="181" cy="499"/>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89" name="Line 19"/>
                <p:cNvSpPr>
                  <a:spLocks noChangeShapeType="1"/>
                </p:cNvSpPr>
                <p:nvPr/>
              </p:nvSpPr>
              <p:spPr bwMode="hidden">
                <a:xfrm>
                  <a:off x="3335" y="2703"/>
                  <a:ext cx="45" cy="4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90" name="Line 20"/>
                <p:cNvSpPr>
                  <a:spLocks noChangeShapeType="1"/>
                </p:cNvSpPr>
                <p:nvPr/>
              </p:nvSpPr>
              <p:spPr bwMode="hidden">
                <a:xfrm flipV="1">
                  <a:off x="3335" y="2748"/>
                  <a:ext cx="45" cy="46"/>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91" name="Rectangle 21"/>
                <p:cNvSpPr>
                  <a:spLocks noChangeArrowheads="1"/>
                </p:cNvSpPr>
                <p:nvPr/>
              </p:nvSpPr>
              <p:spPr bwMode="hidden">
                <a:xfrm>
                  <a:off x="4037" y="2341"/>
                  <a:ext cx="181" cy="499"/>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92" name="Line 22"/>
                <p:cNvSpPr>
                  <a:spLocks noChangeShapeType="1"/>
                </p:cNvSpPr>
                <p:nvPr/>
              </p:nvSpPr>
              <p:spPr bwMode="hidden">
                <a:xfrm>
                  <a:off x="4037" y="2703"/>
                  <a:ext cx="45" cy="4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93" name="Line 23"/>
                <p:cNvSpPr>
                  <a:spLocks noChangeShapeType="1"/>
                </p:cNvSpPr>
                <p:nvPr/>
              </p:nvSpPr>
              <p:spPr bwMode="hidden">
                <a:xfrm flipV="1">
                  <a:off x="4037" y="2748"/>
                  <a:ext cx="45" cy="46"/>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94" name="Rectangle 24"/>
                <p:cNvSpPr>
                  <a:spLocks noChangeArrowheads="1"/>
                </p:cNvSpPr>
                <p:nvPr/>
              </p:nvSpPr>
              <p:spPr bwMode="hidden">
                <a:xfrm>
                  <a:off x="4766" y="2341"/>
                  <a:ext cx="181" cy="499"/>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95" name="Line 25"/>
                <p:cNvSpPr>
                  <a:spLocks noChangeShapeType="1"/>
                </p:cNvSpPr>
                <p:nvPr/>
              </p:nvSpPr>
              <p:spPr bwMode="hidden">
                <a:xfrm>
                  <a:off x="4766" y="2703"/>
                  <a:ext cx="45" cy="4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96" name="Line 26"/>
                <p:cNvSpPr>
                  <a:spLocks noChangeShapeType="1"/>
                </p:cNvSpPr>
                <p:nvPr/>
              </p:nvSpPr>
              <p:spPr bwMode="hidden">
                <a:xfrm flipV="1">
                  <a:off x="4766" y="2748"/>
                  <a:ext cx="45" cy="46"/>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97" name="Rectangle 27"/>
                <p:cNvSpPr>
                  <a:spLocks noChangeArrowheads="1"/>
                </p:cNvSpPr>
                <p:nvPr/>
              </p:nvSpPr>
              <p:spPr bwMode="hidden">
                <a:xfrm>
                  <a:off x="5482" y="2341"/>
                  <a:ext cx="181" cy="499"/>
                </a:xfrm>
                <a:prstGeom prst="rect">
                  <a:avLst/>
                </a:prstGeom>
                <a:solidFill>
                  <a:srgbClr val="FCF8E4"/>
                </a:solidFill>
                <a:ln w="12700">
                  <a:solidFill>
                    <a:schemeClr val="bg2"/>
                  </a:solidFill>
                  <a:miter lim="800000"/>
                  <a:headEnd/>
                  <a:tailEnd/>
                </a:ln>
              </p:spPr>
              <p:txBody>
                <a:bodyPr lIns="89950" tIns="44975" rIns="89950" bIns="44975" anchor="ctr">
                  <a:spAutoFit/>
                </a:bodyPr>
                <a:lstStyle/>
                <a:p>
                  <a:endParaRPr lang="en-US"/>
                </a:p>
              </p:txBody>
            </p:sp>
            <p:sp>
              <p:nvSpPr>
                <p:cNvPr id="498" name="Line 28"/>
                <p:cNvSpPr>
                  <a:spLocks noChangeShapeType="1"/>
                </p:cNvSpPr>
                <p:nvPr/>
              </p:nvSpPr>
              <p:spPr bwMode="hidden">
                <a:xfrm>
                  <a:off x="5482" y="2703"/>
                  <a:ext cx="45" cy="45"/>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499" name="Line 29"/>
                <p:cNvSpPr>
                  <a:spLocks noChangeShapeType="1"/>
                </p:cNvSpPr>
                <p:nvPr/>
              </p:nvSpPr>
              <p:spPr bwMode="hidden">
                <a:xfrm flipV="1">
                  <a:off x="5482" y="2748"/>
                  <a:ext cx="45" cy="46"/>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0" name="Line 36"/>
                <p:cNvSpPr>
                  <a:spLocks noChangeShapeType="1"/>
                </p:cNvSpPr>
                <p:nvPr/>
              </p:nvSpPr>
              <p:spPr bwMode="hidden">
                <a:xfrm flipH="1">
                  <a:off x="3289" y="2749"/>
                  <a:ext cx="46"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1" name="Line 37"/>
                <p:cNvSpPr>
                  <a:spLocks noChangeShapeType="1"/>
                </p:cNvSpPr>
                <p:nvPr/>
              </p:nvSpPr>
              <p:spPr bwMode="hidden">
                <a:xfrm>
                  <a:off x="3291" y="2749"/>
                  <a:ext cx="0" cy="272"/>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2" name="Line 38"/>
                <p:cNvSpPr>
                  <a:spLocks noChangeShapeType="1"/>
                </p:cNvSpPr>
                <p:nvPr/>
              </p:nvSpPr>
              <p:spPr bwMode="hidden">
                <a:xfrm flipH="1">
                  <a:off x="3992" y="2749"/>
                  <a:ext cx="46"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3" name="Line 39"/>
                <p:cNvSpPr>
                  <a:spLocks noChangeShapeType="1"/>
                </p:cNvSpPr>
                <p:nvPr/>
              </p:nvSpPr>
              <p:spPr bwMode="hidden">
                <a:xfrm>
                  <a:off x="3994" y="2749"/>
                  <a:ext cx="0" cy="272"/>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4" name="Line 40"/>
                <p:cNvSpPr>
                  <a:spLocks noChangeShapeType="1"/>
                </p:cNvSpPr>
                <p:nvPr/>
              </p:nvSpPr>
              <p:spPr bwMode="hidden">
                <a:xfrm flipH="1">
                  <a:off x="4719" y="2749"/>
                  <a:ext cx="46"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5" name="Line 41"/>
                <p:cNvSpPr>
                  <a:spLocks noChangeShapeType="1"/>
                </p:cNvSpPr>
                <p:nvPr/>
              </p:nvSpPr>
              <p:spPr bwMode="hidden">
                <a:xfrm>
                  <a:off x="4721" y="2749"/>
                  <a:ext cx="0" cy="272"/>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6" name="Line 42"/>
                <p:cNvSpPr>
                  <a:spLocks noChangeShapeType="1"/>
                </p:cNvSpPr>
                <p:nvPr/>
              </p:nvSpPr>
              <p:spPr bwMode="hidden">
                <a:xfrm flipH="1">
                  <a:off x="5435" y="2749"/>
                  <a:ext cx="46" cy="0"/>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7" name="Line 43"/>
                <p:cNvSpPr>
                  <a:spLocks noChangeShapeType="1"/>
                </p:cNvSpPr>
                <p:nvPr/>
              </p:nvSpPr>
              <p:spPr bwMode="hidden">
                <a:xfrm>
                  <a:off x="5437" y="2749"/>
                  <a:ext cx="0" cy="272"/>
                </a:xfrm>
                <a:prstGeom prst="line">
                  <a:avLst/>
                </a:prstGeom>
                <a:noFill/>
                <a:ln w="12700">
                  <a:solidFill>
                    <a:schemeClr val="bg2"/>
                  </a:solidFill>
                  <a:round/>
                  <a:headEnd/>
                  <a:tailEnd/>
                </a:ln>
              </p:spPr>
              <p:txBody>
                <a:bodyPr lIns="89950" tIns="44975" rIns="89950" bIns="44975">
                  <a:spAutoFit/>
                </a:bodyPr>
                <a:lstStyle/>
                <a:p>
                  <a:endParaRPr lang="en-US"/>
                </a:p>
              </p:txBody>
            </p:sp>
            <p:sp>
              <p:nvSpPr>
                <p:cNvPr id="508" name="Line 44"/>
                <p:cNvSpPr>
                  <a:spLocks noChangeShapeType="1"/>
                </p:cNvSpPr>
                <p:nvPr/>
              </p:nvSpPr>
              <p:spPr bwMode="hidden">
                <a:xfrm>
                  <a:off x="3227" y="3020"/>
                  <a:ext cx="2208" cy="1"/>
                </a:xfrm>
                <a:prstGeom prst="line">
                  <a:avLst/>
                </a:prstGeom>
                <a:noFill/>
                <a:ln w="12700">
                  <a:solidFill>
                    <a:schemeClr val="bg2"/>
                  </a:solidFill>
                  <a:round/>
                  <a:headEnd/>
                  <a:tailEnd/>
                </a:ln>
              </p:spPr>
              <p:txBody>
                <a:bodyPr lIns="89950" tIns="44975" rIns="89950" bIns="44975">
                  <a:spAutoFit/>
                </a:bodyPr>
                <a:lstStyle/>
                <a:p>
                  <a:endParaRPr lang="en-US"/>
                </a:p>
              </p:txBody>
            </p:sp>
          </p:grpSp>
          <p:grpSp>
            <p:nvGrpSpPr>
              <p:cNvPr id="480" name="Group 167"/>
              <p:cNvGrpSpPr>
                <a:grpSpLocks/>
              </p:cNvGrpSpPr>
              <p:nvPr/>
            </p:nvGrpSpPr>
            <p:grpSpPr bwMode="auto">
              <a:xfrm>
                <a:off x="3334" y="1926"/>
                <a:ext cx="1860" cy="262"/>
                <a:chOff x="3560" y="2471"/>
                <a:chExt cx="1860" cy="262"/>
              </a:xfrm>
            </p:grpSpPr>
            <p:sp>
              <p:nvSpPr>
                <p:cNvPr id="481" name="Rectangle 168"/>
                <p:cNvSpPr>
                  <a:spLocks noChangeArrowheads="1"/>
                </p:cNvSpPr>
                <p:nvPr/>
              </p:nvSpPr>
              <p:spPr bwMode="hidden">
                <a:xfrm>
                  <a:off x="4285" y="2472"/>
                  <a:ext cx="409" cy="244"/>
                </a:xfrm>
                <a:prstGeom prst="rect">
                  <a:avLst/>
                </a:prstGeom>
                <a:noFill/>
                <a:ln w="12700">
                  <a:noFill/>
                  <a:miter lim="800000"/>
                  <a:headEnd/>
                  <a:tailEnd/>
                </a:ln>
              </p:spPr>
              <p:txBody>
                <a:bodyPr lIns="89950" tIns="44975" rIns="89950" bIns="44975" anchor="ctr">
                  <a:spAutoFit/>
                </a:bodyPr>
                <a:lstStyle/>
                <a:p>
                  <a:pPr algn="ctr"/>
                  <a:r>
                    <a:rPr lang="en-US"/>
                    <a:t>A/N</a:t>
                  </a:r>
                </a:p>
              </p:txBody>
            </p:sp>
            <p:sp>
              <p:nvSpPr>
                <p:cNvPr id="482" name="Rectangle 169"/>
                <p:cNvSpPr>
                  <a:spLocks noChangeArrowheads="1"/>
                </p:cNvSpPr>
                <p:nvPr/>
              </p:nvSpPr>
              <p:spPr bwMode="hidden">
                <a:xfrm>
                  <a:off x="5011" y="2471"/>
                  <a:ext cx="409" cy="244"/>
                </a:xfrm>
                <a:prstGeom prst="rect">
                  <a:avLst/>
                </a:prstGeom>
                <a:noFill/>
                <a:ln w="12700">
                  <a:noFill/>
                  <a:miter lim="800000"/>
                  <a:headEnd/>
                  <a:tailEnd/>
                </a:ln>
              </p:spPr>
              <p:txBody>
                <a:bodyPr lIns="89950" tIns="44975" rIns="89950" bIns="44975" anchor="ctr">
                  <a:spAutoFit/>
                </a:bodyPr>
                <a:lstStyle/>
                <a:p>
                  <a:pPr algn="ctr"/>
                  <a:r>
                    <a:rPr lang="en-US"/>
                    <a:t>A/N</a:t>
                  </a:r>
                </a:p>
              </p:txBody>
            </p:sp>
            <p:sp>
              <p:nvSpPr>
                <p:cNvPr id="483" name="Rectangle 170"/>
                <p:cNvSpPr>
                  <a:spLocks noChangeArrowheads="1"/>
                </p:cNvSpPr>
                <p:nvPr/>
              </p:nvSpPr>
              <p:spPr bwMode="hidden">
                <a:xfrm>
                  <a:off x="3560" y="2490"/>
                  <a:ext cx="409" cy="243"/>
                </a:xfrm>
                <a:prstGeom prst="rect">
                  <a:avLst/>
                </a:prstGeom>
                <a:noFill/>
                <a:ln w="12700">
                  <a:noFill/>
                  <a:miter lim="800000"/>
                  <a:headEnd/>
                  <a:tailEnd/>
                </a:ln>
              </p:spPr>
              <p:txBody>
                <a:bodyPr lIns="89950" tIns="44975" rIns="89950" bIns="44975" anchor="ctr">
                  <a:spAutoFit/>
                </a:bodyPr>
                <a:lstStyle/>
                <a:p>
                  <a:pPr algn="ctr"/>
                  <a:r>
                    <a:rPr lang="en-US"/>
                    <a:t>A/N</a:t>
                  </a:r>
                </a:p>
              </p:txBody>
            </p:sp>
          </p:grpSp>
        </p:grpSp>
      </p:grpSp>
      <p:sp>
        <p:nvSpPr>
          <p:cNvPr id="509" name="AutoShape 173"/>
          <p:cNvSpPr>
            <a:spLocks noChangeArrowheads="1"/>
          </p:cNvSpPr>
          <p:nvPr/>
        </p:nvSpPr>
        <p:spPr bwMode="auto">
          <a:xfrm>
            <a:off x="4284663" y="3070225"/>
            <a:ext cx="431800" cy="360363"/>
          </a:xfrm>
          <a:prstGeom prst="rightArrow">
            <a:avLst>
              <a:gd name="adj1" fmla="val 50000"/>
              <a:gd name="adj2" fmla="val 29956"/>
            </a:avLst>
          </a:prstGeom>
          <a:solidFill>
            <a:schemeClr val="accent1"/>
          </a:solidFill>
          <a:ln w="9525">
            <a:solidFill>
              <a:schemeClr val="tx1"/>
            </a:solidFill>
            <a:miter lim="800000"/>
            <a:headEnd/>
            <a:tailEnd/>
          </a:ln>
        </p:spPr>
        <p:txBody>
          <a:bodyPr wrap="none" anchor="ctr"/>
          <a:lstStyle/>
          <a:p>
            <a:endParaRPr lang="en-US"/>
          </a:p>
        </p:txBody>
      </p:sp>
      <p:pic>
        <p:nvPicPr>
          <p:cNvPr id="37893" name="Picture 5" descr="File:Fivestagespipeline.png"/>
          <p:cNvPicPr>
            <a:picLocks noChangeAspect="1" noChangeArrowheads="1"/>
          </p:cNvPicPr>
          <p:nvPr/>
        </p:nvPicPr>
        <p:blipFill>
          <a:blip r:embed="rId2" cstate="print"/>
          <a:srcRect/>
          <a:stretch>
            <a:fillRect/>
          </a:stretch>
        </p:blipFill>
        <p:spPr bwMode="auto">
          <a:xfrm>
            <a:off x="381000" y="4876800"/>
            <a:ext cx="2651760" cy="769008"/>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76"/>
                                        </p:tgtEl>
                                        <p:attrNameLst>
                                          <p:attrName>style.visibility</p:attrName>
                                        </p:attrNameLst>
                                      </p:cBhvr>
                                      <p:to>
                                        <p:strVal val="visible"/>
                                      </p:to>
                                    </p:set>
                                    <p:animEffect transition="in" filter="fade">
                                      <p:cBhvr>
                                        <p:cTn id="7" dur="2000"/>
                                        <p:tgtEl>
                                          <p:spTgt spid="47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09"/>
                                        </p:tgtEl>
                                        <p:attrNameLst>
                                          <p:attrName>style.visibility</p:attrName>
                                        </p:attrNameLst>
                                      </p:cBhvr>
                                      <p:to>
                                        <p:strVal val="visible"/>
                                      </p:to>
                                    </p:set>
                                    <p:animEffect transition="in" filter="fade">
                                      <p:cBhvr>
                                        <p:cTn id="10" dur="2000"/>
                                        <p:tgtEl>
                                          <p:spTgt spid="50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7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27"/>
                                        </p:tgtEl>
                                        <p:attrNameLst>
                                          <p:attrName>style.visibility</p:attrName>
                                        </p:attrNameLst>
                                      </p:cBhvr>
                                      <p:to>
                                        <p:strVal val="visible"/>
                                      </p:to>
                                    </p:set>
                                    <p:animEffect transition="in" filter="wipe(left)">
                                      <p:cBhvr>
                                        <p:cTn id="21" dur="1000"/>
                                        <p:tgtEl>
                                          <p:spTgt spid="427"/>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473"/>
                                        </p:tgtEl>
                                        <p:attrNameLst>
                                          <p:attrName>style.visibility</p:attrName>
                                        </p:attrNameLst>
                                      </p:cBhvr>
                                      <p:to>
                                        <p:strVal val="visible"/>
                                      </p:to>
                                    </p:set>
                                    <p:animEffect transition="in" filter="wipe(left)">
                                      <p:cBhvr>
                                        <p:cTn id="24" dur="1000"/>
                                        <p:tgtEl>
                                          <p:spTgt spid="473"/>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30"/>
                                        </p:tgtEl>
                                        <p:attrNameLst>
                                          <p:attrName>style.visibility</p:attrName>
                                        </p:attrNameLst>
                                      </p:cBhvr>
                                      <p:to>
                                        <p:strVal val="visible"/>
                                      </p:to>
                                    </p:set>
                                    <p:animEffect transition="in" filter="wipe(left)">
                                      <p:cBhvr>
                                        <p:cTn id="29" dur="1000"/>
                                        <p:tgtEl>
                                          <p:spTgt spid="430"/>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475"/>
                                        </p:tgtEl>
                                        <p:attrNameLst>
                                          <p:attrName>style.visibility</p:attrName>
                                        </p:attrNameLst>
                                      </p:cBhvr>
                                      <p:to>
                                        <p:strVal val="visible"/>
                                      </p:to>
                                    </p:set>
                                    <p:animEffect transition="in" filter="wipe(left)">
                                      <p:cBhvr>
                                        <p:cTn id="32" dur="1000"/>
                                        <p:tgtEl>
                                          <p:spTgt spid="475"/>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474"/>
                                        </p:tgtEl>
                                        <p:attrNameLst>
                                          <p:attrName>style.visibility</p:attrName>
                                        </p:attrNameLst>
                                      </p:cBhvr>
                                      <p:to>
                                        <p:strVal val="visible"/>
                                      </p:to>
                                    </p:set>
                                    <p:animEffect transition="in" filter="wipe(left)">
                                      <p:cBhvr>
                                        <p:cTn id="35" dur="1000"/>
                                        <p:tgtEl>
                                          <p:spTgt spid="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 grpId="0"/>
      <p:bldP spid="473" grpId="0" animBg="1"/>
      <p:bldP spid="474" grpId="0" animBg="1"/>
      <p:bldP spid="475" grpId="0" animBg="1"/>
      <p:bldP spid="50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Pipelined Architecture Example</a:t>
            </a:r>
            <a:endParaRPr lang="en-US" dirty="0"/>
          </a:p>
        </p:txBody>
      </p:sp>
      <p:pic>
        <p:nvPicPr>
          <p:cNvPr id="4" name="Picture 93" descr="~pdB0A_Pic23"/>
          <p:cNvPicPr>
            <a:picLocks noChangeAspect="1" noChangeArrowheads="1"/>
          </p:cNvPicPr>
          <p:nvPr/>
        </p:nvPicPr>
        <p:blipFill>
          <a:blip r:embed="rId2" cstate="print"/>
          <a:srcRect/>
          <a:stretch>
            <a:fillRect/>
          </a:stretch>
        </p:blipFill>
        <p:spPr bwMode="auto">
          <a:xfrm>
            <a:off x="609600" y="1828800"/>
            <a:ext cx="7950200" cy="2582862"/>
          </a:xfrm>
          <a:prstGeom prst="rect">
            <a:avLst/>
          </a:prstGeom>
          <a:noFill/>
          <a:ln w="9525">
            <a:noFill/>
            <a:miter lim="800000"/>
            <a:headEnd/>
            <a:tailEnd/>
          </a:ln>
        </p:spPr>
      </p:pic>
      <p:sp>
        <p:nvSpPr>
          <p:cNvPr id="5" name="Rectangle 94"/>
          <p:cNvSpPr>
            <a:spLocks noChangeArrowheads="1"/>
          </p:cNvSpPr>
          <p:nvPr/>
        </p:nvSpPr>
        <p:spPr bwMode="auto">
          <a:xfrm>
            <a:off x="393700" y="4852987"/>
            <a:ext cx="8229600" cy="1657350"/>
          </a:xfrm>
          <a:prstGeom prst="rect">
            <a:avLst/>
          </a:prstGeom>
          <a:noFill/>
          <a:ln w="9525">
            <a:noFill/>
            <a:miter lim="800000"/>
            <a:headEnd/>
            <a:tailEnd/>
          </a:ln>
        </p:spPr>
        <p:txBody>
          <a:bodyPr/>
          <a:lstStyle/>
          <a:p>
            <a:pPr marL="342900" indent="-342900">
              <a:spcBef>
                <a:spcPct val="20000"/>
              </a:spcBef>
              <a:buClr>
                <a:schemeClr val="bg2"/>
              </a:buClr>
              <a:buSzPct val="75000"/>
              <a:buFont typeface="Wingdings" pitchFamily="2" charset="2"/>
              <a:buChar char="n"/>
            </a:pPr>
            <a:r>
              <a:rPr lang="en-US" sz="2000"/>
              <a:t>f</a:t>
            </a:r>
            <a:r>
              <a:rPr lang="en-US" sz="2000" baseline="-25000"/>
              <a:t>pipe</a:t>
            </a:r>
            <a:r>
              <a:rPr lang="en-US" sz="2000"/>
              <a:t> = f</a:t>
            </a:r>
            <a:r>
              <a:rPr lang="en-US" sz="2000" baseline="-25000"/>
              <a:t>ref, </a:t>
            </a:r>
            <a:r>
              <a:rPr lang="en-US" sz="2000"/>
              <a:t>, C</a:t>
            </a:r>
            <a:r>
              <a:rPr lang="en-US" sz="2000" baseline="-25000"/>
              <a:t>pipe</a:t>
            </a:r>
            <a:r>
              <a:rPr lang="en-US" sz="2000"/>
              <a:t> = 1.1 C</a:t>
            </a:r>
            <a:r>
              <a:rPr lang="en-US" sz="2000" baseline="-25000"/>
              <a:t>ref</a:t>
            </a:r>
            <a:r>
              <a:rPr lang="en-US" sz="2000"/>
              <a:t> , V</a:t>
            </a:r>
            <a:r>
              <a:rPr lang="en-US" sz="2000" baseline="-25000"/>
              <a:t>pipe</a:t>
            </a:r>
            <a:r>
              <a:rPr lang="en-US" sz="2000"/>
              <a:t> = V</a:t>
            </a:r>
            <a:r>
              <a:rPr lang="en-US" sz="2000" baseline="-25000"/>
              <a:t>ref </a:t>
            </a:r>
            <a:r>
              <a:rPr lang="en-US" sz="2000"/>
              <a:t>/ 1.7</a:t>
            </a:r>
          </a:p>
          <a:p>
            <a:pPr marL="342900" indent="-342900">
              <a:spcBef>
                <a:spcPct val="20000"/>
              </a:spcBef>
              <a:buClr>
                <a:schemeClr val="bg2"/>
              </a:buClr>
              <a:buSzPct val="75000"/>
              <a:buFont typeface="Wingdings" pitchFamily="2" charset="2"/>
              <a:buChar char="n"/>
            </a:pPr>
            <a:r>
              <a:rPr lang="en-US" sz="2000"/>
              <a:t>Voltage can be dropped while maintaining the original throughput</a:t>
            </a:r>
          </a:p>
          <a:p>
            <a:pPr marL="342900" indent="-342900">
              <a:spcBef>
                <a:spcPct val="20000"/>
              </a:spcBef>
              <a:buClr>
                <a:schemeClr val="bg2"/>
              </a:buClr>
              <a:buSzPct val="75000"/>
              <a:buFont typeface="Wingdings" pitchFamily="2" charset="2"/>
              <a:buChar char="n"/>
            </a:pPr>
            <a:r>
              <a:rPr lang="en-US" sz="2000"/>
              <a:t>P</a:t>
            </a:r>
            <a:r>
              <a:rPr lang="en-US" sz="2000" baseline="-25000"/>
              <a:t>pipe</a:t>
            </a:r>
            <a:r>
              <a:rPr lang="en-US" sz="2000"/>
              <a:t> = C</a:t>
            </a:r>
            <a:r>
              <a:rPr lang="en-US" sz="2000" baseline="-25000"/>
              <a:t>pipe</a:t>
            </a:r>
            <a:r>
              <a:rPr lang="en-US" sz="2000"/>
              <a:t>V</a:t>
            </a:r>
            <a:r>
              <a:rPr lang="en-US" sz="2000" baseline="-25000"/>
              <a:t>pipe</a:t>
            </a:r>
            <a:r>
              <a:rPr lang="en-US" sz="2000" baseline="30000"/>
              <a:t>2</a:t>
            </a:r>
            <a:r>
              <a:rPr lang="en-US" sz="2000"/>
              <a:t> f</a:t>
            </a:r>
            <a:r>
              <a:rPr lang="en-US" sz="2000" baseline="-25000"/>
              <a:t>pipe</a:t>
            </a:r>
            <a:r>
              <a:rPr lang="en-US" sz="2000"/>
              <a:t> = (1.1 C</a:t>
            </a:r>
            <a:r>
              <a:rPr lang="en-US" sz="2000" baseline="-25000"/>
              <a:t>ref</a:t>
            </a:r>
            <a:r>
              <a:rPr lang="en-US" sz="2000"/>
              <a:t>) (V</a:t>
            </a:r>
            <a:r>
              <a:rPr lang="en-US" sz="2000" baseline="-25000"/>
              <a:t>ref</a:t>
            </a:r>
            <a:r>
              <a:rPr lang="en-US" sz="2000"/>
              <a:t>/1.7)</a:t>
            </a:r>
            <a:r>
              <a:rPr lang="en-US" sz="2000" baseline="30000"/>
              <a:t>2</a:t>
            </a:r>
            <a:r>
              <a:rPr lang="en-US" sz="2000"/>
              <a:t> f</a:t>
            </a:r>
            <a:r>
              <a:rPr lang="en-US" sz="2000" baseline="-25000"/>
              <a:t>ref </a:t>
            </a:r>
            <a:r>
              <a:rPr lang="en-US" sz="2000"/>
              <a:t>= </a:t>
            </a:r>
            <a:r>
              <a:rPr lang="en-US" sz="2000">
                <a:solidFill>
                  <a:schemeClr val="hlink"/>
                </a:solidFill>
              </a:rPr>
              <a:t>0.37 P</a:t>
            </a:r>
            <a:r>
              <a:rPr lang="en-US" sz="2000" baseline="-25000">
                <a:solidFill>
                  <a:schemeClr val="hlink"/>
                </a:solidFill>
              </a:rPr>
              <a:t>ref</a:t>
            </a:r>
            <a:endParaRPr lang="en-US" sz="2000">
              <a:solidFill>
                <a:schemeClr val="hlink"/>
              </a:solidFill>
            </a:endParaRPr>
          </a:p>
          <a:p>
            <a:pPr marL="342900" indent="-342900">
              <a:spcBef>
                <a:spcPct val="20000"/>
              </a:spcBef>
              <a:buClr>
                <a:schemeClr val="bg2"/>
              </a:buClr>
              <a:buSzPct val="75000"/>
              <a:buFont typeface="Wingdings" pitchFamily="2" charset="2"/>
              <a:buChar char="n"/>
            </a:pPr>
            <a:endParaRPr lang="en-US" sz="200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vs. Pipeline Architecture</a:t>
            </a:r>
            <a:endParaRPr lang="en-US" dirty="0"/>
          </a:p>
        </p:txBody>
      </p:sp>
      <p:graphicFrame>
        <p:nvGraphicFramePr>
          <p:cNvPr id="4" name="Group 3"/>
          <p:cNvGraphicFramePr>
            <a:graphicFrameLocks noGrp="1"/>
          </p:cNvGraphicFramePr>
          <p:nvPr>
            <p:ph idx="1"/>
          </p:nvPr>
        </p:nvGraphicFramePr>
        <p:xfrm>
          <a:off x="457200" y="1981200"/>
          <a:ext cx="8229600" cy="3879852"/>
        </p:xfrm>
        <a:graphic>
          <a:graphicData uri="http://schemas.openxmlformats.org/drawingml/2006/table">
            <a:tbl>
              <a:tblPr/>
              <a:tblGrid>
                <a:gridCol w="2743200"/>
                <a:gridCol w="2743200"/>
                <a:gridCol w="2743200"/>
              </a:tblGrid>
              <a:tr h="646113">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 N-parallel proc.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 N-stage pipeline proc.</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47700">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Capacitance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N*C</a:t>
                      </a:r>
                      <a:r>
                        <a:rPr kumimoji="0" lang="en-US" sz="1800" b="0" i="0" u="none" strike="noStrike" cap="none" normalizeH="0" baseline="-25000" smtClean="0">
                          <a:ln>
                            <a:noFill/>
                          </a:ln>
                          <a:solidFill>
                            <a:schemeClr val="tx1"/>
                          </a:solidFill>
                          <a:effectLst/>
                          <a:latin typeface="Arial" charset="0"/>
                        </a:rPr>
                        <a:t>ref</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C</a:t>
                      </a:r>
                      <a:r>
                        <a:rPr kumimoji="0" lang="en-US" sz="1800" b="0" i="0" u="none" strike="noStrike" cap="none" normalizeH="0" baseline="-25000" smtClean="0">
                          <a:ln>
                            <a:noFill/>
                          </a:ln>
                          <a:solidFill>
                            <a:schemeClr val="tx1"/>
                          </a:solidFill>
                          <a:effectLst/>
                          <a:latin typeface="Arial" charset="0"/>
                        </a:rPr>
                        <a:t>ref</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Voltage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V</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0" smtClean="0">
                          <a:ln>
                            <a:noFill/>
                          </a:ln>
                          <a:solidFill>
                            <a:schemeClr val="tx1"/>
                          </a:solidFill>
                          <a:effectLst/>
                          <a:latin typeface="Arial" charset="0"/>
                        </a:rPr>
                        <a:t>/N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V</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0" smtClean="0">
                          <a:ln>
                            <a:noFill/>
                          </a:ln>
                          <a:solidFill>
                            <a:schemeClr val="tx1"/>
                          </a:solidFill>
                          <a:effectLst/>
                          <a:latin typeface="Arial" charset="0"/>
                        </a:rPr>
                        <a:t>/N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Frequency</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f</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0" smtClean="0">
                          <a:ln>
                            <a:noFill/>
                          </a:ln>
                          <a:solidFill>
                            <a:schemeClr val="tx1"/>
                          </a:solidFill>
                          <a:effectLst/>
                          <a:latin typeface="Arial" charset="0"/>
                        </a:rPr>
                        <a:t>/N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f</a:t>
                      </a:r>
                      <a:r>
                        <a:rPr kumimoji="0" lang="en-US" sz="1800" b="0" i="0" u="none" strike="noStrike" cap="none" normalizeH="0" baseline="-25000" smtClean="0">
                          <a:ln>
                            <a:noFill/>
                          </a:ln>
                          <a:solidFill>
                            <a:schemeClr val="tx1"/>
                          </a:solidFill>
                          <a:effectLst/>
                          <a:latin typeface="Arial" charset="0"/>
                        </a:rPr>
                        <a:t>ref</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rPr>
                        <a:t>Dynamic Power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C</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0" smtClean="0">
                          <a:ln>
                            <a:noFill/>
                          </a:ln>
                          <a:solidFill>
                            <a:schemeClr val="tx1"/>
                          </a:solidFill>
                          <a:effectLst/>
                          <a:latin typeface="Arial" charset="0"/>
                        </a:rPr>
                        <a:t>V</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30000" smtClean="0">
                          <a:ln>
                            <a:noFill/>
                          </a:ln>
                          <a:solidFill>
                            <a:schemeClr val="tx1"/>
                          </a:solidFill>
                          <a:effectLst/>
                          <a:latin typeface="Arial" charset="0"/>
                        </a:rPr>
                        <a:t>2</a:t>
                      </a:r>
                      <a:r>
                        <a:rPr kumimoji="0" lang="en-US" sz="1800" b="0" i="0" u="none" strike="noStrike" cap="none" normalizeH="0" baseline="0" smtClean="0">
                          <a:ln>
                            <a:noFill/>
                          </a:ln>
                          <a:solidFill>
                            <a:schemeClr val="tx1"/>
                          </a:solidFill>
                          <a:effectLst/>
                          <a:latin typeface="Arial" charset="0"/>
                        </a:rPr>
                        <a:t>f</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0" smtClean="0">
                          <a:ln>
                            <a:noFill/>
                          </a:ln>
                          <a:solidFill>
                            <a:schemeClr val="tx1"/>
                          </a:solidFill>
                          <a:effectLst/>
                          <a:latin typeface="Arial" charset="0"/>
                        </a:rPr>
                        <a:t>/N</a:t>
                      </a:r>
                      <a:r>
                        <a:rPr kumimoji="0" lang="en-US" sz="1800" b="0" i="0" u="none" strike="noStrike" cap="none" normalizeH="0" baseline="30000" smtClean="0">
                          <a:ln>
                            <a:noFill/>
                          </a:ln>
                          <a:solidFill>
                            <a:schemeClr val="tx1"/>
                          </a:solidFill>
                          <a:effectLst/>
                          <a:latin typeface="Arial"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C</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0" smtClean="0">
                          <a:ln>
                            <a:noFill/>
                          </a:ln>
                          <a:solidFill>
                            <a:schemeClr val="tx1"/>
                          </a:solidFill>
                          <a:effectLst/>
                          <a:latin typeface="Arial" charset="0"/>
                        </a:rPr>
                        <a:t>V</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30000" smtClean="0">
                          <a:ln>
                            <a:noFill/>
                          </a:ln>
                          <a:solidFill>
                            <a:schemeClr val="tx1"/>
                          </a:solidFill>
                          <a:effectLst/>
                          <a:latin typeface="Arial" charset="0"/>
                        </a:rPr>
                        <a:t>2</a:t>
                      </a:r>
                      <a:r>
                        <a:rPr kumimoji="0" lang="en-US" sz="1800" b="0" i="0" u="none" strike="noStrike" cap="none" normalizeH="0" baseline="0" smtClean="0">
                          <a:ln>
                            <a:noFill/>
                          </a:ln>
                          <a:solidFill>
                            <a:schemeClr val="tx1"/>
                          </a:solidFill>
                          <a:effectLst/>
                          <a:latin typeface="Arial" charset="0"/>
                        </a:rPr>
                        <a:t>f</a:t>
                      </a:r>
                      <a:r>
                        <a:rPr kumimoji="0" lang="en-US" sz="1800" b="0" i="0" u="none" strike="noStrike" cap="none" normalizeH="0" baseline="-25000" smtClean="0">
                          <a:ln>
                            <a:noFill/>
                          </a:ln>
                          <a:solidFill>
                            <a:schemeClr val="tx1"/>
                          </a:solidFill>
                          <a:effectLst/>
                          <a:latin typeface="Arial" charset="0"/>
                        </a:rPr>
                        <a:t>ref</a:t>
                      </a:r>
                      <a:r>
                        <a:rPr kumimoji="0" lang="en-US" sz="1800" b="0" i="0" u="none" strike="noStrike" cap="none" normalizeH="0" baseline="0" smtClean="0">
                          <a:ln>
                            <a:noFill/>
                          </a:ln>
                          <a:solidFill>
                            <a:schemeClr val="tx1"/>
                          </a:solidFill>
                          <a:effectLst/>
                          <a:latin typeface="Arial" charset="0"/>
                        </a:rPr>
                        <a:t>/N</a:t>
                      </a:r>
                      <a:r>
                        <a:rPr kumimoji="0" lang="en-US" sz="1800" b="0" i="0" u="none" strike="noStrike" cap="none" normalizeH="0" baseline="30000" smtClean="0">
                          <a:ln>
                            <a:noFill/>
                          </a:ln>
                          <a:solidFill>
                            <a:schemeClr val="tx1"/>
                          </a:solidFill>
                          <a:effectLst/>
                          <a:latin typeface="Arial"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Chip area</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 N times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rPr>
                        <a:t>10-20% increase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Reducing Capacitance</a:t>
            </a:r>
            <a:endParaRPr lang="en-US" dirty="0"/>
          </a:p>
        </p:txBody>
      </p:sp>
      <p:sp>
        <p:nvSpPr>
          <p:cNvPr id="3" name="Content Placeholder 2"/>
          <p:cNvSpPr>
            <a:spLocks noGrp="1"/>
          </p:cNvSpPr>
          <p:nvPr>
            <p:ph sz="quarter" idx="1"/>
          </p:nvPr>
        </p:nvSpPr>
        <p:spPr/>
        <p:txBody>
          <a:bodyPr/>
          <a:lstStyle/>
          <a:p>
            <a:r>
              <a:rPr lang="en-US" dirty="0" smtClean="0"/>
              <a:t>Gates that are large and/or have a high activity factor have a large amount of power consumption, can be downsized with only a small performance impact . </a:t>
            </a:r>
          </a:p>
          <a:p>
            <a:r>
              <a:rPr lang="en-US" dirty="0" smtClean="0"/>
              <a:t>Example: Buffers driving I/O or long wires may use 8-12 stages to reduce the buffer size.</a:t>
            </a:r>
          </a:p>
          <a:p>
            <a:r>
              <a:rPr lang="en-US" dirty="0" smtClean="0"/>
              <a:t>Wire capacitance dominates many circuits</a:t>
            </a:r>
          </a:p>
          <a:p>
            <a:r>
              <a:rPr lang="en-US" dirty="0" smtClean="0"/>
              <a:t>There are no closed form methods to determine gate sizes that minimize energy under a delay constraint.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VLSI Chip Power Densities</a:t>
            </a:r>
            <a:endParaRPr lang="en-US" dirty="0"/>
          </a:p>
        </p:txBody>
      </p:sp>
      <p:grpSp>
        <p:nvGrpSpPr>
          <p:cNvPr id="4" name="Group 3"/>
          <p:cNvGrpSpPr>
            <a:grpSpLocks/>
          </p:cNvGrpSpPr>
          <p:nvPr/>
        </p:nvGrpSpPr>
        <p:grpSpPr bwMode="auto">
          <a:xfrm>
            <a:off x="731838" y="1700213"/>
            <a:ext cx="6535737" cy="4540250"/>
            <a:chOff x="724" y="768"/>
            <a:chExt cx="3984" cy="2562"/>
          </a:xfrm>
        </p:grpSpPr>
        <p:sp>
          <p:nvSpPr>
            <p:cNvPr id="5" name="Line 4"/>
            <p:cNvSpPr>
              <a:spLocks noChangeShapeType="1"/>
            </p:cNvSpPr>
            <p:nvPr/>
          </p:nvSpPr>
          <p:spPr bwMode="auto">
            <a:xfrm flipV="1">
              <a:off x="3754" y="1260"/>
              <a:ext cx="720" cy="912"/>
            </a:xfrm>
            <a:prstGeom prst="line">
              <a:avLst/>
            </a:prstGeom>
            <a:noFill/>
            <a:ln w="28575">
              <a:solidFill>
                <a:srgbClr val="FF9900"/>
              </a:solidFill>
              <a:round/>
              <a:headEnd/>
              <a:tailEnd/>
            </a:ln>
          </p:spPr>
          <p:txBody>
            <a:bodyPr/>
            <a:lstStyle/>
            <a:p>
              <a:endParaRPr lang="en-US"/>
            </a:p>
          </p:txBody>
        </p:sp>
        <p:sp>
          <p:nvSpPr>
            <p:cNvPr id="6" name="Freeform 5"/>
            <p:cNvSpPr>
              <a:spLocks/>
            </p:cNvSpPr>
            <p:nvPr/>
          </p:nvSpPr>
          <p:spPr bwMode="auto">
            <a:xfrm>
              <a:off x="3857" y="1886"/>
              <a:ext cx="127" cy="126"/>
            </a:xfrm>
            <a:custGeom>
              <a:avLst/>
              <a:gdLst>
                <a:gd name="T0" fmla="*/ 63 w 127"/>
                <a:gd name="T1" fmla="*/ 0 h 126"/>
                <a:gd name="T2" fmla="*/ 127 w 127"/>
                <a:gd name="T3" fmla="*/ 63 h 126"/>
                <a:gd name="T4" fmla="*/ 63 w 127"/>
                <a:gd name="T5" fmla="*/ 126 h 126"/>
                <a:gd name="T6" fmla="*/ 0 w 127"/>
                <a:gd name="T7" fmla="*/ 63 h 126"/>
                <a:gd name="T8" fmla="*/ 63 w 127"/>
                <a:gd name="T9" fmla="*/ 0 h 126"/>
                <a:gd name="T10" fmla="*/ 0 60000 65536"/>
                <a:gd name="T11" fmla="*/ 0 60000 65536"/>
                <a:gd name="T12" fmla="*/ 0 60000 65536"/>
                <a:gd name="T13" fmla="*/ 0 60000 65536"/>
                <a:gd name="T14" fmla="*/ 0 60000 65536"/>
                <a:gd name="T15" fmla="*/ 0 w 127"/>
                <a:gd name="T16" fmla="*/ 0 h 126"/>
                <a:gd name="T17" fmla="*/ 127 w 127"/>
                <a:gd name="T18" fmla="*/ 126 h 126"/>
              </a:gdLst>
              <a:ahLst/>
              <a:cxnLst>
                <a:cxn ang="T10">
                  <a:pos x="T0" y="T1"/>
                </a:cxn>
                <a:cxn ang="T11">
                  <a:pos x="T2" y="T3"/>
                </a:cxn>
                <a:cxn ang="T12">
                  <a:pos x="T4" y="T5"/>
                </a:cxn>
                <a:cxn ang="T13">
                  <a:pos x="T6" y="T7"/>
                </a:cxn>
                <a:cxn ang="T14">
                  <a:pos x="T8" y="T9"/>
                </a:cxn>
              </a:cxnLst>
              <a:rect l="T15" t="T16" r="T17" b="T18"/>
              <a:pathLst>
                <a:path w="127" h="126">
                  <a:moveTo>
                    <a:pt x="63" y="0"/>
                  </a:moveTo>
                  <a:lnTo>
                    <a:pt x="127" y="63"/>
                  </a:lnTo>
                  <a:lnTo>
                    <a:pt x="63" y="126"/>
                  </a:lnTo>
                  <a:lnTo>
                    <a:pt x="0" y="63"/>
                  </a:lnTo>
                  <a:lnTo>
                    <a:pt x="63" y="0"/>
                  </a:lnTo>
                  <a:close/>
                </a:path>
              </a:pathLst>
            </a:custGeom>
            <a:solidFill>
              <a:srgbClr val="FF3300"/>
            </a:solidFill>
            <a:ln w="14288">
              <a:solidFill>
                <a:srgbClr val="FFFF00"/>
              </a:solidFill>
              <a:round/>
              <a:headEnd/>
              <a:tailEnd/>
            </a:ln>
          </p:spPr>
          <p:txBody>
            <a:bodyPr/>
            <a:lstStyle/>
            <a:p>
              <a:endParaRPr lang="en-US"/>
            </a:p>
          </p:txBody>
        </p:sp>
        <p:sp>
          <p:nvSpPr>
            <p:cNvPr id="7" name="Freeform 6"/>
            <p:cNvSpPr>
              <a:spLocks/>
            </p:cNvSpPr>
            <p:nvPr/>
          </p:nvSpPr>
          <p:spPr bwMode="auto">
            <a:xfrm>
              <a:off x="4020" y="1706"/>
              <a:ext cx="126" cy="126"/>
            </a:xfrm>
            <a:custGeom>
              <a:avLst/>
              <a:gdLst>
                <a:gd name="T0" fmla="*/ 63 w 126"/>
                <a:gd name="T1" fmla="*/ 0 h 126"/>
                <a:gd name="T2" fmla="*/ 126 w 126"/>
                <a:gd name="T3" fmla="*/ 63 h 126"/>
                <a:gd name="T4" fmla="*/ 63 w 126"/>
                <a:gd name="T5" fmla="*/ 126 h 126"/>
                <a:gd name="T6" fmla="*/ 0 w 126"/>
                <a:gd name="T7" fmla="*/ 63 h 126"/>
                <a:gd name="T8" fmla="*/ 63 w 126"/>
                <a:gd name="T9" fmla="*/ 0 h 126"/>
                <a:gd name="T10" fmla="*/ 0 60000 65536"/>
                <a:gd name="T11" fmla="*/ 0 60000 65536"/>
                <a:gd name="T12" fmla="*/ 0 60000 65536"/>
                <a:gd name="T13" fmla="*/ 0 60000 65536"/>
                <a:gd name="T14" fmla="*/ 0 60000 65536"/>
                <a:gd name="T15" fmla="*/ 0 w 126"/>
                <a:gd name="T16" fmla="*/ 0 h 126"/>
                <a:gd name="T17" fmla="*/ 126 w 126"/>
                <a:gd name="T18" fmla="*/ 126 h 126"/>
              </a:gdLst>
              <a:ahLst/>
              <a:cxnLst>
                <a:cxn ang="T10">
                  <a:pos x="T0" y="T1"/>
                </a:cxn>
                <a:cxn ang="T11">
                  <a:pos x="T2" y="T3"/>
                </a:cxn>
                <a:cxn ang="T12">
                  <a:pos x="T4" y="T5"/>
                </a:cxn>
                <a:cxn ang="T13">
                  <a:pos x="T6" y="T7"/>
                </a:cxn>
                <a:cxn ang="T14">
                  <a:pos x="T8" y="T9"/>
                </a:cxn>
              </a:cxnLst>
              <a:rect l="T15" t="T16" r="T17" b="T18"/>
              <a:pathLst>
                <a:path w="126" h="126">
                  <a:moveTo>
                    <a:pt x="63" y="0"/>
                  </a:moveTo>
                  <a:lnTo>
                    <a:pt x="126" y="63"/>
                  </a:lnTo>
                  <a:lnTo>
                    <a:pt x="63" y="126"/>
                  </a:lnTo>
                  <a:lnTo>
                    <a:pt x="0" y="63"/>
                  </a:lnTo>
                  <a:lnTo>
                    <a:pt x="63" y="0"/>
                  </a:lnTo>
                  <a:close/>
                </a:path>
              </a:pathLst>
            </a:custGeom>
            <a:solidFill>
              <a:srgbClr val="FF3300"/>
            </a:solidFill>
            <a:ln w="14288">
              <a:solidFill>
                <a:srgbClr val="FFFF00"/>
              </a:solidFill>
              <a:round/>
              <a:headEnd/>
              <a:tailEnd/>
            </a:ln>
          </p:spPr>
          <p:txBody>
            <a:bodyPr/>
            <a:lstStyle/>
            <a:p>
              <a:endParaRPr lang="en-US"/>
            </a:p>
          </p:txBody>
        </p:sp>
        <p:sp>
          <p:nvSpPr>
            <p:cNvPr id="8" name="Freeform 7"/>
            <p:cNvSpPr>
              <a:spLocks/>
            </p:cNvSpPr>
            <p:nvPr/>
          </p:nvSpPr>
          <p:spPr bwMode="auto">
            <a:xfrm>
              <a:off x="4173" y="1507"/>
              <a:ext cx="126" cy="126"/>
            </a:xfrm>
            <a:custGeom>
              <a:avLst/>
              <a:gdLst>
                <a:gd name="T0" fmla="*/ 63 w 126"/>
                <a:gd name="T1" fmla="*/ 0 h 126"/>
                <a:gd name="T2" fmla="*/ 126 w 126"/>
                <a:gd name="T3" fmla="*/ 63 h 126"/>
                <a:gd name="T4" fmla="*/ 63 w 126"/>
                <a:gd name="T5" fmla="*/ 126 h 126"/>
                <a:gd name="T6" fmla="*/ 0 w 126"/>
                <a:gd name="T7" fmla="*/ 63 h 126"/>
                <a:gd name="T8" fmla="*/ 63 w 126"/>
                <a:gd name="T9" fmla="*/ 0 h 126"/>
                <a:gd name="T10" fmla="*/ 0 60000 65536"/>
                <a:gd name="T11" fmla="*/ 0 60000 65536"/>
                <a:gd name="T12" fmla="*/ 0 60000 65536"/>
                <a:gd name="T13" fmla="*/ 0 60000 65536"/>
                <a:gd name="T14" fmla="*/ 0 60000 65536"/>
                <a:gd name="T15" fmla="*/ 0 w 126"/>
                <a:gd name="T16" fmla="*/ 0 h 126"/>
                <a:gd name="T17" fmla="*/ 126 w 126"/>
                <a:gd name="T18" fmla="*/ 126 h 126"/>
              </a:gdLst>
              <a:ahLst/>
              <a:cxnLst>
                <a:cxn ang="T10">
                  <a:pos x="T0" y="T1"/>
                </a:cxn>
                <a:cxn ang="T11">
                  <a:pos x="T2" y="T3"/>
                </a:cxn>
                <a:cxn ang="T12">
                  <a:pos x="T4" y="T5"/>
                </a:cxn>
                <a:cxn ang="T13">
                  <a:pos x="T6" y="T7"/>
                </a:cxn>
                <a:cxn ang="T14">
                  <a:pos x="T8" y="T9"/>
                </a:cxn>
              </a:cxnLst>
              <a:rect l="T15" t="T16" r="T17" b="T18"/>
              <a:pathLst>
                <a:path w="126" h="126">
                  <a:moveTo>
                    <a:pt x="63" y="0"/>
                  </a:moveTo>
                  <a:lnTo>
                    <a:pt x="126" y="63"/>
                  </a:lnTo>
                  <a:lnTo>
                    <a:pt x="63" y="126"/>
                  </a:lnTo>
                  <a:lnTo>
                    <a:pt x="0" y="63"/>
                  </a:lnTo>
                  <a:lnTo>
                    <a:pt x="63" y="0"/>
                  </a:lnTo>
                  <a:close/>
                </a:path>
              </a:pathLst>
            </a:custGeom>
            <a:solidFill>
              <a:srgbClr val="FF3300"/>
            </a:solidFill>
            <a:ln w="14288">
              <a:solidFill>
                <a:srgbClr val="FFFF00"/>
              </a:solidFill>
              <a:round/>
              <a:headEnd/>
              <a:tailEnd/>
            </a:ln>
          </p:spPr>
          <p:txBody>
            <a:bodyPr/>
            <a:lstStyle/>
            <a:p>
              <a:endParaRPr lang="en-US"/>
            </a:p>
          </p:txBody>
        </p:sp>
        <p:sp>
          <p:nvSpPr>
            <p:cNvPr id="9" name="Freeform 8"/>
            <p:cNvSpPr>
              <a:spLocks/>
            </p:cNvSpPr>
            <p:nvPr/>
          </p:nvSpPr>
          <p:spPr bwMode="auto">
            <a:xfrm>
              <a:off x="4335" y="1282"/>
              <a:ext cx="126" cy="126"/>
            </a:xfrm>
            <a:custGeom>
              <a:avLst/>
              <a:gdLst>
                <a:gd name="T0" fmla="*/ 63 w 126"/>
                <a:gd name="T1" fmla="*/ 0 h 126"/>
                <a:gd name="T2" fmla="*/ 126 w 126"/>
                <a:gd name="T3" fmla="*/ 63 h 126"/>
                <a:gd name="T4" fmla="*/ 63 w 126"/>
                <a:gd name="T5" fmla="*/ 126 h 126"/>
                <a:gd name="T6" fmla="*/ 0 w 126"/>
                <a:gd name="T7" fmla="*/ 63 h 126"/>
                <a:gd name="T8" fmla="*/ 63 w 126"/>
                <a:gd name="T9" fmla="*/ 0 h 126"/>
                <a:gd name="T10" fmla="*/ 0 60000 65536"/>
                <a:gd name="T11" fmla="*/ 0 60000 65536"/>
                <a:gd name="T12" fmla="*/ 0 60000 65536"/>
                <a:gd name="T13" fmla="*/ 0 60000 65536"/>
                <a:gd name="T14" fmla="*/ 0 60000 65536"/>
                <a:gd name="T15" fmla="*/ 0 w 126"/>
                <a:gd name="T16" fmla="*/ 0 h 126"/>
                <a:gd name="T17" fmla="*/ 126 w 126"/>
                <a:gd name="T18" fmla="*/ 126 h 126"/>
              </a:gdLst>
              <a:ahLst/>
              <a:cxnLst>
                <a:cxn ang="T10">
                  <a:pos x="T0" y="T1"/>
                </a:cxn>
                <a:cxn ang="T11">
                  <a:pos x="T2" y="T3"/>
                </a:cxn>
                <a:cxn ang="T12">
                  <a:pos x="T4" y="T5"/>
                </a:cxn>
                <a:cxn ang="T13">
                  <a:pos x="T6" y="T7"/>
                </a:cxn>
                <a:cxn ang="T14">
                  <a:pos x="T8" y="T9"/>
                </a:cxn>
              </a:cxnLst>
              <a:rect l="T15" t="T16" r="T17" b="T18"/>
              <a:pathLst>
                <a:path w="126" h="126">
                  <a:moveTo>
                    <a:pt x="63" y="0"/>
                  </a:moveTo>
                  <a:lnTo>
                    <a:pt x="126" y="63"/>
                  </a:lnTo>
                  <a:lnTo>
                    <a:pt x="63" y="126"/>
                  </a:lnTo>
                  <a:lnTo>
                    <a:pt x="0" y="63"/>
                  </a:lnTo>
                  <a:lnTo>
                    <a:pt x="63" y="0"/>
                  </a:lnTo>
                  <a:close/>
                </a:path>
              </a:pathLst>
            </a:custGeom>
            <a:solidFill>
              <a:srgbClr val="FF3300"/>
            </a:solidFill>
            <a:ln w="14288">
              <a:solidFill>
                <a:srgbClr val="FFFF00"/>
              </a:solidFill>
              <a:round/>
              <a:headEnd/>
              <a:tailEnd/>
            </a:ln>
          </p:spPr>
          <p:txBody>
            <a:bodyPr/>
            <a:lstStyle/>
            <a:p>
              <a:endParaRPr lang="en-US"/>
            </a:p>
          </p:txBody>
        </p:sp>
        <p:sp>
          <p:nvSpPr>
            <p:cNvPr id="10" name="Rectangle 9"/>
            <p:cNvSpPr>
              <a:spLocks noChangeArrowheads="1"/>
            </p:cNvSpPr>
            <p:nvPr/>
          </p:nvSpPr>
          <p:spPr bwMode="auto">
            <a:xfrm>
              <a:off x="1352" y="849"/>
              <a:ext cx="3208" cy="2010"/>
            </a:xfrm>
            <a:prstGeom prst="rect">
              <a:avLst/>
            </a:prstGeom>
            <a:noFill/>
            <a:ln w="9525">
              <a:noFill/>
              <a:miter lim="800000"/>
              <a:headEnd/>
              <a:tailEnd/>
            </a:ln>
          </p:spPr>
          <p:txBody>
            <a:bodyPr/>
            <a:lstStyle/>
            <a:p>
              <a:endParaRPr lang="en-US"/>
            </a:p>
          </p:txBody>
        </p:sp>
        <p:sp>
          <p:nvSpPr>
            <p:cNvPr id="11" name="Line 10"/>
            <p:cNvSpPr>
              <a:spLocks noChangeShapeType="1"/>
            </p:cNvSpPr>
            <p:nvPr/>
          </p:nvSpPr>
          <p:spPr bwMode="auto">
            <a:xfrm>
              <a:off x="1352" y="2354"/>
              <a:ext cx="3208" cy="1"/>
            </a:xfrm>
            <a:prstGeom prst="line">
              <a:avLst/>
            </a:prstGeom>
            <a:noFill/>
            <a:ln w="0">
              <a:solidFill>
                <a:schemeClr val="tx2"/>
              </a:solidFill>
              <a:round/>
              <a:headEnd/>
              <a:tailEnd/>
            </a:ln>
          </p:spPr>
          <p:txBody>
            <a:bodyPr/>
            <a:lstStyle/>
            <a:p>
              <a:endParaRPr lang="en-US"/>
            </a:p>
          </p:txBody>
        </p:sp>
        <p:sp>
          <p:nvSpPr>
            <p:cNvPr id="12" name="Line 11"/>
            <p:cNvSpPr>
              <a:spLocks noChangeShapeType="1"/>
            </p:cNvSpPr>
            <p:nvPr/>
          </p:nvSpPr>
          <p:spPr bwMode="auto">
            <a:xfrm>
              <a:off x="1352" y="1859"/>
              <a:ext cx="3208" cy="1"/>
            </a:xfrm>
            <a:prstGeom prst="line">
              <a:avLst/>
            </a:prstGeom>
            <a:noFill/>
            <a:ln w="0">
              <a:solidFill>
                <a:schemeClr val="tx2"/>
              </a:solidFill>
              <a:round/>
              <a:headEnd/>
              <a:tailEnd/>
            </a:ln>
          </p:spPr>
          <p:txBody>
            <a:bodyPr/>
            <a:lstStyle/>
            <a:p>
              <a:endParaRPr lang="en-US"/>
            </a:p>
          </p:txBody>
        </p:sp>
        <p:sp>
          <p:nvSpPr>
            <p:cNvPr id="13" name="Line 12"/>
            <p:cNvSpPr>
              <a:spLocks noChangeShapeType="1"/>
            </p:cNvSpPr>
            <p:nvPr/>
          </p:nvSpPr>
          <p:spPr bwMode="auto">
            <a:xfrm>
              <a:off x="1344" y="1344"/>
              <a:ext cx="3208" cy="1"/>
            </a:xfrm>
            <a:prstGeom prst="line">
              <a:avLst/>
            </a:prstGeom>
            <a:noFill/>
            <a:ln w="0">
              <a:solidFill>
                <a:schemeClr val="tx2"/>
              </a:solidFill>
              <a:round/>
              <a:headEnd/>
              <a:tailEnd/>
            </a:ln>
          </p:spPr>
          <p:txBody>
            <a:bodyPr/>
            <a:lstStyle/>
            <a:p>
              <a:endParaRPr lang="en-US"/>
            </a:p>
          </p:txBody>
        </p:sp>
        <p:sp>
          <p:nvSpPr>
            <p:cNvPr id="14" name="Line 13"/>
            <p:cNvSpPr>
              <a:spLocks noChangeShapeType="1"/>
            </p:cNvSpPr>
            <p:nvPr/>
          </p:nvSpPr>
          <p:spPr bwMode="auto">
            <a:xfrm>
              <a:off x="1352" y="849"/>
              <a:ext cx="3208" cy="1"/>
            </a:xfrm>
            <a:prstGeom prst="line">
              <a:avLst/>
            </a:prstGeom>
            <a:noFill/>
            <a:ln w="0">
              <a:solidFill>
                <a:srgbClr val="FFFF99"/>
              </a:solidFill>
              <a:round/>
              <a:headEnd/>
              <a:tailEnd/>
            </a:ln>
          </p:spPr>
          <p:txBody>
            <a:bodyPr/>
            <a:lstStyle/>
            <a:p>
              <a:endParaRPr lang="en-US"/>
            </a:p>
          </p:txBody>
        </p:sp>
        <p:sp>
          <p:nvSpPr>
            <p:cNvPr id="15" name="Rectangle 14"/>
            <p:cNvSpPr>
              <a:spLocks noChangeArrowheads="1"/>
            </p:cNvSpPr>
            <p:nvPr/>
          </p:nvSpPr>
          <p:spPr bwMode="auto">
            <a:xfrm>
              <a:off x="1352" y="849"/>
              <a:ext cx="3208" cy="2010"/>
            </a:xfrm>
            <a:prstGeom prst="rect">
              <a:avLst/>
            </a:prstGeom>
            <a:noFill/>
            <a:ln w="28575">
              <a:solidFill>
                <a:schemeClr val="tx2"/>
              </a:solidFill>
              <a:miter lim="800000"/>
              <a:headEnd/>
              <a:tailEnd/>
            </a:ln>
          </p:spPr>
          <p:txBody>
            <a:bodyPr/>
            <a:lstStyle/>
            <a:p>
              <a:endParaRPr lang="en-US"/>
            </a:p>
          </p:txBody>
        </p:sp>
        <p:sp>
          <p:nvSpPr>
            <p:cNvPr id="16" name="Line 15"/>
            <p:cNvSpPr>
              <a:spLocks noChangeShapeType="1"/>
            </p:cNvSpPr>
            <p:nvPr/>
          </p:nvSpPr>
          <p:spPr bwMode="auto">
            <a:xfrm>
              <a:off x="1352" y="849"/>
              <a:ext cx="1" cy="2010"/>
            </a:xfrm>
            <a:prstGeom prst="line">
              <a:avLst/>
            </a:prstGeom>
            <a:noFill/>
            <a:ln w="28575">
              <a:solidFill>
                <a:schemeClr val="tx2"/>
              </a:solidFill>
              <a:round/>
              <a:headEnd/>
              <a:tailEnd/>
            </a:ln>
          </p:spPr>
          <p:txBody>
            <a:bodyPr/>
            <a:lstStyle/>
            <a:p>
              <a:endParaRPr lang="en-US"/>
            </a:p>
          </p:txBody>
        </p:sp>
        <p:sp>
          <p:nvSpPr>
            <p:cNvPr id="17" name="Line 16"/>
            <p:cNvSpPr>
              <a:spLocks noChangeShapeType="1"/>
            </p:cNvSpPr>
            <p:nvPr/>
          </p:nvSpPr>
          <p:spPr bwMode="auto">
            <a:xfrm>
              <a:off x="1352" y="2859"/>
              <a:ext cx="45" cy="1"/>
            </a:xfrm>
            <a:prstGeom prst="line">
              <a:avLst/>
            </a:prstGeom>
            <a:noFill/>
            <a:ln w="28575">
              <a:solidFill>
                <a:schemeClr val="tx2"/>
              </a:solidFill>
              <a:round/>
              <a:headEnd/>
              <a:tailEnd/>
            </a:ln>
          </p:spPr>
          <p:txBody>
            <a:bodyPr/>
            <a:lstStyle/>
            <a:p>
              <a:endParaRPr lang="en-US"/>
            </a:p>
          </p:txBody>
        </p:sp>
        <p:sp>
          <p:nvSpPr>
            <p:cNvPr id="18" name="Line 17"/>
            <p:cNvSpPr>
              <a:spLocks noChangeShapeType="1"/>
            </p:cNvSpPr>
            <p:nvPr/>
          </p:nvSpPr>
          <p:spPr bwMode="auto">
            <a:xfrm>
              <a:off x="1352" y="2354"/>
              <a:ext cx="45" cy="1"/>
            </a:xfrm>
            <a:prstGeom prst="line">
              <a:avLst/>
            </a:prstGeom>
            <a:noFill/>
            <a:ln w="28575">
              <a:solidFill>
                <a:schemeClr val="tx2"/>
              </a:solidFill>
              <a:round/>
              <a:headEnd/>
              <a:tailEnd/>
            </a:ln>
          </p:spPr>
          <p:txBody>
            <a:bodyPr/>
            <a:lstStyle/>
            <a:p>
              <a:endParaRPr lang="en-US"/>
            </a:p>
          </p:txBody>
        </p:sp>
        <p:sp>
          <p:nvSpPr>
            <p:cNvPr id="19" name="Line 18"/>
            <p:cNvSpPr>
              <a:spLocks noChangeShapeType="1"/>
            </p:cNvSpPr>
            <p:nvPr/>
          </p:nvSpPr>
          <p:spPr bwMode="auto">
            <a:xfrm>
              <a:off x="1352" y="1859"/>
              <a:ext cx="45" cy="1"/>
            </a:xfrm>
            <a:prstGeom prst="line">
              <a:avLst/>
            </a:prstGeom>
            <a:noFill/>
            <a:ln w="28575">
              <a:solidFill>
                <a:schemeClr val="tx2"/>
              </a:solidFill>
              <a:round/>
              <a:headEnd/>
              <a:tailEnd/>
            </a:ln>
          </p:spPr>
          <p:txBody>
            <a:bodyPr/>
            <a:lstStyle/>
            <a:p>
              <a:endParaRPr lang="en-US"/>
            </a:p>
          </p:txBody>
        </p:sp>
        <p:sp>
          <p:nvSpPr>
            <p:cNvPr id="20" name="Line 19"/>
            <p:cNvSpPr>
              <a:spLocks noChangeShapeType="1"/>
            </p:cNvSpPr>
            <p:nvPr/>
          </p:nvSpPr>
          <p:spPr bwMode="auto">
            <a:xfrm>
              <a:off x="1352" y="1354"/>
              <a:ext cx="45" cy="1"/>
            </a:xfrm>
            <a:prstGeom prst="line">
              <a:avLst/>
            </a:prstGeom>
            <a:noFill/>
            <a:ln w="28575">
              <a:solidFill>
                <a:schemeClr val="tx2"/>
              </a:solidFill>
              <a:round/>
              <a:headEnd/>
              <a:tailEnd/>
            </a:ln>
          </p:spPr>
          <p:txBody>
            <a:bodyPr/>
            <a:lstStyle/>
            <a:p>
              <a:endParaRPr lang="en-US"/>
            </a:p>
          </p:txBody>
        </p:sp>
        <p:sp>
          <p:nvSpPr>
            <p:cNvPr id="21" name="Line 20"/>
            <p:cNvSpPr>
              <a:spLocks noChangeShapeType="1"/>
            </p:cNvSpPr>
            <p:nvPr/>
          </p:nvSpPr>
          <p:spPr bwMode="auto">
            <a:xfrm>
              <a:off x="1352" y="849"/>
              <a:ext cx="45" cy="1"/>
            </a:xfrm>
            <a:prstGeom prst="line">
              <a:avLst/>
            </a:prstGeom>
            <a:noFill/>
            <a:ln w="28575">
              <a:solidFill>
                <a:schemeClr val="tx2"/>
              </a:solidFill>
              <a:round/>
              <a:headEnd/>
              <a:tailEnd/>
            </a:ln>
          </p:spPr>
          <p:txBody>
            <a:bodyPr/>
            <a:lstStyle/>
            <a:p>
              <a:endParaRPr lang="en-US"/>
            </a:p>
          </p:txBody>
        </p:sp>
        <p:sp>
          <p:nvSpPr>
            <p:cNvPr id="22" name="Line 21"/>
            <p:cNvSpPr>
              <a:spLocks noChangeShapeType="1"/>
            </p:cNvSpPr>
            <p:nvPr/>
          </p:nvSpPr>
          <p:spPr bwMode="auto">
            <a:xfrm>
              <a:off x="1352" y="2859"/>
              <a:ext cx="3208" cy="1"/>
            </a:xfrm>
            <a:prstGeom prst="line">
              <a:avLst/>
            </a:prstGeom>
            <a:noFill/>
            <a:ln w="28575">
              <a:solidFill>
                <a:schemeClr val="tx2"/>
              </a:solidFill>
              <a:round/>
              <a:headEnd/>
              <a:tailEnd/>
            </a:ln>
          </p:spPr>
          <p:txBody>
            <a:bodyPr/>
            <a:lstStyle/>
            <a:p>
              <a:endParaRPr lang="en-US"/>
            </a:p>
          </p:txBody>
        </p:sp>
        <p:sp>
          <p:nvSpPr>
            <p:cNvPr id="23" name="Line 22"/>
            <p:cNvSpPr>
              <a:spLocks noChangeShapeType="1"/>
            </p:cNvSpPr>
            <p:nvPr/>
          </p:nvSpPr>
          <p:spPr bwMode="auto">
            <a:xfrm flipV="1">
              <a:off x="1352" y="2823"/>
              <a:ext cx="1" cy="36"/>
            </a:xfrm>
            <a:prstGeom prst="line">
              <a:avLst/>
            </a:prstGeom>
            <a:noFill/>
            <a:ln w="28575">
              <a:solidFill>
                <a:schemeClr val="tx2"/>
              </a:solidFill>
              <a:round/>
              <a:headEnd/>
              <a:tailEnd/>
            </a:ln>
          </p:spPr>
          <p:txBody>
            <a:bodyPr/>
            <a:lstStyle/>
            <a:p>
              <a:endParaRPr lang="en-US"/>
            </a:p>
          </p:txBody>
        </p:sp>
        <p:sp>
          <p:nvSpPr>
            <p:cNvPr id="24" name="Line 23"/>
            <p:cNvSpPr>
              <a:spLocks noChangeShapeType="1"/>
            </p:cNvSpPr>
            <p:nvPr/>
          </p:nvSpPr>
          <p:spPr bwMode="auto">
            <a:xfrm flipV="1">
              <a:off x="1514" y="2823"/>
              <a:ext cx="1" cy="36"/>
            </a:xfrm>
            <a:prstGeom prst="line">
              <a:avLst/>
            </a:prstGeom>
            <a:noFill/>
            <a:ln w="28575">
              <a:solidFill>
                <a:schemeClr val="tx2"/>
              </a:solidFill>
              <a:round/>
              <a:headEnd/>
              <a:tailEnd/>
            </a:ln>
          </p:spPr>
          <p:txBody>
            <a:bodyPr/>
            <a:lstStyle/>
            <a:p>
              <a:endParaRPr lang="en-US"/>
            </a:p>
          </p:txBody>
        </p:sp>
        <p:sp>
          <p:nvSpPr>
            <p:cNvPr id="25" name="Line 24"/>
            <p:cNvSpPr>
              <a:spLocks noChangeShapeType="1"/>
            </p:cNvSpPr>
            <p:nvPr/>
          </p:nvSpPr>
          <p:spPr bwMode="auto">
            <a:xfrm flipV="1">
              <a:off x="1676" y="2823"/>
              <a:ext cx="1" cy="36"/>
            </a:xfrm>
            <a:prstGeom prst="line">
              <a:avLst/>
            </a:prstGeom>
            <a:noFill/>
            <a:ln w="28575">
              <a:solidFill>
                <a:schemeClr val="tx2"/>
              </a:solidFill>
              <a:round/>
              <a:headEnd/>
              <a:tailEnd/>
            </a:ln>
          </p:spPr>
          <p:txBody>
            <a:bodyPr/>
            <a:lstStyle/>
            <a:p>
              <a:endParaRPr lang="en-US"/>
            </a:p>
          </p:txBody>
        </p:sp>
        <p:sp>
          <p:nvSpPr>
            <p:cNvPr id="26" name="Line 25"/>
            <p:cNvSpPr>
              <a:spLocks noChangeShapeType="1"/>
            </p:cNvSpPr>
            <p:nvPr/>
          </p:nvSpPr>
          <p:spPr bwMode="auto">
            <a:xfrm flipV="1">
              <a:off x="1830" y="2823"/>
              <a:ext cx="1" cy="36"/>
            </a:xfrm>
            <a:prstGeom prst="line">
              <a:avLst/>
            </a:prstGeom>
            <a:noFill/>
            <a:ln w="28575">
              <a:solidFill>
                <a:schemeClr val="tx2"/>
              </a:solidFill>
              <a:round/>
              <a:headEnd/>
              <a:tailEnd/>
            </a:ln>
          </p:spPr>
          <p:txBody>
            <a:bodyPr/>
            <a:lstStyle/>
            <a:p>
              <a:endParaRPr lang="en-US"/>
            </a:p>
          </p:txBody>
        </p:sp>
        <p:sp>
          <p:nvSpPr>
            <p:cNvPr id="27" name="Line 26"/>
            <p:cNvSpPr>
              <a:spLocks noChangeShapeType="1"/>
            </p:cNvSpPr>
            <p:nvPr/>
          </p:nvSpPr>
          <p:spPr bwMode="auto">
            <a:xfrm flipV="1">
              <a:off x="1992" y="2823"/>
              <a:ext cx="1" cy="36"/>
            </a:xfrm>
            <a:prstGeom prst="line">
              <a:avLst/>
            </a:prstGeom>
            <a:noFill/>
            <a:ln w="28575">
              <a:solidFill>
                <a:schemeClr val="tx2"/>
              </a:solidFill>
              <a:round/>
              <a:headEnd/>
              <a:tailEnd/>
            </a:ln>
          </p:spPr>
          <p:txBody>
            <a:bodyPr/>
            <a:lstStyle/>
            <a:p>
              <a:endParaRPr lang="en-US"/>
            </a:p>
          </p:txBody>
        </p:sp>
        <p:sp>
          <p:nvSpPr>
            <p:cNvPr id="28" name="Line 27"/>
            <p:cNvSpPr>
              <a:spLocks noChangeShapeType="1"/>
            </p:cNvSpPr>
            <p:nvPr/>
          </p:nvSpPr>
          <p:spPr bwMode="auto">
            <a:xfrm flipV="1">
              <a:off x="2154" y="2823"/>
              <a:ext cx="1" cy="36"/>
            </a:xfrm>
            <a:prstGeom prst="line">
              <a:avLst/>
            </a:prstGeom>
            <a:noFill/>
            <a:ln w="28575">
              <a:solidFill>
                <a:schemeClr val="tx2"/>
              </a:solidFill>
              <a:round/>
              <a:headEnd/>
              <a:tailEnd/>
            </a:ln>
          </p:spPr>
          <p:txBody>
            <a:bodyPr/>
            <a:lstStyle/>
            <a:p>
              <a:endParaRPr lang="en-US"/>
            </a:p>
          </p:txBody>
        </p:sp>
        <p:sp>
          <p:nvSpPr>
            <p:cNvPr id="29" name="Line 28"/>
            <p:cNvSpPr>
              <a:spLocks noChangeShapeType="1"/>
            </p:cNvSpPr>
            <p:nvPr/>
          </p:nvSpPr>
          <p:spPr bwMode="auto">
            <a:xfrm flipV="1">
              <a:off x="2316" y="2823"/>
              <a:ext cx="1" cy="36"/>
            </a:xfrm>
            <a:prstGeom prst="line">
              <a:avLst/>
            </a:prstGeom>
            <a:noFill/>
            <a:ln w="28575">
              <a:solidFill>
                <a:schemeClr val="tx2"/>
              </a:solidFill>
              <a:round/>
              <a:headEnd/>
              <a:tailEnd/>
            </a:ln>
          </p:spPr>
          <p:txBody>
            <a:bodyPr/>
            <a:lstStyle/>
            <a:p>
              <a:endParaRPr lang="en-US"/>
            </a:p>
          </p:txBody>
        </p:sp>
        <p:sp>
          <p:nvSpPr>
            <p:cNvPr id="30" name="Line 29"/>
            <p:cNvSpPr>
              <a:spLocks noChangeShapeType="1"/>
            </p:cNvSpPr>
            <p:nvPr/>
          </p:nvSpPr>
          <p:spPr bwMode="auto">
            <a:xfrm flipV="1">
              <a:off x="2479" y="2823"/>
              <a:ext cx="1" cy="36"/>
            </a:xfrm>
            <a:prstGeom prst="line">
              <a:avLst/>
            </a:prstGeom>
            <a:noFill/>
            <a:ln w="28575">
              <a:solidFill>
                <a:schemeClr val="tx2"/>
              </a:solidFill>
              <a:round/>
              <a:headEnd/>
              <a:tailEnd/>
            </a:ln>
          </p:spPr>
          <p:txBody>
            <a:bodyPr/>
            <a:lstStyle/>
            <a:p>
              <a:endParaRPr lang="en-US"/>
            </a:p>
          </p:txBody>
        </p:sp>
        <p:sp>
          <p:nvSpPr>
            <p:cNvPr id="31" name="Line 30"/>
            <p:cNvSpPr>
              <a:spLocks noChangeShapeType="1"/>
            </p:cNvSpPr>
            <p:nvPr/>
          </p:nvSpPr>
          <p:spPr bwMode="auto">
            <a:xfrm flipV="1">
              <a:off x="2632" y="2823"/>
              <a:ext cx="1" cy="36"/>
            </a:xfrm>
            <a:prstGeom prst="line">
              <a:avLst/>
            </a:prstGeom>
            <a:noFill/>
            <a:ln w="28575">
              <a:solidFill>
                <a:schemeClr val="tx2"/>
              </a:solidFill>
              <a:round/>
              <a:headEnd/>
              <a:tailEnd/>
            </a:ln>
          </p:spPr>
          <p:txBody>
            <a:bodyPr/>
            <a:lstStyle/>
            <a:p>
              <a:endParaRPr lang="en-US"/>
            </a:p>
          </p:txBody>
        </p:sp>
        <p:sp>
          <p:nvSpPr>
            <p:cNvPr id="32" name="Line 31"/>
            <p:cNvSpPr>
              <a:spLocks noChangeShapeType="1"/>
            </p:cNvSpPr>
            <p:nvPr/>
          </p:nvSpPr>
          <p:spPr bwMode="auto">
            <a:xfrm flipV="1">
              <a:off x="2794" y="2823"/>
              <a:ext cx="1" cy="36"/>
            </a:xfrm>
            <a:prstGeom prst="line">
              <a:avLst/>
            </a:prstGeom>
            <a:noFill/>
            <a:ln w="28575">
              <a:solidFill>
                <a:schemeClr val="tx2"/>
              </a:solidFill>
              <a:round/>
              <a:headEnd/>
              <a:tailEnd/>
            </a:ln>
          </p:spPr>
          <p:txBody>
            <a:bodyPr/>
            <a:lstStyle/>
            <a:p>
              <a:endParaRPr lang="en-US"/>
            </a:p>
          </p:txBody>
        </p:sp>
        <p:sp>
          <p:nvSpPr>
            <p:cNvPr id="33" name="Line 32"/>
            <p:cNvSpPr>
              <a:spLocks noChangeShapeType="1"/>
            </p:cNvSpPr>
            <p:nvPr/>
          </p:nvSpPr>
          <p:spPr bwMode="auto">
            <a:xfrm flipV="1">
              <a:off x="2956" y="2823"/>
              <a:ext cx="1" cy="36"/>
            </a:xfrm>
            <a:prstGeom prst="line">
              <a:avLst/>
            </a:prstGeom>
            <a:noFill/>
            <a:ln w="28575">
              <a:solidFill>
                <a:schemeClr val="tx2"/>
              </a:solidFill>
              <a:round/>
              <a:headEnd/>
              <a:tailEnd/>
            </a:ln>
          </p:spPr>
          <p:txBody>
            <a:bodyPr/>
            <a:lstStyle/>
            <a:p>
              <a:endParaRPr lang="en-US"/>
            </a:p>
          </p:txBody>
        </p:sp>
        <p:sp>
          <p:nvSpPr>
            <p:cNvPr id="34" name="Line 33"/>
            <p:cNvSpPr>
              <a:spLocks noChangeShapeType="1"/>
            </p:cNvSpPr>
            <p:nvPr/>
          </p:nvSpPr>
          <p:spPr bwMode="auto">
            <a:xfrm flipV="1">
              <a:off x="3118" y="2823"/>
              <a:ext cx="1" cy="36"/>
            </a:xfrm>
            <a:prstGeom prst="line">
              <a:avLst/>
            </a:prstGeom>
            <a:noFill/>
            <a:ln w="28575">
              <a:solidFill>
                <a:schemeClr val="tx2"/>
              </a:solidFill>
              <a:round/>
              <a:headEnd/>
              <a:tailEnd/>
            </a:ln>
          </p:spPr>
          <p:txBody>
            <a:bodyPr/>
            <a:lstStyle/>
            <a:p>
              <a:endParaRPr lang="en-US"/>
            </a:p>
          </p:txBody>
        </p:sp>
        <p:sp>
          <p:nvSpPr>
            <p:cNvPr id="35" name="Line 34"/>
            <p:cNvSpPr>
              <a:spLocks noChangeShapeType="1"/>
            </p:cNvSpPr>
            <p:nvPr/>
          </p:nvSpPr>
          <p:spPr bwMode="auto">
            <a:xfrm flipV="1">
              <a:off x="3281" y="2823"/>
              <a:ext cx="1" cy="36"/>
            </a:xfrm>
            <a:prstGeom prst="line">
              <a:avLst/>
            </a:prstGeom>
            <a:noFill/>
            <a:ln w="28575">
              <a:solidFill>
                <a:schemeClr val="tx2"/>
              </a:solidFill>
              <a:round/>
              <a:headEnd/>
              <a:tailEnd/>
            </a:ln>
          </p:spPr>
          <p:txBody>
            <a:bodyPr/>
            <a:lstStyle/>
            <a:p>
              <a:endParaRPr lang="en-US"/>
            </a:p>
          </p:txBody>
        </p:sp>
        <p:sp>
          <p:nvSpPr>
            <p:cNvPr id="36" name="Line 35"/>
            <p:cNvSpPr>
              <a:spLocks noChangeShapeType="1"/>
            </p:cNvSpPr>
            <p:nvPr/>
          </p:nvSpPr>
          <p:spPr bwMode="auto">
            <a:xfrm flipV="1">
              <a:off x="3434" y="2823"/>
              <a:ext cx="1" cy="36"/>
            </a:xfrm>
            <a:prstGeom prst="line">
              <a:avLst/>
            </a:prstGeom>
            <a:noFill/>
            <a:ln w="28575">
              <a:solidFill>
                <a:schemeClr val="tx2"/>
              </a:solidFill>
              <a:round/>
              <a:headEnd/>
              <a:tailEnd/>
            </a:ln>
          </p:spPr>
          <p:txBody>
            <a:bodyPr/>
            <a:lstStyle/>
            <a:p>
              <a:endParaRPr lang="en-US"/>
            </a:p>
          </p:txBody>
        </p:sp>
        <p:sp>
          <p:nvSpPr>
            <p:cNvPr id="37" name="Line 36"/>
            <p:cNvSpPr>
              <a:spLocks noChangeShapeType="1"/>
            </p:cNvSpPr>
            <p:nvPr/>
          </p:nvSpPr>
          <p:spPr bwMode="auto">
            <a:xfrm flipV="1">
              <a:off x="3596" y="2823"/>
              <a:ext cx="1" cy="36"/>
            </a:xfrm>
            <a:prstGeom prst="line">
              <a:avLst/>
            </a:prstGeom>
            <a:noFill/>
            <a:ln w="28575">
              <a:solidFill>
                <a:schemeClr val="tx2"/>
              </a:solidFill>
              <a:round/>
              <a:headEnd/>
              <a:tailEnd/>
            </a:ln>
          </p:spPr>
          <p:txBody>
            <a:bodyPr/>
            <a:lstStyle/>
            <a:p>
              <a:endParaRPr lang="en-US"/>
            </a:p>
          </p:txBody>
        </p:sp>
        <p:sp>
          <p:nvSpPr>
            <p:cNvPr id="38" name="Line 37"/>
            <p:cNvSpPr>
              <a:spLocks noChangeShapeType="1"/>
            </p:cNvSpPr>
            <p:nvPr/>
          </p:nvSpPr>
          <p:spPr bwMode="auto">
            <a:xfrm flipV="1">
              <a:off x="3758" y="2823"/>
              <a:ext cx="1" cy="36"/>
            </a:xfrm>
            <a:prstGeom prst="line">
              <a:avLst/>
            </a:prstGeom>
            <a:noFill/>
            <a:ln w="28575">
              <a:solidFill>
                <a:schemeClr val="tx2"/>
              </a:solidFill>
              <a:round/>
              <a:headEnd/>
              <a:tailEnd/>
            </a:ln>
          </p:spPr>
          <p:txBody>
            <a:bodyPr/>
            <a:lstStyle/>
            <a:p>
              <a:endParaRPr lang="en-US"/>
            </a:p>
          </p:txBody>
        </p:sp>
        <p:sp>
          <p:nvSpPr>
            <p:cNvPr id="39" name="Line 38"/>
            <p:cNvSpPr>
              <a:spLocks noChangeShapeType="1"/>
            </p:cNvSpPr>
            <p:nvPr/>
          </p:nvSpPr>
          <p:spPr bwMode="auto">
            <a:xfrm flipV="1">
              <a:off x="3920" y="2823"/>
              <a:ext cx="1" cy="36"/>
            </a:xfrm>
            <a:prstGeom prst="line">
              <a:avLst/>
            </a:prstGeom>
            <a:noFill/>
            <a:ln w="28575">
              <a:solidFill>
                <a:schemeClr val="tx2"/>
              </a:solidFill>
              <a:round/>
              <a:headEnd/>
              <a:tailEnd/>
            </a:ln>
          </p:spPr>
          <p:txBody>
            <a:bodyPr/>
            <a:lstStyle/>
            <a:p>
              <a:endParaRPr lang="en-US"/>
            </a:p>
          </p:txBody>
        </p:sp>
        <p:sp>
          <p:nvSpPr>
            <p:cNvPr id="40" name="Line 39"/>
            <p:cNvSpPr>
              <a:spLocks noChangeShapeType="1"/>
            </p:cNvSpPr>
            <p:nvPr/>
          </p:nvSpPr>
          <p:spPr bwMode="auto">
            <a:xfrm flipV="1">
              <a:off x="4083" y="2823"/>
              <a:ext cx="1" cy="36"/>
            </a:xfrm>
            <a:prstGeom prst="line">
              <a:avLst/>
            </a:prstGeom>
            <a:noFill/>
            <a:ln w="28575">
              <a:solidFill>
                <a:schemeClr val="tx2"/>
              </a:solidFill>
              <a:round/>
              <a:headEnd/>
              <a:tailEnd/>
            </a:ln>
          </p:spPr>
          <p:txBody>
            <a:bodyPr/>
            <a:lstStyle/>
            <a:p>
              <a:endParaRPr lang="en-US"/>
            </a:p>
          </p:txBody>
        </p:sp>
        <p:sp>
          <p:nvSpPr>
            <p:cNvPr id="41" name="Line 40"/>
            <p:cNvSpPr>
              <a:spLocks noChangeShapeType="1"/>
            </p:cNvSpPr>
            <p:nvPr/>
          </p:nvSpPr>
          <p:spPr bwMode="auto">
            <a:xfrm flipV="1">
              <a:off x="4236" y="2823"/>
              <a:ext cx="1" cy="36"/>
            </a:xfrm>
            <a:prstGeom prst="line">
              <a:avLst/>
            </a:prstGeom>
            <a:noFill/>
            <a:ln w="28575">
              <a:solidFill>
                <a:schemeClr val="tx2"/>
              </a:solidFill>
              <a:round/>
              <a:headEnd/>
              <a:tailEnd/>
            </a:ln>
          </p:spPr>
          <p:txBody>
            <a:bodyPr/>
            <a:lstStyle/>
            <a:p>
              <a:endParaRPr lang="en-US"/>
            </a:p>
          </p:txBody>
        </p:sp>
        <p:sp>
          <p:nvSpPr>
            <p:cNvPr id="42" name="Line 41"/>
            <p:cNvSpPr>
              <a:spLocks noChangeShapeType="1"/>
            </p:cNvSpPr>
            <p:nvPr/>
          </p:nvSpPr>
          <p:spPr bwMode="auto">
            <a:xfrm flipV="1">
              <a:off x="4398" y="2823"/>
              <a:ext cx="1" cy="36"/>
            </a:xfrm>
            <a:prstGeom prst="line">
              <a:avLst/>
            </a:prstGeom>
            <a:noFill/>
            <a:ln w="28575">
              <a:solidFill>
                <a:schemeClr val="tx2"/>
              </a:solidFill>
              <a:round/>
              <a:headEnd/>
              <a:tailEnd/>
            </a:ln>
          </p:spPr>
          <p:txBody>
            <a:bodyPr/>
            <a:lstStyle/>
            <a:p>
              <a:endParaRPr lang="en-US"/>
            </a:p>
          </p:txBody>
        </p:sp>
        <p:sp>
          <p:nvSpPr>
            <p:cNvPr id="43" name="Line 42"/>
            <p:cNvSpPr>
              <a:spLocks noChangeShapeType="1"/>
            </p:cNvSpPr>
            <p:nvPr/>
          </p:nvSpPr>
          <p:spPr bwMode="auto">
            <a:xfrm flipV="1">
              <a:off x="4560" y="2823"/>
              <a:ext cx="1" cy="36"/>
            </a:xfrm>
            <a:prstGeom prst="line">
              <a:avLst/>
            </a:prstGeom>
            <a:noFill/>
            <a:ln w="28575">
              <a:solidFill>
                <a:schemeClr val="tx2"/>
              </a:solidFill>
              <a:round/>
              <a:headEnd/>
              <a:tailEnd/>
            </a:ln>
          </p:spPr>
          <p:txBody>
            <a:bodyPr/>
            <a:lstStyle/>
            <a:p>
              <a:endParaRPr lang="en-US"/>
            </a:p>
          </p:txBody>
        </p:sp>
        <p:sp>
          <p:nvSpPr>
            <p:cNvPr id="44" name="Line 43"/>
            <p:cNvSpPr>
              <a:spLocks noChangeShapeType="1"/>
            </p:cNvSpPr>
            <p:nvPr/>
          </p:nvSpPr>
          <p:spPr bwMode="auto">
            <a:xfrm flipV="1">
              <a:off x="1352" y="2814"/>
              <a:ext cx="1" cy="90"/>
            </a:xfrm>
            <a:prstGeom prst="line">
              <a:avLst/>
            </a:prstGeom>
            <a:noFill/>
            <a:ln w="28575">
              <a:solidFill>
                <a:schemeClr val="tx2"/>
              </a:solidFill>
              <a:round/>
              <a:headEnd/>
              <a:tailEnd/>
            </a:ln>
          </p:spPr>
          <p:txBody>
            <a:bodyPr/>
            <a:lstStyle/>
            <a:p>
              <a:endParaRPr lang="en-US"/>
            </a:p>
          </p:txBody>
        </p:sp>
        <p:sp>
          <p:nvSpPr>
            <p:cNvPr id="45" name="Line 44"/>
            <p:cNvSpPr>
              <a:spLocks noChangeShapeType="1"/>
            </p:cNvSpPr>
            <p:nvPr/>
          </p:nvSpPr>
          <p:spPr bwMode="auto">
            <a:xfrm flipV="1">
              <a:off x="2154" y="2814"/>
              <a:ext cx="1" cy="90"/>
            </a:xfrm>
            <a:prstGeom prst="line">
              <a:avLst/>
            </a:prstGeom>
            <a:noFill/>
            <a:ln w="28575">
              <a:solidFill>
                <a:schemeClr val="tx2"/>
              </a:solidFill>
              <a:round/>
              <a:headEnd/>
              <a:tailEnd/>
            </a:ln>
          </p:spPr>
          <p:txBody>
            <a:bodyPr/>
            <a:lstStyle/>
            <a:p>
              <a:endParaRPr lang="en-US"/>
            </a:p>
          </p:txBody>
        </p:sp>
        <p:sp>
          <p:nvSpPr>
            <p:cNvPr id="46" name="Line 45"/>
            <p:cNvSpPr>
              <a:spLocks noChangeShapeType="1"/>
            </p:cNvSpPr>
            <p:nvPr/>
          </p:nvSpPr>
          <p:spPr bwMode="auto">
            <a:xfrm flipV="1">
              <a:off x="2956" y="2814"/>
              <a:ext cx="1" cy="90"/>
            </a:xfrm>
            <a:prstGeom prst="line">
              <a:avLst/>
            </a:prstGeom>
            <a:noFill/>
            <a:ln w="28575">
              <a:solidFill>
                <a:schemeClr val="tx2"/>
              </a:solidFill>
              <a:round/>
              <a:headEnd/>
              <a:tailEnd/>
            </a:ln>
          </p:spPr>
          <p:txBody>
            <a:bodyPr/>
            <a:lstStyle/>
            <a:p>
              <a:endParaRPr lang="en-US"/>
            </a:p>
          </p:txBody>
        </p:sp>
        <p:sp>
          <p:nvSpPr>
            <p:cNvPr id="47" name="Line 46"/>
            <p:cNvSpPr>
              <a:spLocks noChangeShapeType="1"/>
            </p:cNvSpPr>
            <p:nvPr/>
          </p:nvSpPr>
          <p:spPr bwMode="auto">
            <a:xfrm flipV="1">
              <a:off x="3758" y="2814"/>
              <a:ext cx="1" cy="90"/>
            </a:xfrm>
            <a:prstGeom prst="line">
              <a:avLst/>
            </a:prstGeom>
            <a:noFill/>
            <a:ln w="28575">
              <a:solidFill>
                <a:schemeClr val="tx2"/>
              </a:solidFill>
              <a:round/>
              <a:headEnd/>
              <a:tailEnd/>
            </a:ln>
          </p:spPr>
          <p:txBody>
            <a:bodyPr/>
            <a:lstStyle/>
            <a:p>
              <a:endParaRPr lang="en-US"/>
            </a:p>
          </p:txBody>
        </p:sp>
        <p:sp>
          <p:nvSpPr>
            <p:cNvPr id="48" name="Line 47"/>
            <p:cNvSpPr>
              <a:spLocks noChangeShapeType="1"/>
            </p:cNvSpPr>
            <p:nvPr/>
          </p:nvSpPr>
          <p:spPr bwMode="auto">
            <a:xfrm flipV="1">
              <a:off x="4560" y="2814"/>
              <a:ext cx="1" cy="90"/>
            </a:xfrm>
            <a:prstGeom prst="line">
              <a:avLst/>
            </a:prstGeom>
            <a:noFill/>
            <a:ln w="28575">
              <a:solidFill>
                <a:schemeClr val="tx2"/>
              </a:solidFill>
              <a:round/>
              <a:headEnd/>
              <a:tailEnd/>
            </a:ln>
          </p:spPr>
          <p:txBody>
            <a:bodyPr/>
            <a:lstStyle/>
            <a:p>
              <a:endParaRPr lang="en-US"/>
            </a:p>
          </p:txBody>
        </p:sp>
        <p:sp>
          <p:nvSpPr>
            <p:cNvPr id="49" name="Freeform 48"/>
            <p:cNvSpPr>
              <a:spLocks/>
            </p:cNvSpPr>
            <p:nvPr/>
          </p:nvSpPr>
          <p:spPr bwMode="auto">
            <a:xfrm>
              <a:off x="1406" y="2643"/>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0" name="Freeform 49"/>
            <p:cNvSpPr>
              <a:spLocks/>
            </p:cNvSpPr>
            <p:nvPr/>
          </p:nvSpPr>
          <p:spPr bwMode="auto">
            <a:xfrm>
              <a:off x="1487" y="2634"/>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1" name="Freeform 50"/>
            <p:cNvSpPr>
              <a:spLocks/>
            </p:cNvSpPr>
            <p:nvPr/>
          </p:nvSpPr>
          <p:spPr bwMode="auto">
            <a:xfrm>
              <a:off x="1649" y="2634"/>
              <a:ext cx="91" cy="90"/>
            </a:xfrm>
            <a:custGeom>
              <a:avLst/>
              <a:gdLst>
                <a:gd name="T0" fmla="*/ 45 w 91"/>
                <a:gd name="T1" fmla="*/ 0 h 90"/>
                <a:gd name="T2" fmla="*/ 91 w 91"/>
                <a:gd name="T3" fmla="*/ 45 h 90"/>
                <a:gd name="T4" fmla="*/ 45 w 91"/>
                <a:gd name="T5" fmla="*/ 90 h 90"/>
                <a:gd name="T6" fmla="*/ 0 w 91"/>
                <a:gd name="T7" fmla="*/ 45 h 90"/>
                <a:gd name="T8" fmla="*/ 45 w 91"/>
                <a:gd name="T9" fmla="*/ 0 h 90"/>
                <a:gd name="T10" fmla="*/ 0 60000 65536"/>
                <a:gd name="T11" fmla="*/ 0 60000 65536"/>
                <a:gd name="T12" fmla="*/ 0 60000 65536"/>
                <a:gd name="T13" fmla="*/ 0 60000 65536"/>
                <a:gd name="T14" fmla="*/ 0 60000 65536"/>
                <a:gd name="T15" fmla="*/ 0 w 91"/>
                <a:gd name="T16" fmla="*/ 0 h 90"/>
                <a:gd name="T17" fmla="*/ 91 w 91"/>
                <a:gd name="T18" fmla="*/ 90 h 90"/>
              </a:gdLst>
              <a:ahLst/>
              <a:cxnLst>
                <a:cxn ang="T10">
                  <a:pos x="T0" y="T1"/>
                </a:cxn>
                <a:cxn ang="T11">
                  <a:pos x="T2" y="T3"/>
                </a:cxn>
                <a:cxn ang="T12">
                  <a:pos x="T4" y="T5"/>
                </a:cxn>
                <a:cxn ang="T13">
                  <a:pos x="T6" y="T7"/>
                </a:cxn>
                <a:cxn ang="T14">
                  <a:pos x="T8" y="T9"/>
                </a:cxn>
              </a:cxnLst>
              <a:rect l="T15" t="T16" r="T17" b="T18"/>
              <a:pathLst>
                <a:path w="91" h="90">
                  <a:moveTo>
                    <a:pt x="45" y="0"/>
                  </a:moveTo>
                  <a:lnTo>
                    <a:pt x="91"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2" name="Freeform 51"/>
            <p:cNvSpPr>
              <a:spLocks/>
            </p:cNvSpPr>
            <p:nvPr/>
          </p:nvSpPr>
          <p:spPr bwMode="auto">
            <a:xfrm>
              <a:off x="1803" y="2634"/>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3" name="Freeform 52"/>
            <p:cNvSpPr>
              <a:spLocks/>
            </p:cNvSpPr>
            <p:nvPr/>
          </p:nvSpPr>
          <p:spPr bwMode="auto">
            <a:xfrm>
              <a:off x="1965" y="2409"/>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4" name="Freeform 53"/>
            <p:cNvSpPr>
              <a:spLocks/>
            </p:cNvSpPr>
            <p:nvPr/>
          </p:nvSpPr>
          <p:spPr bwMode="auto">
            <a:xfrm>
              <a:off x="2289" y="2499"/>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5" name="Freeform 54"/>
            <p:cNvSpPr>
              <a:spLocks/>
            </p:cNvSpPr>
            <p:nvPr/>
          </p:nvSpPr>
          <p:spPr bwMode="auto">
            <a:xfrm>
              <a:off x="2533" y="2706"/>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6" name="Freeform 55"/>
            <p:cNvSpPr>
              <a:spLocks/>
            </p:cNvSpPr>
            <p:nvPr/>
          </p:nvSpPr>
          <p:spPr bwMode="auto">
            <a:xfrm>
              <a:off x="2848" y="2634"/>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7" name="Freeform 56"/>
            <p:cNvSpPr>
              <a:spLocks/>
            </p:cNvSpPr>
            <p:nvPr/>
          </p:nvSpPr>
          <p:spPr bwMode="auto">
            <a:xfrm>
              <a:off x="3091" y="2472"/>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8" name="Freeform 57"/>
            <p:cNvSpPr>
              <a:spLocks/>
            </p:cNvSpPr>
            <p:nvPr/>
          </p:nvSpPr>
          <p:spPr bwMode="auto">
            <a:xfrm>
              <a:off x="3335" y="2373"/>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59" name="Freeform 58"/>
            <p:cNvSpPr>
              <a:spLocks/>
            </p:cNvSpPr>
            <p:nvPr/>
          </p:nvSpPr>
          <p:spPr bwMode="auto">
            <a:xfrm>
              <a:off x="3731" y="2147"/>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000000"/>
            </a:solidFill>
            <a:ln w="14288">
              <a:solidFill>
                <a:srgbClr val="000000"/>
              </a:solidFill>
              <a:round/>
              <a:headEnd/>
              <a:tailEnd/>
            </a:ln>
          </p:spPr>
          <p:txBody>
            <a:bodyPr/>
            <a:lstStyle/>
            <a:p>
              <a:endParaRPr lang="en-US"/>
            </a:p>
          </p:txBody>
        </p:sp>
        <p:sp>
          <p:nvSpPr>
            <p:cNvPr id="60" name="Line 59"/>
            <p:cNvSpPr>
              <a:spLocks noChangeShapeType="1"/>
            </p:cNvSpPr>
            <p:nvPr/>
          </p:nvSpPr>
          <p:spPr bwMode="auto">
            <a:xfrm flipV="1">
              <a:off x="1433" y="2661"/>
              <a:ext cx="81" cy="9"/>
            </a:xfrm>
            <a:prstGeom prst="line">
              <a:avLst/>
            </a:prstGeom>
            <a:noFill/>
            <a:ln w="28575">
              <a:solidFill>
                <a:srgbClr val="FF9900"/>
              </a:solidFill>
              <a:round/>
              <a:headEnd/>
              <a:tailEnd/>
            </a:ln>
          </p:spPr>
          <p:txBody>
            <a:bodyPr/>
            <a:lstStyle/>
            <a:p>
              <a:endParaRPr lang="en-US"/>
            </a:p>
          </p:txBody>
        </p:sp>
        <p:sp>
          <p:nvSpPr>
            <p:cNvPr id="61" name="Line 60"/>
            <p:cNvSpPr>
              <a:spLocks noChangeShapeType="1"/>
            </p:cNvSpPr>
            <p:nvPr/>
          </p:nvSpPr>
          <p:spPr bwMode="auto">
            <a:xfrm>
              <a:off x="1514" y="2661"/>
              <a:ext cx="162" cy="1"/>
            </a:xfrm>
            <a:prstGeom prst="line">
              <a:avLst/>
            </a:prstGeom>
            <a:noFill/>
            <a:ln w="28575">
              <a:solidFill>
                <a:srgbClr val="FF9900"/>
              </a:solidFill>
              <a:round/>
              <a:headEnd/>
              <a:tailEnd/>
            </a:ln>
          </p:spPr>
          <p:txBody>
            <a:bodyPr/>
            <a:lstStyle/>
            <a:p>
              <a:endParaRPr lang="en-US"/>
            </a:p>
          </p:txBody>
        </p:sp>
        <p:sp>
          <p:nvSpPr>
            <p:cNvPr id="62" name="Line 61"/>
            <p:cNvSpPr>
              <a:spLocks noChangeShapeType="1"/>
            </p:cNvSpPr>
            <p:nvPr/>
          </p:nvSpPr>
          <p:spPr bwMode="auto">
            <a:xfrm>
              <a:off x="1676" y="2661"/>
              <a:ext cx="154" cy="1"/>
            </a:xfrm>
            <a:prstGeom prst="line">
              <a:avLst/>
            </a:prstGeom>
            <a:noFill/>
            <a:ln w="28575">
              <a:solidFill>
                <a:srgbClr val="FF9900"/>
              </a:solidFill>
              <a:round/>
              <a:headEnd/>
              <a:tailEnd/>
            </a:ln>
          </p:spPr>
          <p:txBody>
            <a:bodyPr/>
            <a:lstStyle/>
            <a:p>
              <a:endParaRPr lang="en-US"/>
            </a:p>
          </p:txBody>
        </p:sp>
        <p:sp>
          <p:nvSpPr>
            <p:cNvPr id="63" name="Line 62"/>
            <p:cNvSpPr>
              <a:spLocks noChangeShapeType="1"/>
            </p:cNvSpPr>
            <p:nvPr/>
          </p:nvSpPr>
          <p:spPr bwMode="auto">
            <a:xfrm flipV="1">
              <a:off x="1830" y="2436"/>
              <a:ext cx="162" cy="225"/>
            </a:xfrm>
            <a:prstGeom prst="line">
              <a:avLst/>
            </a:prstGeom>
            <a:noFill/>
            <a:ln w="28575">
              <a:solidFill>
                <a:srgbClr val="FF9900"/>
              </a:solidFill>
              <a:round/>
              <a:headEnd/>
              <a:tailEnd/>
            </a:ln>
          </p:spPr>
          <p:txBody>
            <a:bodyPr/>
            <a:lstStyle/>
            <a:p>
              <a:endParaRPr lang="en-US"/>
            </a:p>
          </p:txBody>
        </p:sp>
        <p:sp>
          <p:nvSpPr>
            <p:cNvPr id="64" name="Line 63"/>
            <p:cNvSpPr>
              <a:spLocks noChangeShapeType="1"/>
            </p:cNvSpPr>
            <p:nvPr/>
          </p:nvSpPr>
          <p:spPr bwMode="auto">
            <a:xfrm>
              <a:off x="1992" y="2436"/>
              <a:ext cx="324" cy="90"/>
            </a:xfrm>
            <a:prstGeom prst="line">
              <a:avLst/>
            </a:prstGeom>
            <a:noFill/>
            <a:ln w="28575">
              <a:solidFill>
                <a:srgbClr val="FF9900"/>
              </a:solidFill>
              <a:round/>
              <a:headEnd/>
              <a:tailEnd/>
            </a:ln>
          </p:spPr>
          <p:txBody>
            <a:bodyPr/>
            <a:lstStyle/>
            <a:p>
              <a:endParaRPr lang="en-US"/>
            </a:p>
          </p:txBody>
        </p:sp>
        <p:sp>
          <p:nvSpPr>
            <p:cNvPr id="65" name="Line 64"/>
            <p:cNvSpPr>
              <a:spLocks noChangeShapeType="1"/>
            </p:cNvSpPr>
            <p:nvPr/>
          </p:nvSpPr>
          <p:spPr bwMode="auto">
            <a:xfrm>
              <a:off x="2316" y="2526"/>
              <a:ext cx="244" cy="207"/>
            </a:xfrm>
            <a:prstGeom prst="line">
              <a:avLst/>
            </a:prstGeom>
            <a:noFill/>
            <a:ln w="28575">
              <a:solidFill>
                <a:srgbClr val="FF9900"/>
              </a:solidFill>
              <a:round/>
              <a:headEnd/>
              <a:tailEnd/>
            </a:ln>
          </p:spPr>
          <p:txBody>
            <a:bodyPr/>
            <a:lstStyle/>
            <a:p>
              <a:endParaRPr lang="en-US"/>
            </a:p>
          </p:txBody>
        </p:sp>
        <p:sp>
          <p:nvSpPr>
            <p:cNvPr id="66" name="Line 65"/>
            <p:cNvSpPr>
              <a:spLocks noChangeShapeType="1"/>
            </p:cNvSpPr>
            <p:nvPr/>
          </p:nvSpPr>
          <p:spPr bwMode="auto">
            <a:xfrm flipV="1">
              <a:off x="2560" y="2661"/>
              <a:ext cx="315" cy="72"/>
            </a:xfrm>
            <a:prstGeom prst="line">
              <a:avLst/>
            </a:prstGeom>
            <a:noFill/>
            <a:ln w="28575">
              <a:solidFill>
                <a:srgbClr val="FF9900"/>
              </a:solidFill>
              <a:round/>
              <a:headEnd/>
              <a:tailEnd/>
            </a:ln>
          </p:spPr>
          <p:txBody>
            <a:bodyPr/>
            <a:lstStyle/>
            <a:p>
              <a:endParaRPr lang="en-US"/>
            </a:p>
          </p:txBody>
        </p:sp>
        <p:sp>
          <p:nvSpPr>
            <p:cNvPr id="67" name="Line 66"/>
            <p:cNvSpPr>
              <a:spLocks noChangeShapeType="1"/>
            </p:cNvSpPr>
            <p:nvPr/>
          </p:nvSpPr>
          <p:spPr bwMode="auto">
            <a:xfrm flipV="1">
              <a:off x="2875" y="2499"/>
              <a:ext cx="243" cy="162"/>
            </a:xfrm>
            <a:prstGeom prst="line">
              <a:avLst/>
            </a:prstGeom>
            <a:noFill/>
            <a:ln w="28575">
              <a:solidFill>
                <a:srgbClr val="FF9900"/>
              </a:solidFill>
              <a:round/>
              <a:headEnd/>
              <a:tailEnd/>
            </a:ln>
          </p:spPr>
          <p:txBody>
            <a:bodyPr/>
            <a:lstStyle/>
            <a:p>
              <a:endParaRPr lang="en-US"/>
            </a:p>
          </p:txBody>
        </p:sp>
        <p:sp>
          <p:nvSpPr>
            <p:cNvPr id="68" name="Line 67"/>
            <p:cNvSpPr>
              <a:spLocks noChangeShapeType="1"/>
            </p:cNvSpPr>
            <p:nvPr/>
          </p:nvSpPr>
          <p:spPr bwMode="auto">
            <a:xfrm flipV="1">
              <a:off x="3118" y="2400"/>
              <a:ext cx="244" cy="99"/>
            </a:xfrm>
            <a:prstGeom prst="line">
              <a:avLst/>
            </a:prstGeom>
            <a:noFill/>
            <a:ln w="28575">
              <a:solidFill>
                <a:srgbClr val="FF9900"/>
              </a:solidFill>
              <a:round/>
              <a:headEnd/>
              <a:tailEnd/>
            </a:ln>
          </p:spPr>
          <p:txBody>
            <a:bodyPr/>
            <a:lstStyle/>
            <a:p>
              <a:endParaRPr lang="en-US"/>
            </a:p>
          </p:txBody>
        </p:sp>
        <p:sp>
          <p:nvSpPr>
            <p:cNvPr id="69" name="Line 68"/>
            <p:cNvSpPr>
              <a:spLocks noChangeShapeType="1"/>
            </p:cNvSpPr>
            <p:nvPr/>
          </p:nvSpPr>
          <p:spPr bwMode="auto">
            <a:xfrm flipV="1">
              <a:off x="3362" y="2174"/>
              <a:ext cx="396" cy="226"/>
            </a:xfrm>
            <a:prstGeom prst="line">
              <a:avLst/>
            </a:prstGeom>
            <a:noFill/>
            <a:ln w="28575">
              <a:solidFill>
                <a:srgbClr val="FF9900"/>
              </a:solidFill>
              <a:round/>
              <a:headEnd/>
              <a:tailEnd/>
            </a:ln>
          </p:spPr>
          <p:txBody>
            <a:bodyPr/>
            <a:lstStyle/>
            <a:p>
              <a:endParaRPr lang="en-US"/>
            </a:p>
          </p:txBody>
        </p:sp>
        <p:sp>
          <p:nvSpPr>
            <p:cNvPr id="70" name="Freeform 69"/>
            <p:cNvSpPr>
              <a:spLocks/>
            </p:cNvSpPr>
            <p:nvPr/>
          </p:nvSpPr>
          <p:spPr bwMode="auto">
            <a:xfrm>
              <a:off x="1388" y="2625"/>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1" name="Freeform 70"/>
            <p:cNvSpPr>
              <a:spLocks/>
            </p:cNvSpPr>
            <p:nvPr/>
          </p:nvSpPr>
          <p:spPr bwMode="auto">
            <a:xfrm>
              <a:off x="1469" y="2616"/>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2" name="Freeform 71"/>
            <p:cNvSpPr>
              <a:spLocks/>
            </p:cNvSpPr>
            <p:nvPr/>
          </p:nvSpPr>
          <p:spPr bwMode="auto">
            <a:xfrm>
              <a:off x="1631" y="2616"/>
              <a:ext cx="91" cy="90"/>
            </a:xfrm>
            <a:custGeom>
              <a:avLst/>
              <a:gdLst>
                <a:gd name="T0" fmla="*/ 45 w 91"/>
                <a:gd name="T1" fmla="*/ 0 h 90"/>
                <a:gd name="T2" fmla="*/ 91 w 91"/>
                <a:gd name="T3" fmla="*/ 45 h 90"/>
                <a:gd name="T4" fmla="*/ 45 w 91"/>
                <a:gd name="T5" fmla="*/ 90 h 90"/>
                <a:gd name="T6" fmla="*/ 0 w 91"/>
                <a:gd name="T7" fmla="*/ 45 h 90"/>
                <a:gd name="T8" fmla="*/ 45 w 91"/>
                <a:gd name="T9" fmla="*/ 0 h 90"/>
                <a:gd name="T10" fmla="*/ 0 60000 65536"/>
                <a:gd name="T11" fmla="*/ 0 60000 65536"/>
                <a:gd name="T12" fmla="*/ 0 60000 65536"/>
                <a:gd name="T13" fmla="*/ 0 60000 65536"/>
                <a:gd name="T14" fmla="*/ 0 60000 65536"/>
                <a:gd name="T15" fmla="*/ 0 w 91"/>
                <a:gd name="T16" fmla="*/ 0 h 90"/>
                <a:gd name="T17" fmla="*/ 91 w 91"/>
                <a:gd name="T18" fmla="*/ 90 h 90"/>
              </a:gdLst>
              <a:ahLst/>
              <a:cxnLst>
                <a:cxn ang="T10">
                  <a:pos x="T0" y="T1"/>
                </a:cxn>
                <a:cxn ang="T11">
                  <a:pos x="T2" y="T3"/>
                </a:cxn>
                <a:cxn ang="T12">
                  <a:pos x="T4" y="T5"/>
                </a:cxn>
                <a:cxn ang="T13">
                  <a:pos x="T6" y="T7"/>
                </a:cxn>
                <a:cxn ang="T14">
                  <a:pos x="T8" y="T9"/>
                </a:cxn>
              </a:cxnLst>
              <a:rect l="T15" t="T16" r="T17" b="T18"/>
              <a:pathLst>
                <a:path w="91" h="90">
                  <a:moveTo>
                    <a:pt x="45" y="0"/>
                  </a:moveTo>
                  <a:lnTo>
                    <a:pt x="91"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3" name="Freeform 72"/>
            <p:cNvSpPr>
              <a:spLocks/>
            </p:cNvSpPr>
            <p:nvPr/>
          </p:nvSpPr>
          <p:spPr bwMode="auto">
            <a:xfrm>
              <a:off x="1785" y="2616"/>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4" name="Freeform 73"/>
            <p:cNvSpPr>
              <a:spLocks/>
            </p:cNvSpPr>
            <p:nvPr/>
          </p:nvSpPr>
          <p:spPr bwMode="auto">
            <a:xfrm>
              <a:off x="1947" y="2391"/>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5" name="Freeform 74"/>
            <p:cNvSpPr>
              <a:spLocks/>
            </p:cNvSpPr>
            <p:nvPr/>
          </p:nvSpPr>
          <p:spPr bwMode="auto">
            <a:xfrm>
              <a:off x="2271" y="2481"/>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6" name="Freeform 75"/>
            <p:cNvSpPr>
              <a:spLocks/>
            </p:cNvSpPr>
            <p:nvPr/>
          </p:nvSpPr>
          <p:spPr bwMode="auto">
            <a:xfrm>
              <a:off x="2515" y="2688"/>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7" name="Freeform 76"/>
            <p:cNvSpPr>
              <a:spLocks/>
            </p:cNvSpPr>
            <p:nvPr/>
          </p:nvSpPr>
          <p:spPr bwMode="auto">
            <a:xfrm>
              <a:off x="2830" y="2616"/>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8" name="Freeform 77"/>
            <p:cNvSpPr>
              <a:spLocks/>
            </p:cNvSpPr>
            <p:nvPr/>
          </p:nvSpPr>
          <p:spPr bwMode="auto">
            <a:xfrm>
              <a:off x="3073" y="2454"/>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79" name="Freeform 78"/>
            <p:cNvSpPr>
              <a:spLocks/>
            </p:cNvSpPr>
            <p:nvPr/>
          </p:nvSpPr>
          <p:spPr bwMode="auto">
            <a:xfrm>
              <a:off x="3312" y="2352"/>
              <a:ext cx="90" cy="91"/>
            </a:xfrm>
            <a:custGeom>
              <a:avLst/>
              <a:gdLst>
                <a:gd name="T0" fmla="*/ 45 w 90"/>
                <a:gd name="T1" fmla="*/ 0 h 91"/>
                <a:gd name="T2" fmla="*/ 90 w 90"/>
                <a:gd name="T3" fmla="*/ 46 h 91"/>
                <a:gd name="T4" fmla="*/ 45 w 90"/>
                <a:gd name="T5" fmla="*/ 91 h 91"/>
                <a:gd name="T6" fmla="*/ 0 w 90"/>
                <a:gd name="T7" fmla="*/ 46 h 91"/>
                <a:gd name="T8" fmla="*/ 45 w 90"/>
                <a:gd name="T9" fmla="*/ 0 h 91"/>
                <a:gd name="T10" fmla="*/ 0 60000 65536"/>
                <a:gd name="T11" fmla="*/ 0 60000 65536"/>
                <a:gd name="T12" fmla="*/ 0 60000 65536"/>
                <a:gd name="T13" fmla="*/ 0 60000 65536"/>
                <a:gd name="T14" fmla="*/ 0 60000 65536"/>
                <a:gd name="T15" fmla="*/ 0 w 90"/>
                <a:gd name="T16" fmla="*/ 0 h 91"/>
                <a:gd name="T17" fmla="*/ 90 w 90"/>
                <a:gd name="T18" fmla="*/ 91 h 91"/>
              </a:gdLst>
              <a:ahLst/>
              <a:cxnLst>
                <a:cxn ang="T10">
                  <a:pos x="T0" y="T1"/>
                </a:cxn>
                <a:cxn ang="T11">
                  <a:pos x="T2" y="T3"/>
                </a:cxn>
                <a:cxn ang="T12">
                  <a:pos x="T4" y="T5"/>
                </a:cxn>
                <a:cxn ang="T13">
                  <a:pos x="T6" y="T7"/>
                </a:cxn>
                <a:cxn ang="T14">
                  <a:pos x="T8" y="T9"/>
                </a:cxn>
              </a:cxnLst>
              <a:rect l="T15" t="T16" r="T17" b="T18"/>
              <a:pathLst>
                <a:path w="90" h="91">
                  <a:moveTo>
                    <a:pt x="45" y="0"/>
                  </a:moveTo>
                  <a:lnTo>
                    <a:pt x="90" y="46"/>
                  </a:lnTo>
                  <a:lnTo>
                    <a:pt x="45" y="91"/>
                  </a:lnTo>
                  <a:lnTo>
                    <a:pt x="0" y="46"/>
                  </a:lnTo>
                  <a:lnTo>
                    <a:pt x="45" y="0"/>
                  </a:lnTo>
                  <a:close/>
                </a:path>
              </a:pathLst>
            </a:custGeom>
            <a:solidFill>
              <a:srgbClr val="FFCC00"/>
            </a:solidFill>
            <a:ln w="14288">
              <a:solidFill>
                <a:srgbClr val="FFCC00"/>
              </a:solidFill>
              <a:round/>
              <a:headEnd/>
              <a:tailEnd/>
            </a:ln>
          </p:spPr>
          <p:txBody>
            <a:bodyPr/>
            <a:lstStyle/>
            <a:p>
              <a:endParaRPr lang="en-US"/>
            </a:p>
          </p:txBody>
        </p:sp>
        <p:sp>
          <p:nvSpPr>
            <p:cNvPr id="80" name="Freeform 79"/>
            <p:cNvSpPr>
              <a:spLocks/>
            </p:cNvSpPr>
            <p:nvPr/>
          </p:nvSpPr>
          <p:spPr bwMode="auto">
            <a:xfrm>
              <a:off x="3713" y="2129"/>
              <a:ext cx="90" cy="90"/>
            </a:xfrm>
            <a:custGeom>
              <a:avLst/>
              <a:gdLst>
                <a:gd name="T0" fmla="*/ 45 w 90"/>
                <a:gd name="T1" fmla="*/ 0 h 90"/>
                <a:gd name="T2" fmla="*/ 90 w 90"/>
                <a:gd name="T3" fmla="*/ 45 h 90"/>
                <a:gd name="T4" fmla="*/ 45 w 90"/>
                <a:gd name="T5" fmla="*/ 90 h 90"/>
                <a:gd name="T6" fmla="*/ 0 w 90"/>
                <a:gd name="T7" fmla="*/ 45 h 90"/>
                <a:gd name="T8" fmla="*/ 45 w 90"/>
                <a:gd name="T9" fmla="*/ 0 h 90"/>
                <a:gd name="T10" fmla="*/ 0 60000 65536"/>
                <a:gd name="T11" fmla="*/ 0 60000 65536"/>
                <a:gd name="T12" fmla="*/ 0 60000 65536"/>
                <a:gd name="T13" fmla="*/ 0 60000 65536"/>
                <a:gd name="T14" fmla="*/ 0 60000 65536"/>
                <a:gd name="T15" fmla="*/ 0 w 90"/>
                <a:gd name="T16" fmla="*/ 0 h 90"/>
                <a:gd name="T17" fmla="*/ 90 w 90"/>
                <a:gd name="T18" fmla="*/ 90 h 90"/>
              </a:gdLst>
              <a:ahLst/>
              <a:cxnLst>
                <a:cxn ang="T10">
                  <a:pos x="T0" y="T1"/>
                </a:cxn>
                <a:cxn ang="T11">
                  <a:pos x="T2" y="T3"/>
                </a:cxn>
                <a:cxn ang="T12">
                  <a:pos x="T4" y="T5"/>
                </a:cxn>
                <a:cxn ang="T13">
                  <a:pos x="T6" y="T7"/>
                </a:cxn>
                <a:cxn ang="T14">
                  <a:pos x="T8" y="T9"/>
                </a:cxn>
              </a:cxnLst>
              <a:rect l="T15" t="T16" r="T17" b="T18"/>
              <a:pathLst>
                <a:path w="90" h="90">
                  <a:moveTo>
                    <a:pt x="45" y="0"/>
                  </a:moveTo>
                  <a:lnTo>
                    <a:pt x="90" y="45"/>
                  </a:lnTo>
                  <a:lnTo>
                    <a:pt x="45" y="90"/>
                  </a:lnTo>
                  <a:lnTo>
                    <a:pt x="0" y="45"/>
                  </a:lnTo>
                  <a:lnTo>
                    <a:pt x="45" y="0"/>
                  </a:lnTo>
                  <a:close/>
                </a:path>
              </a:pathLst>
            </a:custGeom>
            <a:solidFill>
              <a:srgbClr val="FFCC00"/>
            </a:solidFill>
            <a:ln w="14288">
              <a:solidFill>
                <a:srgbClr val="FFCC00"/>
              </a:solidFill>
              <a:round/>
              <a:headEnd/>
              <a:tailEnd/>
            </a:ln>
          </p:spPr>
          <p:txBody>
            <a:bodyPr/>
            <a:lstStyle/>
            <a:p>
              <a:endParaRPr lang="en-US"/>
            </a:p>
          </p:txBody>
        </p:sp>
        <p:sp>
          <p:nvSpPr>
            <p:cNvPr id="81" name="Rectangle 80"/>
            <p:cNvSpPr>
              <a:spLocks noChangeArrowheads="1"/>
            </p:cNvSpPr>
            <p:nvPr/>
          </p:nvSpPr>
          <p:spPr bwMode="auto">
            <a:xfrm>
              <a:off x="1334" y="2300"/>
              <a:ext cx="309"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4004</a:t>
              </a:r>
              <a:endParaRPr lang="en-US" sz="2000">
                <a:cs typeface="Arial" charset="0"/>
              </a:endParaRPr>
            </a:p>
          </p:txBody>
        </p:sp>
        <p:sp>
          <p:nvSpPr>
            <p:cNvPr id="82" name="Rectangle 81"/>
            <p:cNvSpPr>
              <a:spLocks noChangeArrowheads="1"/>
            </p:cNvSpPr>
            <p:nvPr/>
          </p:nvSpPr>
          <p:spPr bwMode="auto">
            <a:xfrm>
              <a:off x="1433" y="2463"/>
              <a:ext cx="31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8008</a:t>
              </a:r>
              <a:endParaRPr lang="en-US" sz="2000">
                <a:cs typeface="Arial" charset="0"/>
              </a:endParaRPr>
            </a:p>
          </p:txBody>
        </p:sp>
        <p:sp>
          <p:nvSpPr>
            <p:cNvPr id="83" name="Rectangle 82"/>
            <p:cNvSpPr>
              <a:spLocks noChangeArrowheads="1"/>
            </p:cNvSpPr>
            <p:nvPr/>
          </p:nvSpPr>
          <p:spPr bwMode="auto">
            <a:xfrm>
              <a:off x="1460" y="2652"/>
              <a:ext cx="31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8080</a:t>
              </a:r>
              <a:endParaRPr lang="en-US" sz="2000">
                <a:cs typeface="Arial" charset="0"/>
              </a:endParaRPr>
            </a:p>
          </p:txBody>
        </p:sp>
        <p:sp>
          <p:nvSpPr>
            <p:cNvPr id="84" name="Rectangle 83"/>
            <p:cNvSpPr>
              <a:spLocks noChangeArrowheads="1"/>
            </p:cNvSpPr>
            <p:nvPr/>
          </p:nvSpPr>
          <p:spPr bwMode="auto">
            <a:xfrm>
              <a:off x="1821" y="2481"/>
              <a:ext cx="31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8085</a:t>
              </a:r>
              <a:endParaRPr lang="en-US" sz="2000">
                <a:cs typeface="Arial" charset="0"/>
              </a:endParaRPr>
            </a:p>
          </p:txBody>
        </p:sp>
        <p:sp>
          <p:nvSpPr>
            <p:cNvPr id="85" name="Rectangle 84"/>
            <p:cNvSpPr>
              <a:spLocks noChangeArrowheads="1"/>
            </p:cNvSpPr>
            <p:nvPr/>
          </p:nvSpPr>
          <p:spPr bwMode="auto">
            <a:xfrm>
              <a:off x="1893" y="2165"/>
              <a:ext cx="31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8086</a:t>
              </a:r>
              <a:endParaRPr lang="en-US" sz="2000">
                <a:cs typeface="Arial" charset="0"/>
              </a:endParaRPr>
            </a:p>
          </p:txBody>
        </p:sp>
        <p:sp>
          <p:nvSpPr>
            <p:cNvPr id="86" name="Rectangle 85"/>
            <p:cNvSpPr>
              <a:spLocks noChangeArrowheads="1"/>
            </p:cNvSpPr>
            <p:nvPr/>
          </p:nvSpPr>
          <p:spPr bwMode="auto">
            <a:xfrm>
              <a:off x="2136" y="2580"/>
              <a:ext cx="232"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286</a:t>
              </a:r>
              <a:endParaRPr lang="en-US" sz="2000">
                <a:cs typeface="Arial" charset="0"/>
              </a:endParaRPr>
            </a:p>
          </p:txBody>
        </p:sp>
        <p:sp>
          <p:nvSpPr>
            <p:cNvPr id="87" name="Rectangle 86"/>
            <p:cNvSpPr>
              <a:spLocks noChangeArrowheads="1"/>
            </p:cNvSpPr>
            <p:nvPr/>
          </p:nvSpPr>
          <p:spPr bwMode="auto">
            <a:xfrm>
              <a:off x="2424" y="2499"/>
              <a:ext cx="232"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386</a:t>
              </a:r>
              <a:endParaRPr lang="en-US" sz="2000">
                <a:cs typeface="Arial" charset="0"/>
              </a:endParaRPr>
            </a:p>
          </p:txBody>
        </p:sp>
        <p:sp>
          <p:nvSpPr>
            <p:cNvPr id="88" name="Rectangle 87"/>
            <p:cNvSpPr>
              <a:spLocks noChangeArrowheads="1"/>
            </p:cNvSpPr>
            <p:nvPr/>
          </p:nvSpPr>
          <p:spPr bwMode="auto">
            <a:xfrm>
              <a:off x="2956" y="2607"/>
              <a:ext cx="233"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486</a:t>
              </a:r>
              <a:endParaRPr lang="en-US" sz="2000">
                <a:cs typeface="Arial" charset="0"/>
              </a:endParaRPr>
            </a:p>
          </p:txBody>
        </p:sp>
        <p:sp>
          <p:nvSpPr>
            <p:cNvPr id="89" name="Rectangle 88"/>
            <p:cNvSpPr>
              <a:spLocks noChangeArrowheads="1"/>
            </p:cNvSpPr>
            <p:nvPr/>
          </p:nvSpPr>
          <p:spPr bwMode="auto">
            <a:xfrm>
              <a:off x="3245" y="2463"/>
              <a:ext cx="652"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Pentium®</a:t>
              </a:r>
              <a:endParaRPr lang="en-US" sz="2000">
                <a:cs typeface="Arial" charset="0"/>
              </a:endParaRPr>
            </a:p>
          </p:txBody>
        </p:sp>
        <p:sp>
          <p:nvSpPr>
            <p:cNvPr id="90" name="Rectangle 89"/>
            <p:cNvSpPr>
              <a:spLocks noChangeArrowheads="1"/>
            </p:cNvSpPr>
            <p:nvPr/>
          </p:nvSpPr>
          <p:spPr bwMode="auto">
            <a:xfrm>
              <a:off x="3461" y="2318"/>
              <a:ext cx="17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P6</a:t>
              </a:r>
              <a:endParaRPr lang="en-US" sz="2000">
                <a:cs typeface="Arial" charset="0"/>
              </a:endParaRPr>
            </a:p>
          </p:txBody>
        </p:sp>
        <p:sp>
          <p:nvSpPr>
            <p:cNvPr id="91" name="Rectangle 90"/>
            <p:cNvSpPr>
              <a:spLocks noChangeArrowheads="1"/>
            </p:cNvSpPr>
            <p:nvPr/>
          </p:nvSpPr>
          <p:spPr bwMode="auto">
            <a:xfrm>
              <a:off x="1154" y="2778"/>
              <a:ext cx="77"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1</a:t>
              </a:r>
              <a:endParaRPr lang="en-US" sz="2000">
                <a:cs typeface="Arial" charset="0"/>
              </a:endParaRPr>
            </a:p>
          </p:txBody>
        </p:sp>
        <p:sp>
          <p:nvSpPr>
            <p:cNvPr id="92" name="Rectangle 91"/>
            <p:cNvSpPr>
              <a:spLocks noChangeArrowheads="1"/>
            </p:cNvSpPr>
            <p:nvPr/>
          </p:nvSpPr>
          <p:spPr bwMode="auto">
            <a:xfrm>
              <a:off x="1073" y="2273"/>
              <a:ext cx="155"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10</a:t>
              </a:r>
              <a:endParaRPr lang="en-US" sz="2000">
                <a:cs typeface="Arial" charset="0"/>
              </a:endParaRPr>
            </a:p>
          </p:txBody>
        </p:sp>
        <p:sp>
          <p:nvSpPr>
            <p:cNvPr id="93" name="Rectangle 92"/>
            <p:cNvSpPr>
              <a:spLocks noChangeArrowheads="1"/>
            </p:cNvSpPr>
            <p:nvPr/>
          </p:nvSpPr>
          <p:spPr bwMode="auto">
            <a:xfrm>
              <a:off x="992" y="1778"/>
              <a:ext cx="232"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100</a:t>
              </a:r>
              <a:endParaRPr lang="en-US" sz="2000">
                <a:cs typeface="Arial" charset="0"/>
              </a:endParaRPr>
            </a:p>
          </p:txBody>
        </p:sp>
        <p:sp>
          <p:nvSpPr>
            <p:cNvPr id="94" name="Rectangle 93"/>
            <p:cNvSpPr>
              <a:spLocks noChangeArrowheads="1"/>
            </p:cNvSpPr>
            <p:nvPr/>
          </p:nvSpPr>
          <p:spPr bwMode="auto">
            <a:xfrm>
              <a:off x="910" y="1273"/>
              <a:ext cx="309"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1000</a:t>
              </a:r>
              <a:endParaRPr lang="en-US" sz="2000">
                <a:cs typeface="Arial" charset="0"/>
              </a:endParaRPr>
            </a:p>
          </p:txBody>
        </p:sp>
        <p:sp>
          <p:nvSpPr>
            <p:cNvPr id="95" name="Rectangle 94"/>
            <p:cNvSpPr>
              <a:spLocks noChangeArrowheads="1"/>
            </p:cNvSpPr>
            <p:nvPr/>
          </p:nvSpPr>
          <p:spPr bwMode="auto">
            <a:xfrm>
              <a:off x="829" y="768"/>
              <a:ext cx="388"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10000</a:t>
              </a:r>
              <a:endParaRPr lang="en-US" sz="2000">
                <a:cs typeface="Arial" charset="0"/>
              </a:endParaRPr>
            </a:p>
          </p:txBody>
        </p:sp>
        <p:sp>
          <p:nvSpPr>
            <p:cNvPr id="96" name="Rectangle 95"/>
            <p:cNvSpPr>
              <a:spLocks noChangeArrowheads="1"/>
            </p:cNvSpPr>
            <p:nvPr/>
          </p:nvSpPr>
          <p:spPr bwMode="auto">
            <a:xfrm>
              <a:off x="1190" y="2994"/>
              <a:ext cx="31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1970</a:t>
              </a:r>
              <a:endParaRPr lang="en-US" sz="2000">
                <a:cs typeface="Arial" charset="0"/>
              </a:endParaRPr>
            </a:p>
          </p:txBody>
        </p:sp>
        <p:sp>
          <p:nvSpPr>
            <p:cNvPr id="97" name="Rectangle 96"/>
            <p:cNvSpPr>
              <a:spLocks noChangeArrowheads="1"/>
            </p:cNvSpPr>
            <p:nvPr/>
          </p:nvSpPr>
          <p:spPr bwMode="auto">
            <a:xfrm>
              <a:off x="1992" y="2994"/>
              <a:ext cx="309"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1980</a:t>
              </a:r>
              <a:endParaRPr lang="en-US" sz="2000">
                <a:cs typeface="Arial" charset="0"/>
              </a:endParaRPr>
            </a:p>
          </p:txBody>
        </p:sp>
        <p:sp>
          <p:nvSpPr>
            <p:cNvPr id="98" name="Rectangle 97"/>
            <p:cNvSpPr>
              <a:spLocks noChangeArrowheads="1"/>
            </p:cNvSpPr>
            <p:nvPr/>
          </p:nvSpPr>
          <p:spPr bwMode="auto">
            <a:xfrm>
              <a:off x="2794" y="2994"/>
              <a:ext cx="31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1990</a:t>
              </a:r>
              <a:endParaRPr lang="en-US" sz="2000">
                <a:cs typeface="Arial" charset="0"/>
              </a:endParaRPr>
            </a:p>
          </p:txBody>
        </p:sp>
        <p:sp>
          <p:nvSpPr>
            <p:cNvPr id="99" name="Rectangle 98"/>
            <p:cNvSpPr>
              <a:spLocks noChangeArrowheads="1"/>
            </p:cNvSpPr>
            <p:nvPr/>
          </p:nvSpPr>
          <p:spPr bwMode="auto">
            <a:xfrm>
              <a:off x="3596" y="2994"/>
              <a:ext cx="31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2000</a:t>
              </a:r>
              <a:endParaRPr lang="en-US" sz="2000">
                <a:cs typeface="Arial" charset="0"/>
              </a:endParaRPr>
            </a:p>
          </p:txBody>
        </p:sp>
        <p:sp>
          <p:nvSpPr>
            <p:cNvPr id="100" name="Rectangle 99"/>
            <p:cNvSpPr>
              <a:spLocks noChangeArrowheads="1"/>
            </p:cNvSpPr>
            <p:nvPr/>
          </p:nvSpPr>
          <p:spPr bwMode="auto">
            <a:xfrm>
              <a:off x="4398" y="2994"/>
              <a:ext cx="310"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2010</a:t>
              </a:r>
              <a:endParaRPr lang="en-US" sz="2000">
                <a:cs typeface="Arial" charset="0"/>
              </a:endParaRPr>
            </a:p>
          </p:txBody>
        </p:sp>
        <p:sp>
          <p:nvSpPr>
            <p:cNvPr id="101" name="Rectangle 100"/>
            <p:cNvSpPr>
              <a:spLocks noChangeArrowheads="1"/>
            </p:cNvSpPr>
            <p:nvPr/>
          </p:nvSpPr>
          <p:spPr bwMode="auto">
            <a:xfrm>
              <a:off x="2803" y="3175"/>
              <a:ext cx="302" cy="155"/>
            </a:xfrm>
            <a:prstGeom prst="rect">
              <a:avLst/>
            </a:prstGeom>
            <a:noFill/>
            <a:ln w="9525">
              <a:noFill/>
              <a:miter lim="800000"/>
              <a:headEnd/>
              <a:tailEnd/>
            </a:ln>
          </p:spPr>
          <p:txBody>
            <a:bodyPr wrap="none" lIns="0" tIns="0" rIns="0" bIns="0">
              <a:spAutoFit/>
            </a:bodyPr>
            <a:lstStyle/>
            <a:p>
              <a:pPr eaLnBrk="1" hangingPunct="1"/>
              <a:r>
                <a:rPr lang="en-US" b="1">
                  <a:cs typeface="Arial" charset="0"/>
                </a:rPr>
                <a:t>Year</a:t>
              </a:r>
              <a:endParaRPr lang="en-US" sz="2000">
                <a:cs typeface="Arial" charset="0"/>
              </a:endParaRPr>
            </a:p>
          </p:txBody>
        </p:sp>
        <p:sp>
          <p:nvSpPr>
            <p:cNvPr id="102" name="Rectangle 101"/>
            <p:cNvSpPr>
              <a:spLocks noChangeArrowheads="1"/>
            </p:cNvSpPr>
            <p:nvPr/>
          </p:nvSpPr>
          <p:spPr bwMode="auto">
            <a:xfrm rot="-5400000">
              <a:off x="107" y="1838"/>
              <a:ext cx="1402" cy="167"/>
            </a:xfrm>
            <a:prstGeom prst="rect">
              <a:avLst/>
            </a:prstGeom>
            <a:noFill/>
            <a:ln w="9525">
              <a:noFill/>
              <a:miter lim="800000"/>
              <a:headEnd/>
              <a:tailEnd/>
            </a:ln>
          </p:spPr>
          <p:txBody>
            <a:bodyPr wrap="none" lIns="0" tIns="0" rIns="0" bIns="0">
              <a:spAutoFit/>
            </a:bodyPr>
            <a:lstStyle/>
            <a:p>
              <a:pPr eaLnBrk="1" hangingPunct="1"/>
              <a:r>
                <a:rPr lang="en-US" b="1">
                  <a:cs typeface="Arial" charset="0"/>
                </a:rPr>
                <a:t>Power Density (W/cm</a:t>
              </a:r>
              <a:r>
                <a:rPr lang="en-US" b="1" baseline="30000">
                  <a:cs typeface="Arial" charset="0"/>
                </a:rPr>
                <a:t>2</a:t>
              </a:r>
              <a:r>
                <a:rPr lang="en-US" b="1">
                  <a:cs typeface="Arial" charset="0"/>
                </a:rPr>
                <a:t>)</a:t>
              </a:r>
              <a:endParaRPr lang="en-US" sz="2000">
                <a:cs typeface="Arial" charset="0"/>
              </a:endParaRPr>
            </a:p>
          </p:txBody>
        </p:sp>
        <p:sp>
          <p:nvSpPr>
            <p:cNvPr id="103" name="Rectangle 102"/>
            <p:cNvSpPr>
              <a:spLocks noChangeArrowheads="1"/>
            </p:cNvSpPr>
            <p:nvPr/>
          </p:nvSpPr>
          <p:spPr bwMode="auto">
            <a:xfrm>
              <a:off x="2352" y="2237"/>
              <a:ext cx="838" cy="262"/>
            </a:xfrm>
            <a:prstGeom prst="rect">
              <a:avLst/>
            </a:prstGeom>
            <a:noFill/>
            <a:ln w="9525">
              <a:noFill/>
              <a:miter lim="800000"/>
              <a:headEnd/>
              <a:tailEnd/>
            </a:ln>
          </p:spPr>
          <p:txBody>
            <a:bodyPr/>
            <a:lstStyle/>
            <a:p>
              <a:endParaRPr lang="en-US"/>
            </a:p>
          </p:txBody>
        </p:sp>
      </p:grpSp>
      <p:sp>
        <p:nvSpPr>
          <p:cNvPr id="104" name="TextBox 103"/>
          <p:cNvSpPr txBox="1"/>
          <p:nvPr/>
        </p:nvSpPr>
        <p:spPr>
          <a:xfrm>
            <a:off x="7543800" y="1676400"/>
            <a:ext cx="1295400" cy="261610"/>
          </a:xfrm>
          <a:prstGeom prst="rect">
            <a:avLst/>
          </a:prstGeom>
          <a:noFill/>
        </p:spPr>
        <p:txBody>
          <a:bodyPr wrap="square" rtlCol="0">
            <a:spAutoFit/>
          </a:bodyPr>
          <a:lstStyle/>
          <a:p>
            <a:r>
              <a:rPr lang="en-US" sz="1100" dirty="0" smtClean="0"/>
              <a:t>Surface of the sun</a:t>
            </a:r>
            <a:endParaRPr lang="en-US" sz="1100" dirty="0"/>
          </a:p>
        </p:txBody>
      </p:sp>
      <p:cxnSp>
        <p:nvCxnSpPr>
          <p:cNvPr id="108" name="Straight Arrow Connector 107"/>
          <p:cNvCxnSpPr>
            <a:stCxn id="104" idx="1"/>
          </p:cNvCxnSpPr>
          <p:nvPr/>
        </p:nvCxnSpPr>
        <p:spPr>
          <a:xfrm flipH="1">
            <a:off x="7010400" y="1807205"/>
            <a:ext cx="533400" cy="215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9" name="TextBox 108"/>
          <p:cNvSpPr txBox="1"/>
          <p:nvPr/>
        </p:nvSpPr>
        <p:spPr>
          <a:xfrm>
            <a:off x="3810000" y="4038600"/>
            <a:ext cx="1295400" cy="261610"/>
          </a:xfrm>
          <a:prstGeom prst="rect">
            <a:avLst/>
          </a:prstGeom>
          <a:noFill/>
        </p:spPr>
        <p:txBody>
          <a:bodyPr wrap="square" rtlCol="0">
            <a:spAutoFit/>
          </a:bodyPr>
          <a:lstStyle/>
          <a:p>
            <a:r>
              <a:rPr lang="en-US" sz="1100" dirty="0" smtClean="0"/>
              <a:t>Average Stove</a:t>
            </a:r>
            <a:endParaRPr lang="en-US" sz="1100" dirty="0"/>
          </a:p>
        </p:txBody>
      </p:sp>
      <p:cxnSp>
        <p:nvCxnSpPr>
          <p:cNvPr id="111" name="Straight Arrow Connector 110"/>
          <p:cNvCxnSpPr>
            <a:endCxn id="80" idx="3"/>
          </p:cNvCxnSpPr>
          <p:nvPr/>
        </p:nvCxnSpPr>
        <p:spPr>
          <a:xfrm>
            <a:off x="4800600" y="4191000"/>
            <a:ext cx="834681" cy="8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3810000" y="3276600"/>
            <a:ext cx="1295400" cy="261610"/>
          </a:xfrm>
          <a:prstGeom prst="rect">
            <a:avLst/>
          </a:prstGeom>
          <a:noFill/>
        </p:spPr>
        <p:txBody>
          <a:bodyPr wrap="square" rtlCol="0">
            <a:spAutoFit/>
          </a:bodyPr>
          <a:lstStyle/>
          <a:p>
            <a:r>
              <a:rPr lang="en-US" sz="1100" dirty="0" smtClean="0"/>
              <a:t>Nuclear Reactor</a:t>
            </a:r>
            <a:endParaRPr lang="en-US" sz="1100" dirty="0"/>
          </a:p>
        </p:txBody>
      </p:sp>
      <p:cxnSp>
        <p:nvCxnSpPr>
          <p:cNvPr id="114" name="Straight Arrow Connector 113"/>
          <p:cNvCxnSpPr>
            <a:stCxn id="112" idx="3"/>
          </p:cNvCxnSpPr>
          <p:nvPr/>
        </p:nvCxnSpPr>
        <p:spPr>
          <a:xfrm>
            <a:off x="5105400" y="3407405"/>
            <a:ext cx="990600" cy="977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6400800" y="6477000"/>
            <a:ext cx="1905000" cy="276999"/>
          </a:xfrm>
          <a:prstGeom prst="rect">
            <a:avLst/>
          </a:prstGeom>
          <a:noFill/>
        </p:spPr>
        <p:txBody>
          <a:bodyPr wrap="square" rtlCol="0">
            <a:spAutoFit/>
          </a:bodyPr>
          <a:lstStyle/>
          <a:p>
            <a:r>
              <a:rPr lang="en-US" sz="1200" dirty="0" smtClean="0"/>
              <a:t>Source: Intel</a:t>
            </a:r>
            <a:endParaRPr lang="en-US" sz="1200"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Voltage</a:t>
            </a:r>
            <a:endParaRPr lang="en-US" dirty="0"/>
          </a:p>
        </p:txBody>
      </p:sp>
      <p:sp>
        <p:nvSpPr>
          <p:cNvPr id="3" name="Content Placeholder 2"/>
          <p:cNvSpPr>
            <a:spLocks noGrp="1"/>
          </p:cNvSpPr>
          <p:nvPr>
            <p:ph sz="quarter" idx="1"/>
          </p:nvPr>
        </p:nvSpPr>
        <p:spPr/>
        <p:txBody>
          <a:bodyPr>
            <a:noAutofit/>
          </a:bodyPr>
          <a:lstStyle/>
          <a:p>
            <a:r>
              <a:rPr lang="en-US" sz="2200" dirty="0" smtClean="0"/>
              <a:t>Voltage has a quadratic effect on dynamic power, therefore choosing a lower supply significantly reduce power consumption (lowering </a:t>
            </a:r>
            <a:r>
              <a:rPr lang="en-US" sz="2200" dirty="0" err="1" smtClean="0"/>
              <a:t>vdd</a:t>
            </a:r>
            <a:r>
              <a:rPr lang="en-US" sz="2200" dirty="0" smtClean="0"/>
              <a:t> by ½ can lead to a savings of ¼ dynamic power)</a:t>
            </a:r>
          </a:p>
          <a:p>
            <a:r>
              <a:rPr lang="en-US" sz="2200" dirty="0" smtClean="0"/>
              <a:t>Chip can be partitioned into multiple voltage domains optimized for a specific needs. (memory cells can use high voltage for stability, medium voltage for processors, and low voltage for I/O peripherals)</a:t>
            </a:r>
          </a:p>
          <a:p>
            <a:r>
              <a:rPr lang="en-US" sz="2200" dirty="0" smtClean="0"/>
              <a:t>Sleep mode turns off voltage domains entirely saving leakage power</a:t>
            </a:r>
          </a:p>
          <a:p>
            <a:r>
              <a:rPr lang="en-US" sz="2200" dirty="0" smtClean="0"/>
              <a:t>Different operating modes can adjust voltage operation (laptop operating on AC adapter vs. battery)</a:t>
            </a:r>
          </a:p>
          <a:p>
            <a:r>
              <a:rPr lang="en-US" sz="2200" dirty="0" smtClean="0"/>
              <a:t>If frequency  and voltage scale down in proportion, a cubic power reduction can be achieved. </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Converters</a:t>
            </a:r>
            <a:endParaRPr lang="en-US" dirty="0"/>
          </a:p>
        </p:txBody>
      </p:sp>
      <p:sp>
        <p:nvSpPr>
          <p:cNvPr id="5" name="Content Placeholder 4"/>
          <p:cNvSpPr>
            <a:spLocks noGrp="1"/>
          </p:cNvSpPr>
          <p:nvPr>
            <p:ph sz="quarter" idx="1"/>
          </p:nvPr>
        </p:nvSpPr>
        <p:spPr>
          <a:xfrm>
            <a:off x="304800" y="1676400"/>
            <a:ext cx="6480048" cy="4572000"/>
          </a:xfrm>
        </p:spPr>
        <p:txBody>
          <a:bodyPr>
            <a:normAutofit/>
          </a:bodyPr>
          <a:lstStyle/>
          <a:p>
            <a:r>
              <a:rPr lang="en-US" sz="2000" dirty="0" smtClean="0"/>
              <a:t>A standard method to handle voltage domain crossing is to use a level converter which behaves as a buffer and drives the output between 0 and VDDH without risk of transistors remaining partially on</a:t>
            </a:r>
          </a:p>
          <a:p>
            <a:r>
              <a:rPr lang="en-US" sz="2000" dirty="0" smtClean="0"/>
              <a:t>When the input In =0</a:t>
            </a:r>
          </a:p>
          <a:p>
            <a:pPr lvl="1"/>
            <a:r>
              <a:rPr lang="en-US" sz="1800" dirty="0" smtClean="0"/>
              <a:t>N1</a:t>
            </a:r>
            <a:r>
              <a:rPr lang="en-US" sz="1800" dirty="0" smtClean="0">
                <a:sym typeface="Wingdings" pitchFamily="2" charset="2"/>
              </a:rPr>
              <a:t>off    N2on</a:t>
            </a:r>
          </a:p>
          <a:p>
            <a:pPr lvl="1"/>
            <a:r>
              <a:rPr lang="en-US" sz="1800" dirty="0" smtClean="0">
                <a:sym typeface="Wingdings" pitchFamily="2" charset="2"/>
              </a:rPr>
              <a:t>N2 pulls Y to 0  turns on P1</a:t>
            </a:r>
          </a:p>
          <a:p>
            <a:pPr lvl="1"/>
            <a:r>
              <a:rPr lang="en-US" sz="1800" dirty="0" smtClean="0">
                <a:sym typeface="Wingdings" pitchFamily="2" charset="2"/>
              </a:rPr>
              <a:t>P1 on pulls X up to VDDH, and ensuring that P2 turns off</a:t>
            </a:r>
          </a:p>
          <a:p>
            <a:r>
              <a:rPr lang="en-US" sz="2000" dirty="0" smtClean="0"/>
              <a:t>Level converter cost delay and power at each crossing which can be alleviated by building the converter into a register and only crossing voltage domains on clock cycle boundaries</a:t>
            </a:r>
          </a:p>
          <a:p>
            <a:pPr lvl="1"/>
            <a:endParaRPr lang="en-US" sz="2000" dirty="0"/>
          </a:p>
        </p:txBody>
      </p:sp>
      <p:pic>
        <p:nvPicPr>
          <p:cNvPr id="37891" name="Picture 3"/>
          <p:cNvPicPr>
            <a:picLocks noChangeAspect="1" noChangeArrowheads="1"/>
          </p:cNvPicPr>
          <p:nvPr/>
        </p:nvPicPr>
        <p:blipFill>
          <a:blip r:embed="rId2" cstate="print"/>
          <a:srcRect/>
          <a:stretch>
            <a:fillRect/>
          </a:stretch>
        </p:blipFill>
        <p:spPr bwMode="auto">
          <a:xfrm>
            <a:off x="6934200" y="2209800"/>
            <a:ext cx="1895475" cy="3200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Clustered Voltage Scaling</a:t>
            </a:r>
            <a:endParaRPr lang="en-US" dirty="0"/>
          </a:p>
        </p:txBody>
      </p:sp>
      <p:sp>
        <p:nvSpPr>
          <p:cNvPr id="3" name="Content Placeholder 2"/>
          <p:cNvSpPr>
            <a:spLocks noGrp="1"/>
          </p:cNvSpPr>
          <p:nvPr>
            <p:ph sz="quarter" idx="1"/>
          </p:nvPr>
        </p:nvSpPr>
        <p:spPr/>
        <p:txBody>
          <a:bodyPr/>
          <a:lstStyle/>
          <a:p>
            <a:r>
              <a:rPr lang="en-US" dirty="0" smtClean="0"/>
              <a:t>The simplest way to use voltage domains is to use different voltages with a large area of the floor plan, allowing each domain to receive its own power grid</a:t>
            </a:r>
          </a:p>
          <a:p>
            <a:r>
              <a:rPr lang="en-US" dirty="0" smtClean="0"/>
              <a:t>Since the level converters require two different power supplies, they should be placed near the domain where necessary for crossing</a:t>
            </a:r>
          </a:p>
          <a:p>
            <a:r>
              <a:rPr lang="en-US" dirty="0" smtClean="0"/>
              <a:t>An alternative approach is clustered voltage scaling, in which two supply voltages can be used in a single block.</a:t>
            </a:r>
          </a:p>
          <a:p>
            <a:endParaRPr lang="en-US"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Paths</a:t>
            </a:r>
            <a:endParaRPr lang="en-US" dirty="0"/>
          </a:p>
        </p:txBody>
      </p:sp>
      <p:pic>
        <p:nvPicPr>
          <p:cNvPr id="5" name="Picture 6"/>
          <p:cNvPicPr>
            <a:picLocks noChangeAspect="1" noChangeArrowheads="1"/>
          </p:cNvPicPr>
          <p:nvPr/>
        </p:nvPicPr>
        <p:blipFill>
          <a:blip r:embed="rId2" cstate="print"/>
          <a:srcRect/>
          <a:stretch>
            <a:fillRect/>
          </a:stretch>
        </p:blipFill>
        <p:spPr bwMode="auto">
          <a:xfrm>
            <a:off x="685800" y="3048000"/>
            <a:ext cx="7272337" cy="3062288"/>
          </a:xfrm>
          <a:prstGeom prst="rect">
            <a:avLst/>
          </a:prstGeom>
          <a:noFill/>
          <a:ln w="9525">
            <a:noFill/>
            <a:miter lim="800000"/>
            <a:headEnd/>
            <a:tailEnd/>
          </a:ln>
          <a:effectLst/>
        </p:spPr>
      </p:pic>
      <p:sp>
        <p:nvSpPr>
          <p:cNvPr id="6" name="Rectangle 3"/>
          <p:cNvSpPr txBox="1">
            <a:spLocks noChangeArrowheads="1"/>
          </p:cNvSpPr>
          <p:nvPr/>
        </p:nvSpPr>
        <p:spPr>
          <a:xfrm>
            <a:off x="457200" y="1524000"/>
            <a:ext cx="8229600" cy="1523999"/>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Data propagate through different data paths between registers</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Paths mostly differ in propagation delay times</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Frequency of clock signal (CLK) depends on path with longest delay </a:t>
            </a:r>
            <a:r>
              <a:rPr kumimoji="0" lang="en-US" sz="20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effectLst/>
                <a:uLnTx/>
                <a:uFillTx/>
                <a:latin typeface="+mn-lt"/>
                <a:ea typeface="+mn-ea"/>
                <a:cs typeface="+mn-cs"/>
              </a:rPr>
              <a:t>critical path  </a:t>
            </a:r>
            <a:endParaRPr kumimoji="0" lang="en-US" sz="2000" b="0" i="0" u="none" strike="noStrike" kern="1200" cap="none" spc="0" normalizeH="0" baseline="0" noProof="0" dirty="0">
              <a:ln>
                <a:noFill/>
              </a:ln>
              <a:effectLst/>
              <a:uLnTx/>
              <a:uFillTx/>
              <a:latin typeface="+mn-lt"/>
              <a:ea typeface="+mn-ea"/>
              <a:cs typeface="+mn-cs"/>
            </a:endParaRPr>
          </a:p>
        </p:txBody>
      </p:sp>
      <p:pic>
        <p:nvPicPr>
          <p:cNvPr id="7" name="Picture 7"/>
          <p:cNvPicPr>
            <a:picLocks noChangeAspect="1" noChangeArrowheads="1"/>
          </p:cNvPicPr>
          <p:nvPr/>
        </p:nvPicPr>
        <p:blipFill>
          <a:blip r:embed="rId3" cstate="print"/>
          <a:srcRect/>
          <a:stretch>
            <a:fillRect/>
          </a:stretch>
        </p:blipFill>
        <p:spPr bwMode="auto">
          <a:xfrm>
            <a:off x="1836737" y="3517900"/>
            <a:ext cx="2447925" cy="1195388"/>
          </a:xfrm>
          <a:prstGeom prst="rect">
            <a:avLst/>
          </a:prstGeom>
          <a:noFill/>
          <a:ln w="9525">
            <a:noFill/>
            <a:miter lim="800000"/>
            <a:headEnd/>
            <a:tailEnd/>
          </a:ln>
          <a:effectLst/>
        </p:spPr>
      </p:pic>
      <p:pic>
        <p:nvPicPr>
          <p:cNvPr id="8" name="Picture 10"/>
          <p:cNvPicPr>
            <a:picLocks noChangeAspect="1" noChangeArrowheads="1"/>
          </p:cNvPicPr>
          <p:nvPr/>
        </p:nvPicPr>
        <p:blipFill>
          <a:blip r:embed="rId4" cstate="print"/>
          <a:srcRect/>
          <a:stretch>
            <a:fillRect/>
          </a:stretch>
        </p:blipFill>
        <p:spPr bwMode="auto">
          <a:xfrm>
            <a:off x="5149850" y="4813300"/>
            <a:ext cx="2232025" cy="454025"/>
          </a:xfrm>
          <a:prstGeom prst="rect">
            <a:avLst/>
          </a:prstGeom>
          <a:noFill/>
          <a:ln w="9525">
            <a:noFill/>
            <a:miter lim="800000"/>
            <a:headEnd/>
            <a:tailEnd/>
          </a:ln>
          <a:effectLst/>
        </p:spPr>
      </p:pic>
      <p:sp>
        <p:nvSpPr>
          <p:cNvPr id="9" name="Text Box 11"/>
          <p:cNvSpPr txBox="1">
            <a:spLocks noChangeArrowheads="1"/>
          </p:cNvSpPr>
          <p:nvPr/>
        </p:nvSpPr>
        <p:spPr bwMode="auto">
          <a:xfrm>
            <a:off x="1765300" y="4310063"/>
            <a:ext cx="1152525" cy="366712"/>
          </a:xfrm>
          <a:prstGeom prst="rect">
            <a:avLst/>
          </a:prstGeom>
          <a:noFill/>
          <a:ln w="9525">
            <a:noFill/>
            <a:miter lim="800000"/>
            <a:headEnd/>
            <a:tailEnd/>
          </a:ln>
          <a:effectLst/>
        </p:spPr>
        <p:txBody>
          <a:bodyPr>
            <a:spAutoFit/>
          </a:bodyPr>
          <a:lstStyle/>
          <a:p>
            <a:pPr>
              <a:spcBef>
                <a:spcPct val="50000"/>
              </a:spcBef>
            </a:pPr>
            <a:r>
              <a:rPr lang="en-US">
                <a:solidFill>
                  <a:srgbClr val="3F0BD3"/>
                </a:solidFill>
              </a:rPr>
              <a:t>Paths</a:t>
            </a:r>
          </a:p>
        </p:txBody>
      </p:sp>
      <p:sp>
        <p:nvSpPr>
          <p:cNvPr id="10" name="Text Box 12"/>
          <p:cNvSpPr txBox="1">
            <a:spLocks noChangeArrowheads="1"/>
          </p:cNvSpPr>
          <p:nvPr/>
        </p:nvSpPr>
        <p:spPr bwMode="auto">
          <a:xfrm>
            <a:off x="5581650" y="4668838"/>
            <a:ext cx="1152525" cy="366712"/>
          </a:xfrm>
          <a:prstGeom prst="rect">
            <a:avLst/>
          </a:prstGeom>
          <a:noFill/>
          <a:ln w="9525">
            <a:noFill/>
            <a:miter lim="800000"/>
            <a:headEnd/>
            <a:tailEnd/>
          </a:ln>
          <a:effectLst/>
        </p:spPr>
        <p:txBody>
          <a:bodyPr>
            <a:spAutoFit/>
          </a:bodyPr>
          <a:lstStyle/>
          <a:p>
            <a:pPr>
              <a:spcBef>
                <a:spcPct val="50000"/>
              </a:spcBef>
            </a:pPr>
            <a:r>
              <a:rPr lang="en-US">
                <a:solidFill>
                  <a:srgbClr val="3F0BD3"/>
                </a:solidFill>
              </a:rPr>
              <a:t>Path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left)">
                                      <p:cBhvr>
                                        <p:cTn id="14" dur="1000"/>
                                        <p:tgtEl>
                                          <p:spTgt spid="8"/>
                                        </p:tgtEl>
                                      </p:cBhvr>
                                    </p:animEffect>
                                  </p:childTnLst>
                                </p:cTn>
                              </p:par>
                            </p:childTnLst>
                          </p:cTn>
                        </p:par>
                        <p:par>
                          <p:cTn id="15" fill="hold">
                            <p:stCondLst>
                              <p:cond delay="2000"/>
                            </p:stCondLst>
                            <p:childTnLst>
                              <p:par>
                                <p:cTn id="16" presetID="1"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Clustered Voltage Scaling</a:t>
            </a:r>
            <a:endParaRPr lang="en-US" dirty="0"/>
          </a:p>
        </p:txBody>
      </p:sp>
      <p:sp>
        <p:nvSpPr>
          <p:cNvPr id="153" name="Rectangle 159"/>
          <p:cNvSpPr txBox="1">
            <a:spLocks noChangeArrowheads="1"/>
          </p:cNvSpPr>
          <p:nvPr/>
        </p:nvSpPr>
        <p:spPr>
          <a:xfrm>
            <a:off x="468313" y="188913"/>
            <a:ext cx="8229600" cy="719137"/>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3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154" name="Rectangle 160"/>
          <p:cNvSpPr txBox="1">
            <a:spLocks noChangeArrowheads="1"/>
          </p:cNvSpPr>
          <p:nvPr/>
        </p:nvSpPr>
        <p:spPr>
          <a:xfrm>
            <a:off x="457200" y="1524000"/>
            <a:ext cx="8229600" cy="4895850"/>
          </a:xfrm>
          <a:prstGeom prst="rect">
            <a:avLst/>
          </a:prstGeom>
        </p:spPr>
        <p:txBody>
          <a:bodyPr vert="horz">
            <a:normAutofit/>
          </a:bodyPr>
          <a:lstStyle/>
          <a:p>
            <a:pPr marL="548640" lvl="1" indent="-274320">
              <a:lnSpc>
                <a:spcPct val="105000"/>
              </a:lnSpc>
              <a:spcBef>
                <a:spcPct val="20000"/>
              </a:spcBef>
              <a:buClr>
                <a:schemeClr val="accent2"/>
              </a:buClr>
              <a:buSzPct val="70000"/>
              <a:buFont typeface="Wingdings"/>
              <a:buChar char=""/>
            </a:pPr>
            <a:r>
              <a:rPr kumimoji="0" lang="en-US" b="0" i="0" u="none" strike="noStrike" kern="1200" cap="none" spc="0" normalizeH="0" baseline="0" noProof="0" dirty="0" smtClean="0">
                <a:ln>
                  <a:noFill/>
                </a:ln>
                <a:effectLst/>
                <a:uLnTx/>
                <a:uFillTx/>
                <a:latin typeface="+mn-lt"/>
                <a:ea typeface="+mn-ea"/>
                <a:cs typeface="+mn-cs"/>
              </a:rPr>
              <a:t>Critical</a:t>
            </a:r>
            <a:r>
              <a:rPr kumimoji="0" lang="en-US" b="0" i="0" u="none" strike="noStrike" kern="1200" cap="none" spc="0" normalizeH="0" noProof="0" dirty="0" smtClean="0">
                <a:ln>
                  <a:noFill/>
                </a:ln>
                <a:effectLst/>
                <a:uLnTx/>
                <a:uFillTx/>
                <a:latin typeface="+mn-lt"/>
                <a:ea typeface="+mn-ea"/>
                <a:cs typeface="+mn-cs"/>
              </a:rPr>
              <a:t> paths are assigned </a:t>
            </a:r>
            <a:r>
              <a:rPr lang="en-US" dirty="0" smtClean="0"/>
              <a:t>V</a:t>
            </a:r>
            <a:r>
              <a:rPr lang="en-US" baseline="-25000" dirty="0" smtClean="0"/>
              <a:t>DDH</a:t>
            </a:r>
            <a:r>
              <a:rPr kumimoji="0" lang="en-US" b="0" i="0" u="none" strike="noStrike" kern="1200" cap="none" spc="0" normalizeH="0" noProof="0" dirty="0" smtClean="0">
                <a:ln>
                  <a:noFill/>
                </a:ln>
                <a:effectLst/>
                <a:uLnTx/>
                <a:uFillTx/>
                <a:latin typeface="+mn-lt"/>
                <a:ea typeface="+mn-ea"/>
                <a:cs typeface="+mn-cs"/>
              </a:rPr>
              <a:t> (high performance needed)</a:t>
            </a:r>
          </a:p>
          <a:p>
            <a:pPr marL="548640" lvl="1" indent="-274320">
              <a:lnSpc>
                <a:spcPct val="105000"/>
              </a:lnSpc>
              <a:spcBef>
                <a:spcPct val="20000"/>
              </a:spcBef>
              <a:buClr>
                <a:schemeClr val="accent2"/>
              </a:buClr>
              <a:buSzPct val="70000"/>
              <a:buFont typeface="Wingdings"/>
              <a:buChar char=""/>
            </a:pPr>
            <a:r>
              <a:rPr lang="en-US" baseline="0" dirty="0" smtClean="0"/>
              <a:t>Non-Critical</a:t>
            </a:r>
            <a:r>
              <a:rPr lang="en-US" dirty="0" smtClean="0"/>
              <a:t> paths are assigned V</a:t>
            </a:r>
            <a:r>
              <a:rPr lang="en-US" baseline="-25000" dirty="0" smtClean="0"/>
              <a:t>DDL</a:t>
            </a:r>
            <a:r>
              <a:rPr lang="en-US" dirty="0" smtClean="0"/>
              <a:t> (only low performance demands)</a:t>
            </a:r>
            <a:endParaRPr kumimoji="0" lang="en-US" b="0" i="0" u="none" strike="noStrike" kern="1200" cap="none" spc="0" normalizeH="0" baseline="0" noProof="0" dirty="0" smtClean="0">
              <a:ln>
                <a:noFill/>
              </a:ln>
              <a:effectLst/>
              <a:uLnTx/>
              <a:uFillTx/>
              <a:latin typeface="+mn-lt"/>
              <a:ea typeface="+mn-ea"/>
              <a:cs typeface="+mn-cs"/>
            </a:endParaRPr>
          </a:p>
          <a:p>
            <a:pPr marL="548640" marR="0" lvl="1" indent="-274320" algn="l" defTabSz="914400" rtl="0" eaLnBrk="1" fontAlgn="auto" latinLnBrk="0" hangingPunct="1">
              <a:lnSpc>
                <a:spcPct val="105000"/>
              </a:lnSpc>
              <a:spcBef>
                <a:spcPct val="20000"/>
              </a:spcBef>
              <a:spcAft>
                <a:spcPts val="0"/>
              </a:spcAft>
              <a:buClr>
                <a:schemeClr val="accent2"/>
              </a:buClr>
              <a:buSzPct val="70000"/>
              <a:buFont typeface="Wingdings"/>
              <a:buChar char=""/>
              <a:tabLst/>
              <a:defRPr/>
            </a:pPr>
            <a:r>
              <a:rPr kumimoji="0" lang="en-US" b="0" i="0" u="none" strike="noStrike" kern="1200" cap="none" spc="0" normalizeH="0" baseline="0" noProof="0" dirty="0" smtClean="0">
                <a:ln>
                  <a:noFill/>
                </a:ln>
                <a:effectLst/>
                <a:uLnTx/>
                <a:uFillTx/>
                <a:latin typeface="+mn-lt"/>
                <a:ea typeface="+mn-ea"/>
                <a:cs typeface="+mn-cs"/>
              </a:rPr>
              <a:t>Each path starts with V</a:t>
            </a:r>
            <a:r>
              <a:rPr kumimoji="0" lang="en-US" b="0" i="0" u="none" strike="noStrike" kern="1200" cap="none" spc="0" normalizeH="0" baseline="-25000" noProof="0" dirty="0" smtClean="0">
                <a:ln>
                  <a:noFill/>
                </a:ln>
                <a:effectLst/>
                <a:uLnTx/>
                <a:uFillTx/>
                <a:latin typeface="+mn-lt"/>
                <a:ea typeface="+mn-ea"/>
                <a:cs typeface="+mn-cs"/>
              </a:rPr>
              <a:t>DDH</a:t>
            </a:r>
            <a:r>
              <a:rPr kumimoji="0" lang="en-US" b="0" i="0" u="none" strike="noStrike" kern="1200" cap="none" spc="0" normalizeH="0" baseline="0" noProof="0" dirty="0" smtClean="0">
                <a:ln>
                  <a:noFill/>
                </a:ln>
                <a:effectLst/>
                <a:uLnTx/>
                <a:uFillTx/>
                <a:latin typeface="+mn-lt"/>
                <a:ea typeface="+mn-ea"/>
                <a:cs typeface="+mn-cs"/>
              </a:rPr>
              <a:t> and switches to V</a:t>
            </a:r>
            <a:r>
              <a:rPr kumimoji="0" lang="en-US" b="0" i="0" u="none" strike="noStrike" kern="1200" cap="none" spc="0" normalizeH="0" baseline="-25000" noProof="0" dirty="0" smtClean="0">
                <a:ln>
                  <a:noFill/>
                </a:ln>
                <a:effectLst/>
                <a:uLnTx/>
                <a:uFillTx/>
                <a:latin typeface="+mn-lt"/>
                <a:ea typeface="+mn-ea"/>
                <a:cs typeface="+mn-cs"/>
              </a:rPr>
              <a:t>DDL</a:t>
            </a:r>
            <a:r>
              <a:rPr kumimoji="0" lang="en-US" b="0" i="0" u="none" strike="noStrike" kern="1200" cap="none" spc="0" normalizeH="0" baseline="0" noProof="0" dirty="0" smtClean="0">
                <a:ln>
                  <a:noFill/>
                </a:ln>
                <a:effectLst/>
                <a:uLnTx/>
                <a:uFillTx/>
                <a:latin typeface="+mn-lt"/>
                <a:ea typeface="+mn-ea"/>
                <a:cs typeface="+mn-cs"/>
              </a:rPr>
              <a:t> (red gates) when slack is available</a:t>
            </a:r>
          </a:p>
          <a:p>
            <a:pPr marL="548640" lvl="1" indent="-274320">
              <a:lnSpc>
                <a:spcPct val="105000"/>
              </a:lnSpc>
              <a:spcBef>
                <a:spcPct val="20000"/>
              </a:spcBef>
              <a:buClr>
                <a:schemeClr val="accent2"/>
              </a:buClr>
              <a:buSzPct val="70000"/>
              <a:buFont typeface="Wingdings"/>
              <a:buChar char=""/>
            </a:pPr>
            <a:r>
              <a:rPr lang="en-US" dirty="0" smtClean="0"/>
              <a:t>V</a:t>
            </a:r>
            <a:r>
              <a:rPr lang="en-US" baseline="-25000" dirty="0" smtClean="0"/>
              <a:t>DDL  </a:t>
            </a:r>
            <a:r>
              <a:rPr lang="en-US" dirty="0" smtClean="0"/>
              <a:t>gates never crosses into V</a:t>
            </a:r>
            <a:r>
              <a:rPr lang="en-US" baseline="-25000" dirty="0" smtClean="0"/>
              <a:t>DDH</a:t>
            </a:r>
            <a:r>
              <a:rPr lang="en-US" dirty="0" smtClean="0"/>
              <a:t> so level converters are only required at input of registers</a:t>
            </a:r>
            <a:r>
              <a:rPr lang="en-US" baseline="-25000" dirty="0" smtClean="0"/>
              <a:t> </a:t>
            </a:r>
            <a:endParaRPr kumimoji="0" lang="en-US" b="0" i="0" u="none" strike="noStrike" kern="1200" cap="none" spc="0" normalizeH="0" baseline="0" noProof="0" dirty="0">
              <a:ln>
                <a:noFill/>
              </a:ln>
              <a:effectLst/>
              <a:uLnTx/>
              <a:uFillTx/>
              <a:latin typeface="+mn-lt"/>
              <a:ea typeface="+mn-ea"/>
              <a:cs typeface="+mn-cs"/>
            </a:endParaRPr>
          </a:p>
        </p:txBody>
      </p:sp>
      <p:grpSp>
        <p:nvGrpSpPr>
          <p:cNvPr id="155" name="Group 198"/>
          <p:cNvGrpSpPr>
            <a:grpSpLocks/>
          </p:cNvGrpSpPr>
          <p:nvPr/>
        </p:nvGrpSpPr>
        <p:grpSpPr bwMode="auto">
          <a:xfrm>
            <a:off x="1206500" y="3424238"/>
            <a:ext cx="6811963" cy="2859087"/>
            <a:chOff x="760" y="2105"/>
            <a:chExt cx="4291" cy="1801"/>
          </a:xfrm>
        </p:grpSpPr>
        <p:sp>
          <p:nvSpPr>
            <p:cNvPr id="156" name="AutoShape 39"/>
            <p:cNvSpPr>
              <a:spLocks noChangeArrowheads="1"/>
            </p:cNvSpPr>
            <p:nvPr/>
          </p:nvSpPr>
          <p:spPr bwMode="auto">
            <a:xfrm>
              <a:off x="768" y="3113"/>
              <a:ext cx="192" cy="288"/>
            </a:xfrm>
            <a:prstGeom prst="rtTriangle">
              <a:avLst/>
            </a:prstGeom>
            <a:solidFill>
              <a:schemeClr val="bg1"/>
            </a:solidFill>
            <a:ln w="12700">
              <a:solidFill>
                <a:schemeClr val="tx1"/>
              </a:solidFill>
              <a:miter lim="800000"/>
              <a:headEnd/>
              <a:tailEnd/>
            </a:ln>
            <a:effectLst/>
          </p:spPr>
          <p:txBody>
            <a:bodyPr wrap="none" anchor="ctr"/>
            <a:lstStyle/>
            <a:p>
              <a:endParaRPr lang="en-US"/>
            </a:p>
          </p:txBody>
        </p:sp>
        <p:grpSp>
          <p:nvGrpSpPr>
            <p:cNvPr id="157" name="Group 4"/>
            <p:cNvGrpSpPr>
              <a:grpSpLocks/>
            </p:cNvGrpSpPr>
            <p:nvPr/>
          </p:nvGrpSpPr>
          <p:grpSpPr bwMode="auto">
            <a:xfrm>
              <a:off x="1200" y="3161"/>
              <a:ext cx="253" cy="240"/>
              <a:chOff x="2064" y="3552"/>
              <a:chExt cx="253" cy="240"/>
            </a:xfrm>
          </p:grpSpPr>
          <p:sp>
            <p:nvSpPr>
              <p:cNvPr id="298" name="Oval 5"/>
              <p:cNvSpPr>
                <a:spLocks noChangeArrowheads="1"/>
              </p:cNvSpPr>
              <p:nvPr/>
            </p:nvSpPr>
            <p:spPr bwMode="auto">
              <a:xfrm>
                <a:off x="2256" y="364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299" name="AutoShape 6"/>
              <p:cNvSpPr>
                <a:spLocks noChangeArrowheads="1"/>
              </p:cNvSpPr>
              <p:nvPr/>
            </p:nvSpPr>
            <p:spPr bwMode="auto">
              <a:xfrm rot="5400000">
                <a:off x="2040" y="3576"/>
                <a:ext cx="240" cy="192"/>
              </a:xfrm>
              <a:prstGeom prst="triangle">
                <a:avLst>
                  <a:gd name="adj" fmla="val 50000"/>
                </a:avLst>
              </a:prstGeom>
              <a:solidFill>
                <a:schemeClr val="bg1"/>
              </a:solidFill>
              <a:ln w="12700">
                <a:solidFill>
                  <a:schemeClr val="tx1"/>
                </a:solidFill>
                <a:miter lim="800000"/>
                <a:headEnd/>
                <a:tailEnd/>
              </a:ln>
              <a:effectLst/>
            </p:spPr>
            <p:txBody>
              <a:bodyPr wrap="none" anchor="ctr"/>
              <a:lstStyle/>
              <a:p>
                <a:endParaRPr lang="en-US"/>
              </a:p>
            </p:txBody>
          </p:sp>
        </p:grpSp>
        <p:grpSp>
          <p:nvGrpSpPr>
            <p:cNvPr id="158" name="Group 7"/>
            <p:cNvGrpSpPr>
              <a:grpSpLocks/>
            </p:cNvGrpSpPr>
            <p:nvPr/>
          </p:nvGrpSpPr>
          <p:grpSpPr bwMode="auto">
            <a:xfrm>
              <a:off x="1200" y="2729"/>
              <a:ext cx="301" cy="240"/>
              <a:chOff x="2448" y="3120"/>
              <a:chExt cx="301" cy="240"/>
            </a:xfrm>
          </p:grpSpPr>
          <p:sp>
            <p:nvSpPr>
              <p:cNvPr id="296" name="AutoShape 8"/>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97" name="Oval 9"/>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nvGrpSpPr>
            <p:cNvPr id="159" name="Group 10"/>
            <p:cNvGrpSpPr>
              <a:grpSpLocks/>
            </p:cNvGrpSpPr>
            <p:nvPr/>
          </p:nvGrpSpPr>
          <p:grpSpPr bwMode="auto">
            <a:xfrm>
              <a:off x="1824" y="2633"/>
              <a:ext cx="336" cy="288"/>
              <a:chOff x="1920" y="2592"/>
              <a:chExt cx="336" cy="288"/>
            </a:xfrm>
          </p:grpSpPr>
          <p:sp>
            <p:nvSpPr>
              <p:cNvPr id="294" name="AutoShape 11"/>
              <p:cNvSpPr>
                <a:spLocks noChangeArrowheads="1"/>
              </p:cNvSpPr>
              <p:nvPr/>
            </p:nvSpPr>
            <p:spPr bwMode="auto">
              <a:xfrm flipH="1">
                <a:off x="1920" y="2592"/>
                <a:ext cx="275" cy="288"/>
              </a:xfrm>
              <a:prstGeom prst="moon">
                <a:avLst>
                  <a:gd name="adj" fmla="val 87500"/>
                </a:avLst>
              </a:prstGeom>
              <a:solidFill>
                <a:schemeClr val="bg1"/>
              </a:solidFill>
              <a:ln w="12700">
                <a:solidFill>
                  <a:schemeClr val="tx1"/>
                </a:solidFill>
                <a:miter lim="800000"/>
                <a:headEnd/>
                <a:tailEnd/>
              </a:ln>
              <a:effectLst/>
            </p:spPr>
            <p:txBody>
              <a:bodyPr wrap="none" anchor="ctr"/>
              <a:lstStyle/>
              <a:p>
                <a:endParaRPr lang="en-US"/>
              </a:p>
            </p:txBody>
          </p:sp>
          <p:sp>
            <p:nvSpPr>
              <p:cNvPr id="295" name="Oval 12"/>
              <p:cNvSpPr>
                <a:spLocks noChangeArrowheads="1"/>
              </p:cNvSpPr>
              <p:nvPr/>
            </p:nvSpPr>
            <p:spPr bwMode="auto">
              <a:xfrm>
                <a:off x="2195" y="268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nvGrpSpPr>
            <p:cNvPr id="160" name="Group 13"/>
            <p:cNvGrpSpPr>
              <a:grpSpLocks/>
            </p:cNvGrpSpPr>
            <p:nvPr/>
          </p:nvGrpSpPr>
          <p:grpSpPr bwMode="auto">
            <a:xfrm>
              <a:off x="2448" y="2105"/>
              <a:ext cx="253" cy="240"/>
              <a:chOff x="2064" y="3552"/>
              <a:chExt cx="253" cy="240"/>
            </a:xfrm>
          </p:grpSpPr>
          <p:sp>
            <p:nvSpPr>
              <p:cNvPr id="292" name="Oval 14"/>
              <p:cNvSpPr>
                <a:spLocks noChangeArrowheads="1"/>
              </p:cNvSpPr>
              <p:nvPr/>
            </p:nvSpPr>
            <p:spPr bwMode="auto">
              <a:xfrm>
                <a:off x="2256" y="364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293" name="AutoShape 15"/>
              <p:cNvSpPr>
                <a:spLocks noChangeArrowheads="1"/>
              </p:cNvSpPr>
              <p:nvPr/>
            </p:nvSpPr>
            <p:spPr bwMode="auto">
              <a:xfrm rot="5400000">
                <a:off x="2040" y="3576"/>
                <a:ext cx="240" cy="192"/>
              </a:xfrm>
              <a:prstGeom prst="triangle">
                <a:avLst>
                  <a:gd name="adj" fmla="val 50000"/>
                </a:avLst>
              </a:prstGeom>
              <a:solidFill>
                <a:schemeClr val="bg1"/>
              </a:solidFill>
              <a:ln w="12700">
                <a:solidFill>
                  <a:schemeClr val="tx1"/>
                </a:solidFill>
                <a:miter lim="800000"/>
                <a:headEnd/>
                <a:tailEnd/>
              </a:ln>
              <a:effectLst/>
            </p:spPr>
            <p:txBody>
              <a:bodyPr wrap="none" anchor="ctr"/>
              <a:lstStyle/>
              <a:p>
                <a:endParaRPr lang="en-US"/>
              </a:p>
            </p:txBody>
          </p:sp>
        </p:grpSp>
        <p:grpSp>
          <p:nvGrpSpPr>
            <p:cNvPr id="161" name="Group 16"/>
            <p:cNvGrpSpPr>
              <a:grpSpLocks/>
            </p:cNvGrpSpPr>
            <p:nvPr/>
          </p:nvGrpSpPr>
          <p:grpSpPr bwMode="auto">
            <a:xfrm>
              <a:off x="1824" y="2153"/>
              <a:ext cx="301" cy="240"/>
              <a:chOff x="2448" y="3120"/>
              <a:chExt cx="301" cy="240"/>
            </a:xfrm>
          </p:grpSpPr>
          <p:sp>
            <p:nvSpPr>
              <p:cNvPr id="290" name="AutoShape 17"/>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91" name="Oval 18"/>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nvGrpSpPr>
            <p:cNvPr id="162" name="Group 19"/>
            <p:cNvGrpSpPr>
              <a:grpSpLocks/>
            </p:cNvGrpSpPr>
            <p:nvPr/>
          </p:nvGrpSpPr>
          <p:grpSpPr bwMode="auto">
            <a:xfrm>
              <a:off x="1200" y="2249"/>
              <a:ext cx="336" cy="288"/>
              <a:chOff x="1920" y="2592"/>
              <a:chExt cx="336" cy="288"/>
            </a:xfrm>
          </p:grpSpPr>
          <p:sp>
            <p:nvSpPr>
              <p:cNvPr id="288" name="AutoShape 20"/>
              <p:cNvSpPr>
                <a:spLocks noChangeArrowheads="1"/>
              </p:cNvSpPr>
              <p:nvPr/>
            </p:nvSpPr>
            <p:spPr bwMode="auto">
              <a:xfrm flipH="1">
                <a:off x="1920" y="2592"/>
                <a:ext cx="275" cy="288"/>
              </a:xfrm>
              <a:prstGeom prst="moon">
                <a:avLst>
                  <a:gd name="adj" fmla="val 87500"/>
                </a:avLst>
              </a:prstGeom>
              <a:solidFill>
                <a:schemeClr val="bg1"/>
              </a:solidFill>
              <a:ln w="12700">
                <a:solidFill>
                  <a:schemeClr val="tx1"/>
                </a:solidFill>
                <a:miter lim="800000"/>
                <a:headEnd/>
                <a:tailEnd/>
              </a:ln>
              <a:effectLst/>
            </p:spPr>
            <p:txBody>
              <a:bodyPr wrap="none" anchor="ctr"/>
              <a:lstStyle/>
              <a:p>
                <a:endParaRPr lang="en-US"/>
              </a:p>
            </p:txBody>
          </p:sp>
          <p:sp>
            <p:nvSpPr>
              <p:cNvPr id="289" name="Oval 21"/>
              <p:cNvSpPr>
                <a:spLocks noChangeArrowheads="1"/>
              </p:cNvSpPr>
              <p:nvPr/>
            </p:nvSpPr>
            <p:spPr bwMode="auto">
              <a:xfrm>
                <a:off x="2195" y="268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nvGrpSpPr>
            <p:cNvPr id="163" name="Group 26"/>
            <p:cNvGrpSpPr>
              <a:grpSpLocks/>
            </p:cNvGrpSpPr>
            <p:nvPr/>
          </p:nvGrpSpPr>
          <p:grpSpPr bwMode="auto">
            <a:xfrm>
              <a:off x="768" y="2297"/>
              <a:ext cx="48" cy="96"/>
              <a:chOff x="864" y="2832"/>
              <a:chExt cx="48" cy="96"/>
            </a:xfrm>
          </p:grpSpPr>
          <p:sp>
            <p:nvSpPr>
              <p:cNvPr id="286" name="Line 27"/>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87" name="Line 28"/>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sp>
          <p:nvSpPr>
            <p:cNvPr id="164" name="Rectangle 38"/>
            <p:cNvSpPr>
              <a:spLocks noChangeArrowheads="1"/>
            </p:cNvSpPr>
            <p:nvPr/>
          </p:nvSpPr>
          <p:spPr bwMode="auto">
            <a:xfrm>
              <a:off x="768" y="3113"/>
              <a:ext cx="192" cy="288"/>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165" name="Group 40"/>
            <p:cNvGrpSpPr>
              <a:grpSpLocks/>
            </p:cNvGrpSpPr>
            <p:nvPr/>
          </p:nvGrpSpPr>
          <p:grpSpPr bwMode="auto">
            <a:xfrm>
              <a:off x="768" y="3257"/>
              <a:ext cx="48" cy="96"/>
              <a:chOff x="864" y="2832"/>
              <a:chExt cx="48" cy="96"/>
            </a:xfrm>
          </p:grpSpPr>
          <p:sp>
            <p:nvSpPr>
              <p:cNvPr id="284" name="Line 41"/>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85" name="Line 42"/>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nvGrpSpPr>
            <p:cNvPr id="166" name="Group 172"/>
            <p:cNvGrpSpPr>
              <a:grpSpLocks/>
            </p:cNvGrpSpPr>
            <p:nvPr/>
          </p:nvGrpSpPr>
          <p:grpSpPr bwMode="auto">
            <a:xfrm>
              <a:off x="768" y="3593"/>
              <a:ext cx="192" cy="288"/>
              <a:chOff x="768" y="3593"/>
              <a:chExt cx="192" cy="288"/>
            </a:xfrm>
          </p:grpSpPr>
          <p:sp>
            <p:nvSpPr>
              <p:cNvPr id="280" name="Rectangle 45"/>
              <p:cNvSpPr>
                <a:spLocks noChangeArrowheads="1"/>
              </p:cNvSpPr>
              <p:nvPr/>
            </p:nvSpPr>
            <p:spPr bwMode="auto">
              <a:xfrm>
                <a:off x="768" y="3593"/>
                <a:ext cx="192" cy="288"/>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281" name="Group 47"/>
              <p:cNvGrpSpPr>
                <a:grpSpLocks/>
              </p:cNvGrpSpPr>
              <p:nvPr/>
            </p:nvGrpSpPr>
            <p:grpSpPr bwMode="auto">
              <a:xfrm>
                <a:off x="768" y="3737"/>
                <a:ext cx="48" cy="96"/>
                <a:chOff x="864" y="2832"/>
                <a:chExt cx="48" cy="96"/>
              </a:xfrm>
            </p:grpSpPr>
            <p:sp>
              <p:nvSpPr>
                <p:cNvPr id="282" name="Line 48"/>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83" name="Line 49"/>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167" name="Group 50"/>
            <p:cNvGrpSpPr>
              <a:grpSpLocks/>
            </p:cNvGrpSpPr>
            <p:nvPr/>
          </p:nvGrpSpPr>
          <p:grpSpPr bwMode="auto">
            <a:xfrm>
              <a:off x="1200" y="3593"/>
              <a:ext cx="301" cy="288"/>
              <a:chOff x="2448" y="3120"/>
              <a:chExt cx="301" cy="240"/>
            </a:xfrm>
          </p:grpSpPr>
          <p:sp>
            <p:nvSpPr>
              <p:cNvPr id="278" name="AutoShape 51"/>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79" name="Oval 52"/>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nvGrpSpPr>
            <p:cNvPr id="168" name="Group 53"/>
            <p:cNvGrpSpPr>
              <a:grpSpLocks/>
            </p:cNvGrpSpPr>
            <p:nvPr/>
          </p:nvGrpSpPr>
          <p:grpSpPr bwMode="auto">
            <a:xfrm>
              <a:off x="1824" y="3593"/>
              <a:ext cx="253" cy="240"/>
              <a:chOff x="2064" y="3552"/>
              <a:chExt cx="253" cy="240"/>
            </a:xfrm>
          </p:grpSpPr>
          <p:sp>
            <p:nvSpPr>
              <p:cNvPr id="276" name="Oval 54"/>
              <p:cNvSpPr>
                <a:spLocks noChangeArrowheads="1"/>
              </p:cNvSpPr>
              <p:nvPr/>
            </p:nvSpPr>
            <p:spPr bwMode="auto">
              <a:xfrm>
                <a:off x="2256" y="364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277" name="AutoShape 55"/>
              <p:cNvSpPr>
                <a:spLocks noChangeArrowheads="1"/>
              </p:cNvSpPr>
              <p:nvPr/>
            </p:nvSpPr>
            <p:spPr bwMode="auto">
              <a:xfrm rot="5400000">
                <a:off x="2040" y="3576"/>
                <a:ext cx="240" cy="192"/>
              </a:xfrm>
              <a:prstGeom prst="triangle">
                <a:avLst>
                  <a:gd name="adj" fmla="val 50000"/>
                </a:avLst>
              </a:prstGeom>
              <a:solidFill>
                <a:schemeClr val="bg1"/>
              </a:solidFill>
              <a:ln w="12700">
                <a:solidFill>
                  <a:schemeClr val="tx1"/>
                </a:solidFill>
                <a:miter lim="800000"/>
                <a:headEnd/>
                <a:tailEnd/>
              </a:ln>
              <a:effectLst/>
            </p:spPr>
            <p:txBody>
              <a:bodyPr wrap="none" anchor="ctr"/>
              <a:lstStyle/>
              <a:p>
                <a:endParaRPr lang="en-US"/>
              </a:p>
            </p:txBody>
          </p:sp>
        </p:grpSp>
        <p:grpSp>
          <p:nvGrpSpPr>
            <p:cNvPr id="169" name="Group 56"/>
            <p:cNvGrpSpPr>
              <a:grpSpLocks/>
            </p:cNvGrpSpPr>
            <p:nvPr/>
          </p:nvGrpSpPr>
          <p:grpSpPr bwMode="auto">
            <a:xfrm>
              <a:off x="2435" y="3641"/>
              <a:ext cx="301" cy="240"/>
              <a:chOff x="2448" y="3120"/>
              <a:chExt cx="301" cy="240"/>
            </a:xfrm>
          </p:grpSpPr>
          <p:sp>
            <p:nvSpPr>
              <p:cNvPr id="274" name="AutoShape 57"/>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75" name="Oval 58"/>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nvGrpSpPr>
            <p:cNvPr id="170" name="Group 59"/>
            <p:cNvGrpSpPr>
              <a:grpSpLocks/>
            </p:cNvGrpSpPr>
            <p:nvPr/>
          </p:nvGrpSpPr>
          <p:grpSpPr bwMode="auto">
            <a:xfrm>
              <a:off x="1824" y="3257"/>
              <a:ext cx="301" cy="288"/>
              <a:chOff x="2448" y="3120"/>
              <a:chExt cx="301" cy="240"/>
            </a:xfrm>
          </p:grpSpPr>
          <p:sp>
            <p:nvSpPr>
              <p:cNvPr id="272" name="AutoShape 60"/>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73" name="Oval 61"/>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nvGrpSpPr>
            <p:cNvPr id="171" name="Group 62"/>
            <p:cNvGrpSpPr>
              <a:grpSpLocks/>
            </p:cNvGrpSpPr>
            <p:nvPr/>
          </p:nvGrpSpPr>
          <p:grpSpPr bwMode="auto">
            <a:xfrm>
              <a:off x="2426" y="3194"/>
              <a:ext cx="301" cy="240"/>
              <a:chOff x="2448" y="3120"/>
              <a:chExt cx="301" cy="240"/>
            </a:xfrm>
          </p:grpSpPr>
          <p:sp>
            <p:nvSpPr>
              <p:cNvPr id="270" name="AutoShape 63"/>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71" name="Oval 64"/>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nvGrpSpPr>
            <p:cNvPr id="172" name="Group 65"/>
            <p:cNvGrpSpPr>
              <a:grpSpLocks/>
            </p:cNvGrpSpPr>
            <p:nvPr/>
          </p:nvGrpSpPr>
          <p:grpSpPr bwMode="auto">
            <a:xfrm>
              <a:off x="2448" y="2585"/>
              <a:ext cx="301" cy="240"/>
              <a:chOff x="2448" y="3120"/>
              <a:chExt cx="301" cy="240"/>
            </a:xfrm>
          </p:grpSpPr>
          <p:sp>
            <p:nvSpPr>
              <p:cNvPr id="268" name="AutoShape 66"/>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69" name="Oval 67"/>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sp>
          <p:nvSpPr>
            <p:cNvPr id="173" name="Line 68"/>
            <p:cNvSpPr>
              <a:spLocks noChangeShapeType="1"/>
            </p:cNvSpPr>
            <p:nvPr/>
          </p:nvSpPr>
          <p:spPr bwMode="auto">
            <a:xfrm>
              <a:off x="960" y="2777"/>
              <a:ext cx="240" cy="0"/>
            </a:xfrm>
            <a:prstGeom prst="line">
              <a:avLst/>
            </a:prstGeom>
            <a:noFill/>
            <a:ln w="12700">
              <a:solidFill>
                <a:schemeClr val="tx1"/>
              </a:solidFill>
              <a:round/>
              <a:headEnd/>
              <a:tailEnd/>
            </a:ln>
            <a:effectLst/>
          </p:spPr>
          <p:txBody>
            <a:bodyPr/>
            <a:lstStyle/>
            <a:p>
              <a:endParaRPr lang="en-US"/>
            </a:p>
          </p:txBody>
        </p:sp>
        <p:sp>
          <p:nvSpPr>
            <p:cNvPr id="174" name="Line 69"/>
            <p:cNvSpPr>
              <a:spLocks noChangeShapeType="1"/>
            </p:cNvSpPr>
            <p:nvPr/>
          </p:nvSpPr>
          <p:spPr bwMode="auto">
            <a:xfrm>
              <a:off x="960" y="2297"/>
              <a:ext cx="240" cy="0"/>
            </a:xfrm>
            <a:prstGeom prst="line">
              <a:avLst/>
            </a:prstGeom>
            <a:noFill/>
            <a:ln w="12700">
              <a:solidFill>
                <a:schemeClr val="tx1"/>
              </a:solidFill>
              <a:round/>
              <a:headEnd/>
              <a:tailEnd/>
            </a:ln>
            <a:effectLst/>
          </p:spPr>
          <p:txBody>
            <a:bodyPr/>
            <a:lstStyle/>
            <a:p>
              <a:endParaRPr lang="en-US"/>
            </a:p>
          </p:txBody>
        </p:sp>
        <p:sp>
          <p:nvSpPr>
            <p:cNvPr id="175" name="Line 70"/>
            <p:cNvSpPr>
              <a:spLocks noChangeShapeType="1"/>
            </p:cNvSpPr>
            <p:nvPr/>
          </p:nvSpPr>
          <p:spPr bwMode="auto">
            <a:xfrm>
              <a:off x="960" y="3257"/>
              <a:ext cx="240" cy="0"/>
            </a:xfrm>
            <a:prstGeom prst="line">
              <a:avLst/>
            </a:prstGeom>
            <a:noFill/>
            <a:ln w="12700">
              <a:solidFill>
                <a:schemeClr val="tx1"/>
              </a:solidFill>
              <a:round/>
              <a:headEnd/>
              <a:tailEnd/>
            </a:ln>
            <a:effectLst/>
          </p:spPr>
          <p:txBody>
            <a:bodyPr/>
            <a:lstStyle/>
            <a:p>
              <a:endParaRPr lang="en-US"/>
            </a:p>
          </p:txBody>
        </p:sp>
        <p:sp>
          <p:nvSpPr>
            <p:cNvPr id="176" name="Line 71"/>
            <p:cNvSpPr>
              <a:spLocks noChangeShapeType="1"/>
            </p:cNvSpPr>
            <p:nvPr/>
          </p:nvSpPr>
          <p:spPr bwMode="auto">
            <a:xfrm>
              <a:off x="960" y="3737"/>
              <a:ext cx="240" cy="0"/>
            </a:xfrm>
            <a:prstGeom prst="line">
              <a:avLst/>
            </a:prstGeom>
            <a:noFill/>
            <a:ln w="12700">
              <a:solidFill>
                <a:schemeClr val="tx1"/>
              </a:solidFill>
              <a:round/>
              <a:headEnd/>
              <a:tailEnd/>
            </a:ln>
            <a:effectLst/>
          </p:spPr>
          <p:txBody>
            <a:bodyPr/>
            <a:lstStyle/>
            <a:p>
              <a:endParaRPr lang="en-US"/>
            </a:p>
          </p:txBody>
        </p:sp>
        <p:sp>
          <p:nvSpPr>
            <p:cNvPr id="177" name="Line 72"/>
            <p:cNvSpPr>
              <a:spLocks noChangeShapeType="1"/>
            </p:cNvSpPr>
            <p:nvPr/>
          </p:nvSpPr>
          <p:spPr bwMode="auto">
            <a:xfrm>
              <a:off x="1104" y="3641"/>
              <a:ext cx="96" cy="0"/>
            </a:xfrm>
            <a:prstGeom prst="line">
              <a:avLst/>
            </a:prstGeom>
            <a:noFill/>
            <a:ln w="12700">
              <a:solidFill>
                <a:schemeClr val="tx1"/>
              </a:solidFill>
              <a:round/>
              <a:headEnd/>
              <a:tailEnd/>
            </a:ln>
            <a:effectLst/>
          </p:spPr>
          <p:txBody>
            <a:bodyPr/>
            <a:lstStyle/>
            <a:p>
              <a:endParaRPr lang="en-US"/>
            </a:p>
          </p:txBody>
        </p:sp>
        <p:sp>
          <p:nvSpPr>
            <p:cNvPr id="178" name="Line 73"/>
            <p:cNvSpPr>
              <a:spLocks noChangeShapeType="1"/>
            </p:cNvSpPr>
            <p:nvPr/>
          </p:nvSpPr>
          <p:spPr bwMode="auto">
            <a:xfrm>
              <a:off x="1056" y="2873"/>
              <a:ext cx="144" cy="0"/>
            </a:xfrm>
            <a:prstGeom prst="line">
              <a:avLst/>
            </a:prstGeom>
            <a:noFill/>
            <a:ln w="12700">
              <a:solidFill>
                <a:schemeClr val="tx1"/>
              </a:solidFill>
              <a:round/>
              <a:headEnd/>
              <a:tailEnd/>
            </a:ln>
            <a:effectLst/>
          </p:spPr>
          <p:txBody>
            <a:bodyPr/>
            <a:lstStyle/>
            <a:p>
              <a:endParaRPr lang="en-US"/>
            </a:p>
          </p:txBody>
        </p:sp>
        <p:sp>
          <p:nvSpPr>
            <p:cNvPr id="179" name="Line 74"/>
            <p:cNvSpPr>
              <a:spLocks noChangeShapeType="1"/>
            </p:cNvSpPr>
            <p:nvPr/>
          </p:nvSpPr>
          <p:spPr bwMode="auto">
            <a:xfrm>
              <a:off x="1056" y="3833"/>
              <a:ext cx="144" cy="0"/>
            </a:xfrm>
            <a:prstGeom prst="line">
              <a:avLst/>
            </a:prstGeom>
            <a:noFill/>
            <a:ln w="12700">
              <a:solidFill>
                <a:schemeClr val="tx1"/>
              </a:solidFill>
              <a:round/>
              <a:headEnd/>
              <a:tailEnd/>
            </a:ln>
            <a:effectLst/>
          </p:spPr>
          <p:txBody>
            <a:bodyPr/>
            <a:lstStyle/>
            <a:p>
              <a:endParaRPr lang="en-US"/>
            </a:p>
          </p:txBody>
        </p:sp>
        <p:sp>
          <p:nvSpPr>
            <p:cNvPr id="180" name="Line 75"/>
            <p:cNvSpPr>
              <a:spLocks noChangeShapeType="1"/>
            </p:cNvSpPr>
            <p:nvPr/>
          </p:nvSpPr>
          <p:spPr bwMode="auto">
            <a:xfrm>
              <a:off x="1056" y="2441"/>
              <a:ext cx="144" cy="0"/>
            </a:xfrm>
            <a:prstGeom prst="line">
              <a:avLst/>
            </a:prstGeom>
            <a:noFill/>
            <a:ln w="12700">
              <a:solidFill>
                <a:schemeClr val="tx1"/>
              </a:solidFill>
              <a:round/>
              <a:headEnd/>
              <a:tailEnd/>
            </a:ln>
            <a:effectLst/>
          </p:spPr>
          <p:txBody>
            <a:bodyPr/>
            <a:lstStyle/>
            <a:p>
              <a:endParaRPr lang="en-US"/>
            </a:p>
          </p:txBody>
        </p:sp>
        <p:sp>
          <p:nvSpPr>
            <p:cNvPr id="181" name="Line 76"/>
            <p:cNvSpPr>
              <a:spLocks noChangeShapeType="1"/>
            </p:cNvSpPr>
            <p:nvPr/>
          </p:nvSpPr>
          <p:spPr bwMode="auto">
            <a:xfrm>
              <a:off x="1056" y="2441"/>
              <a:ext cx="0" cy="336"/>
            </a:xfrm>
            <a:prstGeom prst="line">
              <a:avLst/>
            </a:prstGeom>
            <a:noFill/>
            <a:ln w="12700">
              <a:solidFill>
                <a:schemeClr val="tx1"/>
              </a:solidFill>
              <a:round/>
              <a:headEnd/>
              <a:tailEnd/>
            </a:ln>
            <a:effectLst/>
          </p:spPr>
          <p:txBody>
            <a:bodyPr/>
            <a:lstStyle/>
            <a:p>
              <a:endParaRPr lang="en-US"/>
            </a:p>
          </p:txBody>
        </p:sp>
        <p:sp>
          <p:nvSpPr>
            <p:cNvPr id="182" name="Line 77"/>
            <p:cNvSpPr>
              <a:spLocks noChangeShapeType="1"/>
            </p:cNvSpPr>
            <p:nvPr/>
          </p:nvSpPr>
          <p:spPr bwMode="auto">
            <a:xfrm>
              <a:off x="1056" y="3497"/>
              <a:ext cx="0" cy="240"/>
            </a:xfrm>
            <a:prstGeom prst="line">
              <a:avLst/>
            </a:prstGeom>
            <a:noFill/>
            <a:ln w="12700">
              <a:solidFill>
                <a:schemeClr val="tx1"/>
              </a:solidFill>
              <a:round/>
              <a:headEnd/>
              <a:tailEnd/>
            </a:ln>
            <a:effectLst/>
          </p:spPr>
          <p:txBody>
            <a:bodyPr/>
            <a:lstStyle/>
            <a:p>
              <a:endParaRPr lang="en-US"/>
            </a:p>
          </p:txBody>
        </p:sp>
        <p:sp>
          <p:nvSpPr>
            <p:cNvPr id="183" name="Line 78"/>
            <p:cNvSpPr>
              <a:spLocks noChangeShapeType="1"/>
            </p:cNvSpPr>
            <p:nvPr/>
          </p:nvSpPr>
          <p:spPr bwMode="auto">
            <a:xfrm>
              <a:off x="1056" y="3497"/>
              <a:ext cx="768" cy="0"/>
            </a:xfrm>
            <a:prstGeom prst="line">
              <a:avLst/>
            </a:prstGeom>
            <a:noFill/>
            <a:ln w="12700">
              <a:solidFill>
                <a:schemeClr val="tx1"/>
              </a:solidFill>
              <a:round/>
              <a:headEnd/>
              <a:tailEnd/>
            </a:ln>
            <a:effectLst/>
          </p:spPr>
          <p:txBody>
            <a:bodyPr/>
            <a:lstStyle/>
            <a:p>
              <a:endParaRPr lang="en-US"/>
            </a:p>
          </p:txBody>
        </p:sp>
        <p:sp>
          <p:nvSpPr>
            <p:cNvPr id="184" name="Line 79"/>
            <p:cNvSpPr>
              <a:spLocks noChangeShapeType="1"/>
            </p:cNvSpPr>
            <p:nvPr/>
          </p:nvSpPr>
          <p:spPr bwMode="auto">
            <a:xfrm>
              <a:off x="1488" y="3737"/>
              <a:ext cx="336" cy="0"/>
            </a:xfrm>
            <a:prstGeom prst="line">
              <a:avLst/>
            </a:prstGeom>
            <a:noFill/>
            <a:ln w="12700">
              <a:solidFill>
                <a:schemeClr val="tx1"/>
              </a:solidFill>
              <a:round/>
              <a:headEnd/>
              <a:tailEnd/>
            </a:ln>
            <a:effectLst/>
          </p:spPr>
          <p:txBody>
            <a:bodyPr/>
            <a:lstStyle/>
            <a:p>
              <a:endParaRPr lang="en-US"/>
            </a:p>
          </p:txBody>
        </p:sp>
        <p:sp>
          <p:nvSpPr>
            <p:cNvPr id="185" name="Line 80"/>
            <p:cNvSpPr>
              <a:spLocks noChangeShapeType="1"/>
            </p:cNvSpPr>
            <p:nvPr/>
          </p:nvSpPr>
          <p:spPr bwMode="auto">
            <a:xfrm>
              <a:off x="1440" y="3305"/>
              <a:ext cx="384" cy="0"/>
            </a:xfrm>
            <a:prstGeom prst="line">
              <a:avLst/>
            </a:prstGeom>
            <a:noFill/>
            <a:ln w="12700">
              <a:solidFill>
                <a:schemeClr val="tx1"/>
              </a:solidFill>
              <a:round/>
              <a:headEnd/>
              <a:tailEnd/>
            </a:ln>
            <a:effectLst/>
          </p:spPr>
          <p:txBody>
            <a:bodyPr/>
            <a:lstStyle/>
            <a:p>
              <a:endParaRPr lang="en-US"/>
            </a:p>
          </p:txBody>
        </p:sp>
        <p:sp>
          <p:nvSpPr>
            <p:cNvPr id="186" name="Line 81"/>
            <p:cNvSpPr>
              <a:spLocks noChangeShapeType="1"/>
            </p:cNvSpPr>
            <p:nvPr/>
          </p:nvSpPr>
          <p:spPr bwMode="auto">
            <a:xfrm>
              <a:off x="1680" y="3401"/>
              <a:ext cx="144" cy="0"/>
            </a:xfrm>
            <a:prstGeom prst="line">
              <a:avLst/>
            </a:prstGeom>
            <a:noFill/>
            <a:ln w="12700">
              <a:solidFill>
                <a:schemeClr val="tx1"/>
              </a:solidFill>
              <a:round/>
              <a:headEnd/>
              <a:tailEnd/>
            </a:ln>
            <a:effectLst/>
          </p:spPr>
          <p:txBody>
            <a:bodyPr/>
            <a:lstStyle/>
            <a:p>
              <a:endParaRPr lang="en-US"/>
            </a:p>
          </p:txBody>
        </p:sp>
        <p:sp>
          <p:nvSpPr>
            <p:cNvPr id="187" name="Line 82"/>
            <p:cNvSpPr>
              <a:spLocks noChangeShapeType="1"/>
            </p:cNvSpPr>
            <p:nvPr/>
          </p:nvSpPr>
          <p:spPr bwMode="auto">
            <a:xfrm>
              <a:off x="1488" y="2873"/>
              <a:ext cx="336" cy="0"/>
            </a:xfrm>
            <a:prstGeom prst="line">
              <a:avLst/>
            </a:prstGeom>
            <a:noFill/>
            <a:ln w="12700">
              <a:solidFill>
                <a:schemeClr val="tx1"/>
              </a:solidFill>
              <a:round/>
              <a:headEnd/>
              <a:tailEnd/>
            </a:ln>
            <a:effectLst/>
          </p:spPr>
          <p:txBody>
            <a:bodyPr/>
            <a:lstStyle/>
            <a:p>
              <a:endParaRPr lang="en-US"/>
            </a:p>
          </p:txBody>
        </p:sp>
        <p:sp>
          <p:nvSpPr>
            <p:cNvPr id="188" name="Line 83"/>
            <p:cNvSpPr>
              <a:spLocks noChangeShapeType="1"/>
            </p:cNvSpPr>
            <p:nvPr/>
          </p:nvSpPr>
          <p:spPr bwMode="auto">
            <a:xfrm>
              <a:off x="1680" y="2681"/>
              <a:ext cx="144" cy="0"/>
            </a:xfrm>
            <a:prstGeom prst="line">
              <a:avLst/>
            </a:prstGeom>
            <a:noFill/>
            <a:ln w="12700">
              <a:solidFill>
                <a:schemeClr val="tx1"/>
              </a:solidFill>
              <a:round/>
              <a:headEnd/>
              <a:tailEnd/>
            </a:ln>
            <a:effectLst/>
          </p:spPr>
          <p:txBody>
            <a:bodyPr/>
            <a:lstStyle/>
            <a:p>
              <a:endParaRPr lang="en-US"/>
            </a:p>
          </p:txBody>
        </p:sp>
        <p:sp>
          <p:nvSpPr>
            <p:cNvPr id="189" name="Line 84"/>
            <p:cNvSpPr>
              <a:spLocks noChangeShapeType="1"/>
            </p:cNvSpPr>
            <p:nvPr/>
          </p:nvSpPr>
          <p:spPr bwMode="auto">
            <a:xfrm>
              <a:off x="1536" y="2345"/>
              <a:ext cx="288" cy="0"/>
            </a:xfrm>
            <a:prstGeom prst="line">
              <a:avLst/>
            </a:prstGeom>
            <a:noFill/>
            <a:ln w="12700">
              <a:solidFill>
                <a:schemeClr val="tx1"/>
              </a:solidFill>
              <a:round/>
              <a:headEnd/>
              <a:tailEnd/>
            </a:ln>
            <a:effectLst/>
          </p:spPr>
          <p:txBody>
            <a:bodyPr/>
            <a:lstStyle/>
            <a:p>
              <a:endParaRPr lang="en-US"/>
            </a:p>
          </p:txBody>
        </p:sp>
        <p:sp>
          <p:nvSpPr>
            <p:cNvPr id="190" name="Line 85"/>
            <p:cNvSpPr>
              <a:spLocks noChangeShapeType="1"/>
            </p:cNvSpPr>
            <p:nvPr/>
          </p:nvSpPr>
          <p:spPr bwMode="auto">
            <a:xfrm>
              <a:off x="1680" y="2201"/>
              <a:ext cx="144" cy="0"/>
            </a:xfrm>
            <a:prstGeom prst="line">
              <a:avLst/>
            </a:prstGeom>
            <a:noFill/>
            <a:ln w="12700">
              <a:solidFill>
                <a:schemeClr val="tx1"/>
              </a:solidFill>
              <a:round/>
              <a:headEnd/>
              <a:tailEnd/>
            </a:ln>
            <a:effectLst/>
          </p:spPr>
          <p:txBody>
            <a:bodyPr/>
            <a:lstStyle/>
            <a:p>
              <a:endParaRPr lang="en-US"/>
            </a:p>
          </p:txBody>
        </p:sp>
        <p:sp>
          <p:nvSpPr>
            <p:cNvPr id="191" name="Line 86"/>
            <p:cNvSpPr>
              <a:spLocks noChangeShapeType="1"/>
            </p:cNvSpPr>
            <p:nvPr/>
          </p:nvSpPr>
          <p:spPr bwMode="auto">
            <a:xfrm>
              <a:off x="2112" y="2249"/>
              <a:ext cx="336" cy="0"/>
            </a:xfrm>
            <a:prstGeom prst="line">
              <a:avLst/>
            </a:prstGeom>
            <a:noFill/>
            <a:ln w="12700">
              <a:solidFill>
                <a:schemeClr val="tx1"/>
              </a:solidFill>
              <a:round/>
              <a:headEnd/>
              <a:tailEnd/>
            </a:ln>
            <a:effectLst/>
          </p:spPr>
          <p:txBody>
            <a:bodyPr/>
            <a:lstStyle/>
            <a:p>
              <a:endParaRPr lang="en-US"/>
            </a:p>
          </p:txBody>
        </p:sp>
        <p:sp>
          <p:nvSpPr>
            <p:cNvPr id="192" name="Line 87"/>
            <p:cNvSpPr>
              <a:spLocks noChangeShapeType="1"/>
            </p:cNvSpPr>
            <p:nvPr/>
          </p:nvSpPr>
          <p:spPr bwMode="auto">
            <a:xfrm>
              <a:off x="2112" y="2777"/>
              <a:ext cx="336" cy="0"/>
            </a:xfrm>
            <a:prstGeom prst="line">
              <a:avLst/>
            </a:prstGeom>
            <a:noFill/>
            <a:ln w="12700">
              <a:solidFill>
                <a:schemeClr val="tx1"/>
              </a:solidFill>
              <a:round/>
              <a:headEnd/>
              <a:tailEnd/>
            </a:ln>
            <a:effectLst/>
          </p:spPr>
          <p:txBody>
            <a:bodyPr/>
            <a:lstStyle/>
            <a:p>
              <a:endParaRPr lang="en-US"/>
            </a:p>
          </p:txBody>
        </p:sp>
        <p:sp>
          <p:nvSpPr>
            <p:cNvPr id="193" name="Line 88"/>
            <p:cNvSpPr>
              <a:spLocks noChangeShapeType="1"/>
            </p:cNvSpPr>
            <p:nvPr/>
          </p:nvSpPr>
          <p:spPr bwMode="auto">
            <a:xfrm>
              <a:off x="2304" y="2633"/>
              <a:ext cx="144" cy="0"/>
            </a:xfrm>
            <a:prstGeom prst="line">
              <a:avLst/>
            </a:prstGeom>
            <a:noFill/>
            <a:ln w="12700">
              <a:solidFill>
                <a:schemeClr val="tx1"/>
              </a:solidFill>
              <a:round/>
              <a:headEnd/>
              <a:tailEnd/>
            </a:ln>
            <a:effectLst/>
          </p:spPr>
          <p:txBody>
            <a:bodyPr/>
            <a:lstStyle/>
            <a:p>
              <a:endParaRPr lang="en-US"/>
            </a:p>
          </p:txBody>
        </p:sp>
        <p:sp>
          <p:nvSpPr>
            <p:cNvPr id="194" name="Line 89"/>
            <p:cNvSpPr>
              <a:spLocks noChangeShapeType="1"/>
            </p:cNvSpPr>
            <p:nvPr/>
          </p:nvSpPr>
          <p:spPr bwMode="auto">
            <a:xfrm>
              <a:off x="2112" y="3401"/>
              <a:ext cx="336" cy="0"/>
            </a:xfrm>
            <a:prstGeom prst="line">
              <a:avLst/>
            </a:prstGeom>
            <a:noFill/>
            <a:ln w="12700">
              <a:solidFill>
                <a:schemeClr val="tx1"/>
              </a:solidFill>
              <a:round/>
              <a:headEnd/>
              <a:tailEnd/>
            </a:ln>
            <a:effectLst/>
          </p:spPr>
          <p:txBody>
            <a:bodyPr/>
            <a:lstStyle/>
            <a:p>
              <a:endParaRPr lang="en-US"/>
            </a:p>
          </p:txBody>
        </p:sp>
        <p:sp>
          <p:nvSpPr>
            <p:cNvPr id="195" name="Line 90"/>
            <p:cNvSpPr>
              <a:spLocks noChangeShapeType="1"/>
            </p:cNvSpPr>
            <p:nvPr/>
          </p:nvSpPr>
          <p:spPr bwMode="auto">
            <a:xfrm>
              <a:off x="2064" y="3689"/>
              <a:ext cx="384" cy="0"/>
            </a:xfrm>
            <a:prstGeom prst="line">
              <a:avLst/>
            </a:prstGeom>
            <a:noFill/>
            <a:ln w="12700">
              <a:solidFill>
                <a:schemeClr val="tx1"/>
              </a:solidFill>
              <a:round/>
              <a:headEnd/>
              <a:tailEnd/>
            </a:ln>
            <a:effectLst/>
          </p:spPr>
          <p:txBody>
            <a:bodyPr/>
            <a:lstStyle/>
            <a:p>
              <a:endParaRPr lang="en-US"/>
            </a:p>
          </p:txBody>
        </p:sp>
        <p:sp>
          <p:nvSpPr>
            <p:cNvPr id="196" name="Line 91"/>
            <p:cNvSpPr>
              <a:spLocks noChangeShapeType="1"/>
            </p:cNvSpPr>
            <p:nvPr/>
          </p:nvSpPr>
          <p:spPr bwMode="auto">
            <a:xfrm>
              <a:off x="2304" y="3833"/>
              <a:ext cx="144" cy="0"/>
            </a:xfrm>
            <a:prstGeom prst="line">
              <a:avLst/>
            </a:prstGeom>
            <a:noFill/>
            <a:ln w="12700">
              <a:solidFill>
                <a:schemeClr val="tx1"/>
              </a:solidFill>
              <a:round/>
              <a:headEnd/>
              <a:tailEnd/>
            </a:ln>
            <a:effectLst/>
          </p:spPr>
          <p:txBody>
            <a:bodyPr/>
            <a:lstStyle/>
            <a:p>
              <a:endParaRPr lang="en-US"/>
            </a:p>
          </p:txBody>
        </p:sp>
        <p:sp>
          <p:nvSpPr>
            <p:cNvPr id="197" name="Line 92"/>
            <p:cNvSpPr>
              <a:spLocks noChangeShapeType="1"/>
            </p:cNvSpPr>
            <p:nvPr/>
          </p:nvSpPr>
          <p:spPr bwMode="auto">
            <a:xfrm>
              <a:off x="1632" y="2873"/>
              <a:ext cx="0" cy="144"/>
            </a:xfrm>
            <a:prstGeom prst="line">
              <a:avLst/>
            </a:prstGeom>
            <a:noFill/>
            <a:ln w="12700">
              <a:solidFill>
                <a:schemeClr val="tx1"/>
              </a:solidFill>
              <a:round/>
              <a:headEnd/>
              <a:tailEnd/>
            </a:ln>
            <a:effectLst/>
          </p:spPr>
          <p:txBody>
            <a:bodyPr/>
            <a:lstStyle/>
            <a:p>
              <a:endParaRPr lang="en-US"/>
            </a:p>
          </p:txBody>
        </p:sp>
        <p:sp>
          <p:nvSpPr>
            <p:cNvPr id="198" name="Line 93"/>
            <p:cNvSpPr>
              <a:spLocks noChangeShapeType="1"/>
            </p:cNvSpPr>
            <p:nvPr/>
          </p:nvSpPr>
          <p:spPr bwMode="auto">
            <a:xfrm>
              <a:off x="1632" y="3017"/>
              <a:ext cx="576" cy="0"/>
            </a:xfrm>
            <a:prstGeom prst="line">
              <a:avLst/>
            </a:prstGeom>
            <a:noFill/>
            <a:ln w="12700">
              <a:solidFill>
                <a:schemeClr val="tx1"/>
              </a:solidFill>
              <a:round/>
              <a:headEnd/>
              <a:tailEnd/>
            </a:ln>
            <a:effectLst/>
          </p:spPr>
          <p:txBody>
            <a:bodyPr/>
            <a:lstStyle/>
            <a:p>
              <a:endParaRPr lang="en-US"/>
            </a:p>
          </p:txBody>
        </p:sp>
        <p:sp>
          <p:nvSpPr>
            <p:cNvPr id="199" name="Line 94"/>
            <p:cNvSpPr>
              <a:spLocks noChangeShapeType="1"/>
            </p:cNvSpPr>
            <p:nvPr/>
          </p:nvSpPr>
          <p:spPr bwMode="auto">
            <a:xfrm>
              <a:off x="2208" y="3017"/>
              <a:ext cx="0" cy="528"/>
            </a:xfrm>
            <a:prstGeom prst="line">
              <a:avLst/>
            </a:prstGeom>
            <a:noFill/>
            <a:ln w="12700">
              <a:solidFill>
                <a:schemeClr val="tx1"/>
              </a:solidFill>
              <a:round/>
              <a:headEnd/>
              <a:tailEnd/>
            </a:ln>
            <a:effectLst/>
          </p:spPr>
          <p:txBody>
            <a:bodyPr/>
            <a:lstStyle/>
            <a:p>
              <a:endParaRPr lang="en-US"/>
            </a:p>
          </p:txBody>
        </p:sp>
        <p:sp>
          <p:nvSpPr>
            <p:cNvPr id="200" name="Line 95"/>
            <p:cNvSpPr>
              <a:spLocks noChangeShapeType="1"/>
            </p:cNvSpPr>
            <p:nvPr/>
          </p:nvSpPr>
          <p:spPr bwMode="auto">
            <a:xfrm>
              <a:off x="2208" y="3257"/>
              <a:ext cx="240" cy="0"/>
            </a:xfrm>
            <a:prstGeom prst="line">
              <a:avLst/>
            </a:prstGeom>
            <a:noFill/>
            <a:ln w="12700">
              <a:solidFill>
                <a:schemeClr val="tx1"/>
              </a:solidFill>
              <a:round/>
              <a:headEnd/>
              <a:tailEnd/>
            </a:ln>
            <a:effectLst/>
          </p:spPr>
          <p:txBody>
            <a:bodyPr/>
            <a:lstStyle/>
            <a:p>
              <a:endParaRPr lang="en-US"/>
            </a:p>
          </p:txBody>
        </p:sp>
        <p:sp>
          <p:nvSpPr>
            <p:cNvPr id="201" name="Line 96"/>
            <p:cNvSpPr>
              <a:spLocks noChangeShapeType="1"/>
            </p:cNvSpPr>
            <p:nvPr/>
          </p:nvSpPr>
          <p:spPr bwMode="auto">
            <a:xfrm>
              <a:off x="2208" y="3545"/>
              <a:ext cx="864" cy="0"/>
            </a:xfrm>
            <a:prstGeom prst="line">
              <a:avLst/>
            </a:prstGeom>
            <a:noFill/>
            <a:ln w="12700">
              <a:solidFill>
                <a:schemeClr val="tx1"/>
              </a:solidFill>
              <a:round/>
              <a:headEnd/>
              <a:tailEnd/>
            </a:ln>
            <a:effectLst/>
          </p:spPr>
          <p:txBody>
            <a:bodyPr/>
            <a:lstStyle/>
            <a:p>
              <a:endParaRPr lang="en-US"/>
            </a:p>
          </p:txBody>
        </p:sp>
        <p:grpSp>
          <p:nvGrpSpPr>
            <p:cNvPr id="202" name="Group 97"/>
            <p:cNvGrpSpPr>
              <a:grpSpLocks/>
            </p:cNvGrpSpPr>
            <p:nvPr/>
          </p:nvGrpSpPr>
          <p:grpSpPr bwMode="auto">
            <a:xfrm>
              <a:off x="3072" y="2585"/>
              <a:ext cx="253" cy="240"/>
              <a:chOff x="2064" y="3552"/>
              <a:chExt cx="253" cy="240"/>
            </a:xfrm>
          </p:grpSpPr>
          <p:sp>
            <p:nvSpPr>
              <p:cNvPr id="266" name="Oval 98"/>
              <p:cNvSpPr>
                <a:spLocks noChangeArrowheads="1"/>
              </p:cNvSpPr>
              <p:nvPr/>
            </p:nvSpPr>
            <p:spPr bwMode="auto">
              <a:xfrm>
                <a:off x="2256" y="364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267" name="AutoShape 99"/>
              <p:cNvSpPr>
                <a:spLocks noChangeArrowheads="1"/>
              </p:cNvSpPr>
              <p:nvPr/>
            </p:nvSpPr>
            <p:spPr bwMode="auto">
              <a:xfrm rot="5400000">
                <a:off x="2040" y="3576"/>
                <a:ext cx="240" cy="192"/>
              </a:xfrm>
              <a:prstGeom prst="triangle">
                <a:avLst>
                  <a:gd name="adj" fmla="val 50000"/>
                </a:avLst>
              </a:prstGeom>
              <a:solidFill>
                <a:schemeClr val="bg1"/>
              </a:solidFill>
              <a:ln w="12700">
                <a:solidFill>
                  <a:schemeClr val="tx1"/>
                </a:solidFill>
                <a:miter lim="800000"/>
                <a:headEnd/>
                <a:tailEnd/>
              </a:ln>
              <a:effectLst/>
            </p:spPr>
            <p:txBody>
              <a:bodyPr wrap="none" anchor="ctr"/>
              <a:lstStyle/>
              <a:p>
                <a:endParaRPr lang="en-US"/>
              </a:p>
            </p:txBody>
          </p:sp>
        </p:grpSp>
        <p:grpSp>
          <p:nvGrpSpPr>
            <p:cNvPr id="203" name="Group 100"/>
            <p:cNvGrpSpPr>
              <a:grpSpLocks/>
            </p:cNvGrpSpPr>
            <p:nvPr/>
          </p:nvGrpSpPr>
          <p:grpSpPr bwMode="auto">
            <a:xfrm>
              <a:off x="3648" y="2537"/>
              <a:ext cx="301" cy="240"/>
              <a:chOff x="2448" y="3120"/>
              <a:chExt cx="301" cy="240"/>
            </a:xfrm>
          </p:grpSpPr>
          <p:sp>
            <p:nvSpPr>
              <p:cNvPr id="264" name="AutoShape 101"/>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65" name="Oval 102"/>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sp>
          <p:nvSpPr>
            <p:cNvPr id="204" name="Line 103"/>
            <p:cNvSpPr>
              <a:spLocks noChangeShapeType="1"/>
            </p:cNvSpPr>
            <p:nvPr/>
          </p:nvSpPr>
          <p:spPr bwMode="auto">
            <a:xfrm>
              <a:off x="2736" y="2729"/>
              <a:ext cx="336" cy="0"/>
            </a:xfrm>
            <a:prstGeom prst="line">
              <a:avLst/>
            </a:prstGeom>
            <a:noFill/>
            <a:ln w="12700">
              <a:solidFill>
                <a:schemeClr val="tx1"/>
              </a:solidFill>
              <a:round/>
              <a:headEnd/>
              <a:tailEnd/>
            </a:ln>
            <a:effectLst/>
          </p:spPr>
          <p:txBody>
            <a:bodyPr/>
            <a:lstStyle/>
            <a:p>
              <a:endParaRPr lang="en-US"/>
            </a:p>
          </p:txBody>
        </p:sp>
        <p:sp>
          <p:nvSpPr>
            <p:cNvPr id="205" name="Line 104"/>
            <p:cNvSpPr>
              <a:spLocks noChangeShapeType="1"/>
            </p:cNvSpPr>
            <p:nvPr/>
          </p:nvSpPr>
          <p:spPr bwMode="auto">
            <a:xfrm>
              <a:off x="3312" y="2729"/>
              <a:ext cx="336" cy="0"/>
            </a:xfrm>
            <a:prstGeom prst="line">
              <a:avLst/>
            </a:prstGeom>
            <a:noFill/>
            <a:ln w="12700">
              <a:solidFill>
                <a:schemeClr val="tx1"/>
              </a:solidFill>
              <a:round/>
              <a:headEnd/>
              <a:tailEnd/>
            </a:ln>
            <a:effectLst/>
          </p:spPr>
          <p:txBody>
            <a:bodyPr/>
            <a:lstStyle/>
            <a:p>
              <a:endParaRPr lang="en-US"/>
            </a:p>
          </p:txBody>
        </p:sp>
        <p:sp>
          <p:nvSpPr>
            <p:cNvPr id="206" name="Line 105"/>
            <p:cNvSpPr>
              <a:spLocks noChangeShapeType="1"/>
            </p:cNvSpPr>
            <p:nvPr/>
          </p:nvSpPr>
          <p:spPr bwMode="auto">
            <a:xfrm>
              <a:off x="2640" y="2249"/>
              <a:ext cx="2208" cy="0"/>
            </a:xfrm>
            <a:prstGeom prst="line">
              <a:avLst/>
            </a:prstGeom>
            <a:noFill/>
            <a:ln w="12700">
              <a:solidFill>
                <a:schemeClr val="tx1"/>
              </a:solidFill>
              <a:round/>
              <a:headEnd/>
              <a:tailEnd/>
            </a:ln>
            <a:effectLst/>
          </p:spPr>
          <p:txBody>
            <a:bodyPr/>
            <a:lstStyle/>
            <a:p>
              <a:endParaRPr lang="en-US"/>
            </a:p>
          </p:txBody>
        </p:sp>
        <p:sp>
          <p:nvSpPr>
            <p:cNvPr id="207" name="Line 106"/>
            <p:cNvSpPr>
              <a:spLocks noChangeShapeType="1"/>
            </p:cNvSpPr>
            <p:nvPr/>
          </p:nvSpPr>
          <p:spPr bwMode="auto">
            <a:xfrm>
              <a:off x="3504" y="2249"/>
              <a:ext cx="0" cy="336"/>
            </a:xfrm>
            <a:prstGeom prst="line">
              <a:avLst/>
            </a:prstGeom>
            <a:noFill/>
            <a:ln w="12700">
              <a:solidFill>
                <a:schemeClr val="tx1"/>
              </a:solidFill>
              <a:round/>
              <a:headEnd/>
              <a:tailEnd/>
            </a:ln>
            <a:effectLst/>
          </p:spPr>
          <p:txBody>
            <a:bodyPr/>
            <a:lstStyle/>
            <a:p>
              <a:endParaRPr lang="en-US"/>
            </a:p>
          </p:txBody>
        </p:sp>
        <p:sp>
          <p:nvSpPr>
            <p:cNvPr id="208" name="Line 107"/>
            <p:cNvSpPr>
              <a:spLocks noChangeShapeType="1"/>
            </p:cNvSpPr>
            <p:nvPr/>
          </p:nvSpPr>
          <p:spPr bwMode="auto">
            <a:xfrm>
              <a:off x="3504" y="2585"/>
              <a:ext cx="144" cy="0"/>
            </a:xfrm>
            <a:prstGeom prst="line">
              <a:avLst/>
            </a:prstGeom>
            <a:noFill/>
            <a:ln w="12700">
              <a:solidFill>
                <a:schemeClr val="tx1"/>
              </a:solidFill>
              <a:round/>
              <a:headEnd/>
              <a:tailEnd/>
            </a:ln>
            <a:effectLst/>
          </p:spPr>
          <p:txBody>
            <a:bodyPr/>
            <a:lstStyle/>
            <a:p>
              <a:endParaRPr lang="en-US"/>
            </a:p>
          </p:txBody>
        </p:sp>
        <p:grpSp>
          <p:nvGrpSpPr>
            <p:cNvPr id="209" name="Group 108"/>
            <p:cNvGrpSpPr>
              <a:grpSpLocks/>
            </p:cNvGrpSpPr>
            <p:nvPr/>
          </p:nvGrpSpPr>
          <p:grpSpPr bwMode="auto">
            <a:xfrm>
              <a:off x="4224" y="2585"/>
              <a:ext cx="336" cy="288"/>
              <a:chOff x="1920" y="2592"/>
              <a:chExt cx="336" cy="288"/>
            </a:xfrm>
          </p:grpSpPr>
          <p:sp>
            <p:nvSpPr>
              <p:cNvPr id="262" name="AutoShape 109"/>
              <p:cNvSpPr>
                <a:spLocks noChangeArrowheads="1"/>
              </p:cNvSpPr>
              <p:nvPr/>
            </p:nvSpPr>
            <p:spPr bwMode="auto">
              <a:xfrm flipH="1">
                <a:off x="1920" y="2592"/>
                <a:ext cx="275" cy="288"/>
              </a:xfrm>
              <a:prstGeom prst="moon">
                <a:avLst>
                  <a:gd name="adj" fmla="val 87500"/>
                </a:avLst>
              </a:prstGeom>
              <a:solidFill>
                <a:schemeClr val="bg1"/>
              </a:solidFill>
              <a:ln w="12700">
                <a:solidFill>
                  <a:schemeClr val="tx1"/>
                </a:solidFill>
                <a:miter lim="800000"/>
                <a:headEnd/>
                <a:tailEnd/>
              </a:ln>
              <a:effectLst/>
            </p:spPr>
            <p:txBody>
              <a:bodyPr wrap="none" anchor="ctr"/>
              <a:lstStyle/>
              <a:p>
                <a:endParaRPr lang="en-US"/>
              </a:p>
            </p:txBody>
          </p:sp>
          <p:sp>
            <p:nvSpPr>
              <p:cNvPr id="263" name="Oval 110"/>
              <p:cNvSpPr>
                <a:spLocks noChangeArrowheads="1"/>
              </p:cNvSpPr>
              <p:nvPr/>
            </p:nvSpPr>
            <p:spPr bwMode="auto">
              <a:xfrm>
                <a:off x="2195" y="268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sp>
          <p:nvSpPr>
            <p:cNvPr id="210" name="Line 111"/>
            <p:cNvSpPr>
              <a:spLocks noChangeShapeType="1"/>
            </p:cNvSpPr>
            <p:nvPr/>
          </p:nvSpPr>
          <p:spPr bwMode="auto">
            <a:xfrm>
              <a:off x="3936" y="2681"/>
              <a:ext cx="336" cy="0"/>
            </a:xfrm>
            <a:prstGeom prst="line">
              <a:avLst/>
            </a:prstGeom>
            <a:noFill/>
            <a:ln w="12700">
              <a:solidFill>
                <a:schemeClr val="tx1"/>
              </a:solidFill>
              <a:round/>
              <a:headEnd/>
              <a:tailEnd/>
            </a:ln>
            <a:effectLst/>
          </p:spPr>
          <p:txBody>
            <a:bodyPr/>
            <a:lstStyle/>
            <a:p>
              <a:endParaRPr lang="en-US"/>
            </a:p>
          </p:txBody>
        </p:sp>
        <p:sp>
          <p:nvSpPr>
            <p:cNvPr id="211" name="Line 112"/>
            <p:cNvSpPr>
              <a:spLocks noChangeShapeType="1"/>
            </p:cNvSpPr>
            <p:nvPr/>
          </p:nvSpPr>
          <p:spPr bwMode="auto">
            <a:xfrm>
              <a:off x="4080" y="2825"/>
              <a:ext cx="144" cy="0"/>
            </a:xfrm>
            <a:prstGeom prst="line">
              <a:avLst/>
            </a:prstGeom>
            <a:noFill/>
            <a:ln w="12700">
              <a:solidFill>
                <a:schemeClr val="tx1"/>
              </a:solidFill>
              <a:round/>
              <a:headEnd/>
              <a:tailEnd/>
            </a:ln>
            <a:effectLst/>
          </p:spPr>
          <p:txBody>
            <a:bodyPr/>
            <a:lstStyle/>
            <a:p>
              <a:endParaRPr lang="en-US"/>
            </a:p>
          </p:txBody>
        </p:sp>
        <p:sp>
          <p:nvSpPr>
            <p:cNvPr id="212" name="Line 113"/>
            <p:cNvSpPr>
              <a:spLocks noChangeShapeType="1"/>
            </p:cNvSpPr>
            <p:nvPr/>
          </p:nvSpPr>
          <p:spPr bwMode="auto">
            <a:xfrm>
              <a:off x="4512" y="2729"/>
              <a:ext cx="336" cy="0"/>
            </a:xfrm>
            <a:prstGeom prst="line">
              <a:avLst/>
            </a:prstGeom>
            <a:noFill/>
            <a:ln w="12700">
              <a:solidFill>
                <a:schemeClr val="tx1"/>
              </a:solidFill>
              <a:round/>
              <a:headEnd/>
              <a:tailEnd/>
            </a:ln>
            <a:effectLst/>
          </p:spPr>
          <p:txBody>
            <a:bodyPr/>
            <a:lstStyle/>
            <a:p>
              <a:endParaRPr lang="en-US"/>
            </a:p>
          </p:txBody>
        </p:sp>
        <p:grpSp>
          <p:nvGrpSpPr>
            <p:cNvPr id="213" name="Group 128"/>
            <p:cNvGrpSpPr>
              <a:grpSpLocks/>
            </p:cNvGrpSpPr>
            <p:nvPr/>
          </p:nvGrpSpPr>
          <p:grpSpPr bwMode="auto">
            <a:xfrm>
              <a:off x="3072" y="3113"/>
              <a:ext cx="576" cy="480"/>
              <a:chOff x="3168" y="3024"/>
              <a:chExt cx="576" cy="480"/>
            </a:xfrm>
          </p:grpSpPr>
          <p:sp>
            <p:nvSpPr>
              <p:cNvPr id="257" name="AutoShape 129"/>
              <p:cNvSpPr>
                <a:spLocks noChangeArrowheads="1"/>
              </p:cNvSpPr>
              <p:nvPr/>
            </p:nvSpPr>
            <p:spPr bwMode="auto">
              <a:xfrm>
                <a:off x="3168" y="3024"/>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58" name="AutoShape 130"/>
              <p:cNvSpPr>
                <a:spLocks noChangeArrowheads="1"/>
              </p:cNvSpPr>
              <p:nvPr/>
            </p:nvSpPr>
            <p:spPr bwMode="auto">
              <a:xfrm>
                <a:off x="3168" y="3264"/>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grpSp>
            <p:nvGrpSpPr>
              <p:cNvPr id="259" name="Group 131"/>
              <p:cNvGrpSpPr>
                <a:grpSpLocks/>
              </p:cNvGrpSpPr>
              <p:nvPr/>
            </p:nvGrpSpPr>
            <p:grpSpPr bwMode="auto">
              <a:xfrm>
                <a:off x="3408" y="3120"/>
                <a:ext cx="336" cy="288"/>
                <a:chOff x="1920" y="2592"/>
                <a:chExt cx="336" cy="288"/>
              </a:xfrm>
            </p:grpSpPr>
            <p:sp>
              <p:nvSpPr>
                <p:cNvPr id="260" name="AutoShape 132"/>
                <p:cNvSpPr>
                  <a:spLocks noChangeArrowheads="1"/>
                </p:cNvSpPr>
                <p:nvPr/>
              </p:nvSpPr>
              <p:spPr bwMode="auto">
                <a:xfrm flipH="1">
                  <a:off x="1920" y="2592"/>
                  <a:ext cx="275" cy="288"/>
                </a:xfrm>
                <a:prstGeom prst="moon">
                  <a:avLst>
                    <a:gd name="adj" fmla="val 87500"/>
                  </a:avLst>
                </a:prstGeom>
                <a:solidFill>
                  <a:schemeClr val="bg1"/>
                </a:solidFill>
                <a:ln w="12700">
                  <a:solidFill>
                    <a:schemeClr val="tx1"/>
                  </a:solidFill>
                  <a:miter lim="800000"/>
                  <a:headEnd/>
                  <a:tailEnd/>
                </a:ln>
                <a:effectLst/>
              </p:spPr>
              <p:txBody>
                <a:bodyPr wrap="none" anchor="ctr"/>
                <a:lstStyle/>
                <a:p>
                  <a:endParaRPr lang="en-US"/>
                </a:p>
              </p:txBody>
            </p:sp>
            <p:sp>
              <p:nvSpPr>
                <p:cNvPr id="261" name="Oval 133"/>
                <p:cNvSpPr>
                  <a:spLocks noChangeArrowheads="1"/>
                </p:cNvSpPr>
                <p:nvPr/>
              </p:nvSpPr>
              <p:spPr bwMode="auto">
                <a:xfrm>
                  <a:off x="2195" y="268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grpSp>
        <p:sp>
          <p:nvSpPr>
            <p:cNvPr id="214" name="Line 134"/>
            <p:cNvSpPr>
              <a:spLocks noChangeShapeType="1"/>
            </p:cNvSpPr>
            <p:nvPr/>
          </p:nvSpPr>
          <p:spPr bwMode="auto">
            <a:xfrm>
              <a:off x="2736" y="3305"/>
              <a:ext cx="336" cy="0"/>
            </a:xfrm>
            <a:prstGeom prst="line">
              <a:avLst/>
            </a:prstGeom>
            <a:noFill/>
            <a:ln w="12700">
              <a:solidFill>
                <a:schemeClr val="tx1"/>
              </a:solidFill>
              <a:round/>
              <a:headEnd/>
              <a:tailEnd/>
            </a:ln>
            <a:effectLst/>
          </p:spPr>
          <p:txBody>
            <a:bodyPr/>
            <a:lstStyle/>
            <a:p>
              <a:endParaRPr lang="en-US"/>
            </a:p>
          </p:txBody>
        </p:sp>
        <p:sp>
          <p:nvSpPr>
            <p:cNvPr id="215" name="Line 135"/>
            <p:cNvSpPr>
              <a:spLocks noChangeShapeType="1"/>
            </p:cNvSpPr>
            <p:nvPr/>
          </p:nvSpPr>
          <p:spPr bwMode="auto">
            <a:xfrm>
              <a:off x="2928" y="3161"/>
              <a:ext cx="144" cy="0"/>
            </a:xfrm>
            <a:prstGeom prst="line">
              <a:avLst/>
            </a:prstGeom>
            <a:noFill/>
            <a:ln w="12700">
              <a:solidFill>
                <a:schemeClr val="tx1"/>
              </a:solidFill>
              <a:round/>
              <a:headEnd/>
              <a:tailEnd/>
            </a:ln>
            <a:effectLst/>
          </p:spPr>
          <p:txBody>
            <a:bodyPr/>
            <a:lstStyle/>
            <a:p>
              <a:endParaRPr lang="en-US"/>
            </a:p>
          </p:txBody>
        </p:sp>
        <p:sp>
          <p:nvSpPr>
            <p:cNvPr id="216" name="Line 136"/>
            <p:cNvSpPr>
              <a:spLocks noChangeShapeType="1"/>
            </p:cNvSpPr>
            <p:nvPr/>
          </p:nvSpPr>
          <p:spPr bwMode="auto">
            <a:xfrm>
              <a:off x="2928" y="3401"/>
              <a:ext cx="144" cy="0"/>
            </a:xfrm>
            <a:prstGeom prst="line">
              <a:avLst/>
            </a:prstGeom>
            <a:noFill/>
            <a:ln w="12700">
              <a:solidFill>
                <a:schemeClr val="tx1"/>
              </a:solidFill>
              <a:round/>
              <a:headEnd/>
              <a:tailEnd/>
            </a:ln>
            <a:effectLst/>
          </p:spPr>
          <p:txBody>
            <a:bodyPr/>
            <a:lstStyle/>
            <a:p>
              <a:endParaRPr lang="en-US"/>
            </a:p>
          </p:txBody>
        </p:sp>
        <p:sp>
          <p:nvSpPr>
            <p:cNvPr id="217" name="Line 137"/>
            <p:cNvSpPr>
              <a:spLocks noChangeShapeType="1"/>
            </p:cNvSpPr>
            <p:nvPr/>
          </p:nvSpPr>
          <p:spPr bwMode="auto">
            <a:xfrm>
              <a:off x="2928" y="2729"/>
              <a:ext cx="0" cy="432"/>
            </a:xfrm>
            <a:prstGeom prst="line">
              <a:avLst/>
            </a:prstGeom>
            <a:noFill/>
            <a:ln w="12700">
              <a:solidFill>
                <a:schemeClr val="tx1"/>
              </a:solidFill>
              <a:round/>
              <a:headEnd/>
              <a:tailEnd/>
            </a:ln>
            <a:effectLst/>
          </p:spPr>
          <p:txBody>
            <a:bodyPr/>
            <a:lstStyle/>
            <a:p>
              <a:endParaRPr lang="en-US"/>
            </a:p>
          </p:txBody>
        </p:sp>
        <p:grpSp>
          <p:nvGrpSpPr>
            <p:cNvPr id="218" name="Group 138"/>
            <p:cNvGrpSpPr>
              <a:grpSpLocks/>
            </p:cNvGrpSpPr>
            <p:nvPr/>
          </p:nvGrpSpPr>
          <p:grpSpPr bwMode="auto">
            <a:xfrm>
              <a:off x="3792" y="3161"/>
              <a:ext cx="301" cy="240"/>
              <a:chOff x="2448" y="3120"/>
              <a:chExt cx="301" cy="240"/>
            </a:xfrm>
          </p:grpSpPr>
          <p:sp>
            <p:nvSpPr>
              <p:cNvPr id="255" name="AutoShape 139"/>
              <p:cNvSpPr>
                <a:spLocks noChangeArrowheads="1"/>
              </p:cNvSpPr>
              <p:nvPr/>
            </p:nvSpPr>
            <p:spPr bwMode="auto">
              <a:xfrm>
                <a:off x="2448" y="3120"/>
                <a:ext cx="252" cy="240"/>
              </a:xfrm>
              <a:prstGeom prst="flowChartDelay">
                <a:avLst/>
              </a:prstGeom>
              <a:solidFill>
                <a:schemeClr val="bg1"/>
              </a:solidFill>
              <a:ln w="12700">
                <a:solidFill>
                  <a:schemeClr val="tx1"/>
                </a:solidFill>
                <a:miter lim="800000"/>
                <a:headEnd/>
                <a:tailEnd/>
              </a:ln>
              <a:effectLst/>
            </p:spPr>
            <p:txBody>
              <a:bodyPr wrap="none" anchor="ctr"/>
              <a:lstStyle/>
              <a:p>
                <a:endParaRPr lang="en-US"/>
              </a:p>
            </p:txBody>
          </p:sp>
          <p:sp>
            <p:nvSpPr>
              <p:cNvPr id="256" name="Oval 140"/>
              <p:cNvSpPr>
                <a:spLocks noChangeArrowheads="1"/>
              </p:cNvSpPr>
              <p:nvPr/>
            </p:nvSpPr>
            <p:spPr bwMode="auto">
              <a:xfrm>
                <a:off x="2688" y="3216"/>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grpSp>
        <p:sp>
          <p:nvSpPr>
            <p:cNvPr id="219" name="Line 141"/>
            <p:cNvSpPr>
              <a:spLocks noChangeShapeType="1"/>
            </p:cNvSpPr>
            <p:nvPr/>
          </p:nvSpPr>
          <p:spPr bwMode="auto">
            <a:xfrm>
              <a:off x="3600" y="3305"/>
              <a:ext cx="192" cy="0"/>
            </a:xfrm>
            <a:prstGeom prst="line">
              <a:avLst/>
            </a:prstGeom>
            <a:noFill/>
            <a:ln w="12700">
              <a:solidFill>
                <a:schemeClr val="tx1"/>
              </a:solidFill>
              <a:round/>
              <a:headEnd/>
              <a:tailEnd/>
            </a:ln>
            <a:effectLst/>
          </p:spPr>
          <p:txBody>
            <a:bodyPr/>
            <a:lstStyle/>
            <a:p>
              <a:endParaRPr lang="en-US"/>
            </a:p>
          </p:txBody>
        </p:sp>
        <p:grpSp>
          <p:nvGrpSpPr>
            <p:cNvPr id="220" name="Group 142"/>
            <p:cNvGrpSpPr>
              <a:grpSpLocks/>
            </p:cNvGrpSpPr>
            <p:nvPr/>
          </p:nvGrpSpPr>
          <p:grpSpPr bwMode="auto">
            <a:xfrm>
              <a:off x="4224" y="3113"/>
              <a:ext cx="253" cy="240"/>
              <a:chOff x="2064" y="3552"/>
              <a:chExt cx="253" cy="240"/>
            </a:xfrm>
          </p:grpSpPr>
          <p:sp>
            <p:nvSpPr>
              <p:cNvPr id="253" name="Oval 143"/>
              <p:cNvSpPr>
                <a:spLocks noChangeArrowheads="1"/>
              </p:cNvSpPr>
              <p:nvPr/>
            </p:nvSpPr>
            <p:spPr bwMode="auto">
              <a:xfrm>
                <a:off x="2256" y="3648"/>
                <a:ext cx="61" cy="64"/>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254" name="AutoShape 144"/>
              <p:cNvSpPr>
                <a:spLocks noChangeArrowheads="1"/>
              </p:cNvSpPr>
              <p:nvPr/>
            </p:nvSpPr>
            <p:spPr bwMode="auto">
              <a:xfrm rot="5400000">
                <a:off x="2040" y="3576"/>
                <a:ext cx="240" cy="192"/>
              </a:xfrm>
              <a:prstGeom prst="triangle">
                <a:avLst>
                  <a:gd name="adj" fmla="val 50000"/>
                </a:avLst>
              </a:prstGeom>
              <a:solidFill>
                <a:schemeClr val="bg1"/>
              </a:solidFill>
              <a:ln w="12700">
                <a:solidFill>
                  <a:schemeClr val="tx1"/>
                </a:solidFill>
                <a:miter lim="800000"/>
                <a:headEnd/>
                <a:tailEnd/>
              </a:ln>
              <a:effectLst/>
            </p:spPr>
            <p:txBody>
              <a:bodyPr wrap="none" anchor="ctr"/>
              <a:lstStyle/>
              <a:p>
                <a:endParaRPr lang="en-US"/>
              </a:p>
            </p:txBody>
          </p:sp>
        </p:grpSp>
        <p:sp>
          <p:nvSpPr>
            <p:cNvPr id="221" name="Line 145"/>
            <p:cNvSpPr>
              <a:spLocks noChangeShapeType="1"/>
            </p:cNvSpPr>
            <p:nvPr/>
          </p:nvSpPr>
          <p:spPr bwMode="auto">
            <a:xfrm>
              <a:off x="4080" y="3257"/>
              <a:ext cx="144" cy="0"/>
            </a:xfrm>
            <a:prstGeom prst="line">
              <a:avLst/>
            </a:prstGeom>
            <a:noFill/>
            <a:ln w="12700">
              <a:solidFill>
                <a:schemeClr val="tx1"/>
              </a:solidFill>
              <a:round/>
              <a:headEnd/>
              <a:tailEnd/>
            </a:ln>
            <a:effectLst/>
          </p:spPr>
          <p:txBody>
            <a:bodyPr/>
            <a:lstStyle/>
            <a:p>
              <a:endParaRPr lang="en-US"/>
            </a:p>
          </p:txBody>
        </p:sp>
        <p:sp>
          <p:nvSpPr>
            <p:cNvPr id="222" name="Rectangle 146"/>
            <p:cNvSpPr>
              <a:spLocks noChangeArrowheads="1"/>
            </p:cNvSpPr>
            <p:nvPr/>
          </p:nvSpPr>
          <p:spPr bwMode="auto">
            <a:xfrm>
              <a:off x="4848" y="3161"/>
              <a:ext cx="192" cy="288"/>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223" name="Group 147"/>
            <p:cNvGrpSpPr>
              <a:grpSpLocks/>
            </p:cNvGrpSpPr>
            <p:nvPr/>
          </p:nvGrpSpPr>
          <p:grpSpPr bwMode="auto">
            <a:xfrm>
              <a:off x="4848" y="3305"/>
              <a:ext cx="48" cy="96"/>
              <a:chOff x="864" y="2832"/>
              <a:chExt cx="48" cy="96"/>
            </a:xfrm>
          </p:grpSpPr>
          <p:sp>
            <p:nvSpPr>
              <p:cNvPr id="251" name="Line 148"/>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52" name="Line 149"/>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sp>
          <p:nvSpPr>
            <p:cNvPr id="224" name="Line 150"/>
            <p:cNvSpPr>
              <a:spLocks noChangeShapeType="1"/>
            </p:cNvSpPr>
            <p:nvPr/>
          </p:nvSpPr>
          <p:spPr bwMode="auto">
            <a:xfrm>
              <a:off x="4464" y="3209"/>
              <a:ext cx="384" cy="0"/>
            </a:xfrm>
            <a:prstGeom prst="line">
              <a:avLst/>
            </a:prstGeom>
            <a:noFill/>
            <a:ln w="12700">
              <a:solidFill>
                <a:schemeClr val="tx1"/>
              </a:solidFill>
              <a:round/>
              <a:headEnd/>
              <a:tailEnd/>
            </a:ln>
            <a:effectLst/>
          </p:spPr>
          <p:txBody>
            <a:bodyPr/>
            <a:lstStyle/>
            <a:p>
              <a:endParaRPr lang="en-US"/>
            </a:p>
          </p:txBody>
        </p:sp>
        <p:sp>
          <p:nvSpPr>
            <p:cNvPr id="225" name="Line 158"/>
            <p:cNvSpPr>
              <a:spLocks noChangeShapeType="1"/>
            </p:cNvSpPr>
            <p:nvPr/>
          </p:nvSpPr>
          <p:spPr bwMode="auto">
            <a:xfrm>
              <a:off x="2688" y="3737"/>
              <a:ext cx="2160" cy="0"/>
            </a:xfrm>
            <a:prstGeom prst="line">
              <a:avLst/>
            </a:prstGeom>
            <a:noFill/>
            <a:ln w="12700">
              <a:solidFill>
                <a:schemeClr val="tx1"/>
              </a:solidFill>
              <a:round/>
              <a:headEnd/>
              <a:tailEnd/>
            </a:ln>
            <a:effectLst/>
          </p:spPr>
          <p:txBody>
            <a:bodyPr/>
            <a:lstStyle/>
            <a:p>
              <a:endParaRPr lang="en-US"/>
            </a:p>
          </p:txBody>
        </p:sp>
        <p:grpSp>
          <p:nvGrpSpPr>
            <p:cNvPr id="226" name="Group 173"/>
            <p:cNvGrpSpPr>
              <a:grpSpLocks/>
            </p:cNvGrpSpPr>
            <p:nvPr/>
          </p:nvGrpSpPr>
          <p:grpSpPr bwMode="auto">
            <a:xfrm>
              <a:off x="765" y="2682"/>
              <a:ext cx="192" cy="288"/>
              <a:chOff x="768" y="3593"/>
              <a:chExt cx="192" cy="288"/>
            </a:xfrm>
          </p:grpSpPr>
          <p:sp>
            <p:nvSpPr>
              <p:cNvPr id="247" name="Rectangle 174"/>
              <p:cNvSpPr>
                <a:spLocks noChangeArrowheads="1"/>
              </p:cNvSpPr>
              <p:nvPr/>
            </p:nvSpPr>
            <p:spPr bwMode="auto">
              <a:xfrm>
                <a:off x="768" y="3593"/>
                <a:ext cx="192" cy="288"/>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248" name="Group 175"/>
              <p:cNvGrpSpPr>
                <a:grpSpLocks/>
              </p:cNvGrpSpPr>
              <p:nvPr/>
            </p:nvGrpSpPr>
            <p:grpSpPr bwMode="auto">
              <a:xfrm>
                <a:off x="768" y="3737"/>
                <a:ext cx="48" cy="96"/>
                <a:chOff x="864" y="2832"/>
                <a:chExt cx="48" cy="96"/>
              </a:xfrm>
            </p:grpSpPr>
            <p:sp>
              <p:nvSpPr>
                <p:cNvPr id="249" name="Line 176"/>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50" name="Line 177"/>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227" name="Group 178"/>
            <p:cNvGrpSpPr>
              <a:grpSpLocks/>
            </p:cNvGrpSpPr>
            <p:nvPr/>
          </p:nvGrpSpPr>
          <p:grpSpPr bwMode="auto">
            <a:xfrm>
              <a:off x="760" y="2190"/>
              <a:ext cx="192" cy="288"/>
              <a:chOff x="768" y="3593"/>
              <a:chExt cx="192" cy="288"/>
            </a:xfrm>
          </p:grpSpPr>
          <p:sp>
            <p:nvSpPr>
              <p:cNvPr id="243" name="Rectangle 179"/>
              <p:cNvSpPr>
                <a:spLocks noChangeArrowheads="1"/>
              </p:cNvSpPr>
              <p:nvPr/>
            </p:nvSpPr>
            <p:spPr bwMode="auto">
              <a:xfrm>
                <a:off x="768" y="3593"/>
                <a:ext cx="192" cy="288"/>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244" name="Group 180"/>
              <p:cNvGrpSpPr>
                <a:grpSpLocks/>
              </p:cNvGrpSpPr>
              <p:nvPr/>
            </p:nvGrpSpPr>
            <p:grpSpPr bwMode="auto">
              <a:xfrm>
                <a:off x="768" y="3737"/>
                <a:ext cx="48" cy="96"/>
                <a:chOff x="864" y="2832"/>
                <a:chExt cx="48" cy="96"/>
              </a:xfrm>
            </p:grpSpPr>
            <p:sp>
              <p:nvSpPr>
                <p:cNvPr id="245" name="Line 181"/>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46" name="Line 182"/>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228" name="Group 183"/>
            <p:cNvGrpSpPr>
              <a:grpSpLocks/>
            </p:cNvGrpSpPr>
            <p:nvPr/>
          </p:nvGrpSpPr>
          <p:grpSpPr bwMode="auto">
            <a:xfrm>
              <a:off x="4859" y="3618"/>
              <a:ext cx="192" cy="288"/>
              <a:chOff x="768" y="3593"/>
              <a:chExt cx="192" cy="288"/>
            </a:xfrm>
          </p:grpSpPr>
          <p:sp>
            <p:nvSpPr>
              <p:cNvPr id="239" name="Rectangle 184"/>
              <p:cNvSpPr>
                <a:spLocks noChangeArrowheads="1"/>
              </p:cNvSpPr>
              <p:nvPr/>
            </p:nvSpPr>
            <p:spPr bwMode="auto">
              <a:xfrm>
                <a:off x="768" y="3593"/>
                <a:ext cx="192" cy="288"/>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240" name="Group 185"/>
              <p:cNvGrpSpPr>
                <a:grpSpLocks/>
              </p:cNvGrpSpPr>
              <p:nvPr/>
            </p:nvGrpSpPr>
            <p:grpSpPr bwMode="auto">
              <a:xfrm>
                <a:off x="768" y="3737"/>
                <a:ext cx="48" cy="96"/>
                <a:chOff x="864" y="2832"/>
                <a:chExt cx="48" cy="96"/>
              </a:xfrm>
            </p:grpSpPr>
            <p:sp>
              <p:nvSpPr>
                <p:cNvPr id="241" name="Line 186"/>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42" name="Line 187"/>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229" name="Group 188"/>
            <p:cNvGrpSpPr>
              <a:grpSpLocks/>
            </p:cNvGrpSpPr>
            <p:nvPr/>
          </p:nvGrpSpPr>
          <p:grpSpPr bwMode="auto">
            <a:xfrm>
              <a:off x="4854" y="2641"/>
              <a:ext cx="192" cy="288"/>
              <a:chOff x="768" y="3593"/>
              <a:chExt cx="192" cy="288"/>
            </a:xfrm>
          </p:grpSpPr>
          <p:sp>
            <p:nvSpPr>
              <p:cNvPr id="235" name="Rectangle 189"/>
              <p:cNvSpPr>
                <a:spLocks noChangeArrowheads="1"/>
              </p:cNvSpPr>
              <p:nvPr/>
            </p:nvSpPr>
            <p:spPr bwMode="auto">
              <a:xfrm>
                <a:off x="768" y="3593"/>
                <a:ext cx="192" cy="288"/>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236" name="Group 190"/>
              <p:cNvGrpSpPr>
                <a:grpSpLocks/>
              </p:cNvGrpSpPr>
              <p:nvPr/>
            </p:nvGrpSpPr>
            <p:grpSpPr bwMode="auto">
              <a:xfrm>
                <a:off x="768" y="3737"/>
                <a:ext cx="48" cy="96"/>
                <a:chOff x="864" y="2832"/>
                <a:chExt cx="48" cy="96"/>
              </a:xfrm>
            </p:grpSpPr>
            <p:sp>
              <p:nvSpPr>
                <p:cNvPr id="237" name="Line 191"/>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38" name="Line 192"/>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230" name="Group 193"/>
            <p:cNvGrpSpPr>
              <a:grpSpLocks/>
            </p:cNvGrpSpPr>
            <p:nvPr/>
          </p:nvGrpSpPr>
          <p:grpSpPr bwMode="auto">
            <a:xfrm>
              <a:off x="4854" y="2154"/>
              <a:ext cx="192" cy="288"/>
              <a:chOff x="768" y="3593"/>
              <a:chExt cx="192" cy="288"/>
            </a:xfrm>
          </p:grpSpPr>
          <p:sp>
            <p:nvSpPr>
              <p:cNvPr id="231" name="Rectangle 194"/>
              <p:cNvSpPr>
                <a:spLocks noChangeArrowheads="1"/>
              </p:cNvSpPr>
              <p:nvPr/>
            </p:nvSpPr>
            <p:spPr bwMode="auto">
              <a:xfrm>
                <a:off x="768" y="3593"/>
                <a:ext cx="192" cy="288"/>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232" name="Group 195"/>
              <p:cNvGrpSpPr>
                <a:grpSpLocks/>
              </p:cNvGrpSpPr>
              <p:nvPr/>
            </p:nvGrpSpPr>
            <p:grpSpPr bwMode="auto">
              <a:xfrm>
                <a:off x="768" y="3737"/>
                <a:ext cx="48" cy="96"/>
                <a:chOff x="864" y="2832"/>
                <a:chExt cx="48" cy="96"/>
              </a:xfrm>
            </p:grpSpPr>
            <p:sp>
              <p:nvSpPr>
                <p:cNvPr id="233" name="Line 196"/>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234" name="Line 197"/>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grpSp>
        <p:nvGrpSpPr>
          <p:cNvPr id="300" name="Group 199"/>
          <p:cNvGrpSpPr>
            <a:grpSpLocks/>
          </p:cNvGrpSpPr>
          <p:nvPr/>
        </p:nvGrpSpPr>
        <p:grpSpPr bwMode="auto">
          <a:xfrm>
            <a:off x="1219200" y="3429000"/>
            <a:ext cx="6781800" cy="2895600"/>
            <a:chOff x="768" y="2105"/>
            <a:chExt cx="4272" cy="1824"/>
          </a:xfrm>
        </p:grpSpPr>
        <p:grpSp>
          <p:nvGrpSpPr>
            <p:cNvPr id="301" name="Group 200"/>
            <p:cNvGrpSpPr>
              <a:grpSpLocks/>
            </p:cNvGrpSpPr>
            <p:nvPr/>
          </p:nvGrpSpPr>
          <p:grpSpPr bwMode="auto">
            <a:xfrm>
              <a:off x="768" y="2105"/>
              <a:ext cx="4272" cy="1824"/>
              <a:chOff x="768" y="2105"/>
              <a:chExt cx="4272" cy="1824"/>
            </a:xfrm>
          </p:grpSpPr>
          <p:grpSp>
            <p:nvGrpSpPr>
              <p:cNvPr id="309" name="Group 201"/>
              <p:cNvGrpSpPr>
                <a:grpSpLocks/>
              </p:cNvGrpSpPr>
              <p:nvPr/>
            </p:nvGrpSpPr>
            <p:grpSpPr bwMode="auto">
              <a:xfrm>
                <a:off x="1200" y="3161"/>
                <a:ext cx="253" cy="240"/>
                <a:chOff x="2064" y="3552"/>
                <a:chExt cx="253" cy="240"/>
              </a:xfrm>
            </p:grpSpPr>
            <p:sp>
              <p:nvSpPr>
                <p:cNvPr id="462" name="Oval 202"/>
                <p:cNvSpPr>
                  <a:spLocks noChangeArrowheads="1"/>
                </p:cNvSpPr>
                <p:nvPr/>
              </p:nvSpPr>
              <p:spPr bwMode="auto">
                <a:xfrm>
                  <a:off x="2256" y="3648"/>
                  <a:ext cx="61" cy="64"/>
                </a:xfrm>
                <a:prstGeom prst="ellipse">
                  <a:avLst/>
                </a:prstGeom>
                <a:noFill/>
                <a:ln w="12700">
                  <a:solidFill>
                    <a:schemeClr val="tx1"/>
                  </a:solidFill>
                  <a:round/>
                  <a:headEnd/>
                  <a:tailEnd/>
                </a:ln>
                <a:effectLst/>
              </p:spPr>
              <p:txBody>
                <a:bodyPr wrap="none" anchor="ctr"/>
                <a:lstStyle/>
                <a:p>
                  <a:endParaRPr lang="en-US"/>
                </a:p>
              </p:txBody>
            </p:sp>
            <p:sp>
              <p:nvSpPr>
                <p:cNvPr id="463" name="AutoShape 203"/>
                <p:cNvSpPr>
                  <a:spLocks noChangeArrowheads="1"/>
                </p:cNvSpPr>
                <p:nvPr/>
              </p:nvSpPr>
              <p:spPr bwMode="auto">
                <a:xfrm rot="5400000">
                  <a:off x="2040" y="3576"/>
                  <a:ext cx="240" cy="192"/>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grpSp>
          <p:grpSp>
            <p:nvGrpSpPr>
              <p:cNvPr id="310" name="Group 204"/>
              <p:cNvGrpSpPr>
                <a:grpSpLocks/>
              </p:cNvGrpSpPr>
              <p:nvPr/>
            </p:nvGrpSpPr>
            <p:grpSpPr bwMode="auto">
              <a:xfrm>
                <a:off x="1200" y="2729"/>
                <a:ext cx="301" cy="240"/>
                <a:chOff x="2448" y="3120"/>
                <a:chExt cx="301" cy="240"/>
              </a:xfrm>
            </p:grpSpPr>
            <p:sp>
              <p:nvSpPr>
                <p:cNvPr id="460" name="AutoShape 205"/>
                <p:cNvSpPr>
                  <a:spLocks noChangeArrowheads="1"/>
                </p:cNvSpPr>
                <p:nvPr/>
              </p:nvSpPr>
              <p:spPr bwMode="auto">
                <a:xfrm>
                  <a:off x="2448" y="3120"/>
                  <a:ext cx="252" cy="240"/>
                </a:xfrm>
                <a:prstGeom prst="flowChartDelay">
                  <a:avLst/>
                </a:prstGeom>
                <a:noFill/>
                <a:ln w="12700">
                  <a:solidFill>
                    <a:schemeClr val="tx1"/>
                  </a:solidFill>
                  <a:miter lim="800000"/>
                  <a:headEnd/>
                  <a:tailEnd/>
                </a:ln>
                <a:effectLst/>
              </p:spPr>
              <p:txBody>
                <a:bodyPr wrap="none" anchor="ctr"/>
                <a:lstStyle/>
                <a:p>
                  <a:endParaRPr lang="en-US"/>
                </a:p>
              </p:txBody>
            </p:sp>
            <p:sp>
              <p:nvSpPr>
                <p:cNvPr id="461" name="Oval 206"/>
                <p:cNvSpPr>
                  <a:spLocks noChangeArrowheads="1"/>
                </p:cNvSpPr>
                <p:nvPr/>
              </p:nvSpPr>
              <p:spPr bwMode="auto">
                <a:xfrm>
                  <a:off x="2688" y="3216"/>
                  <a:ext cx="61" cy="64"/>
                </a:xfrm>
                <a:prstGeom prst="ellipse">
                  <a:avLst/>
                </a:prstGeom>
                <a:noFill/>
                <a:ln w="12700">
                  <a:solidFill>
                    <a:schemeClr val="tx1"/>
                  </a:solidFill>
                  <a:round/>
                  <a:headEnd/>
                  <a:tailEnd/>
                </a:ln>
                <a:effectLst/>
              </p:spPr>
              <p:txBody>
                <a:bodyPr wrap="none" anchor="ctr"/>
                <a:lstStyle/>
                <a:p>
                  <a:endParaRPr lang="en-US"/>
                </a:p>
              </p:txBody>
            </p:sp>
          </p:grpSp>
          <p:grpSp>
            <p:nvGrpSpPr>
              <p:cNvPr id="311" name="Group 207"/>
              <p:cNvGrpSpPr>
                <a:grpSpLocks/>
              </p:cNvGrpSpPr>
              <p:nvPr/>
            </p:nvGrpSpPr>
            <p:grpSpPr bwMode="auto">
              <a:xfrm>
                <a:off x="1824" y="2633"/>
                <a:ext cx="336" cy="288"/>
                <a:chOff x="1920" y="2592"/>
                <a:chExt cx="336" cy="288"/>
              </a:xfrm>
            </p:grpSpPr>
            <p:sp>
              <p:nvSpPr>
                <p:cNvPr id="458" name="AutoShape 208"/>
                <p:cNvSpPr>
                  <a:spLocks noChangeArrowheads="1"/>
                </p:cNvSpPr>
                <p:nvPr/>
              </p:nvSpPr>
              <p:spPr bwMode="auto">
                <a:xfrm flipH="1">
                  <a:off x="1920" y="2592"/>
                  <a:ext cx="275" cy="288"/>
                </a:xfrm>
                <a:prstGeom prst="moon">
                  <a:avLst>
                    <a:gd name="adj" fmla="val 87500"/>
                  </a:avLst>
                </a:prstGeom>
                <a:noFill/>
                <a:ln w="12700">
                  <a:solidFill>
                    <a:schemeClr val="tx1"/>
                  </a:solidFill>
                  <a:miter lim="800000"/>
                  <a:headEnd/>
                  <a:tailEnd/>
                </a:ln>
                <a:effectLst/>
              </p:spPr>
              <p:txBody>
                <a:bodyPr wrap="none" anchor="ctr"/>
                <a:lstStyle/>
                <a:p>
                  <a:endParaRPr lang="en-US"/>
                </a:p>
              </p:txBody>
            </p:sp>
            <p:sp>
              <p:nvSpPr>
                <p:cNvPr id="459" name="Oval 209"/>
                <p:cNvSpPr>
                  <a:spLocks noChangeArrowheads="1"/>
                </p:cNvSpPr>
                <p:nvPr/>
              </p:nvSpPr>
              <p:spPr bwMode="auto">
                <a:xfrm>
                  <a:off x="2195" y="2688"/>
                  <a:ext cx="61" cy="64"/>
                </a:xfrm>
                <a:prstGeom prst="ellipse">
                  <a:avLst/>
                </a:prstGeom>
                <a:noFill/>
                <a:ln w="12700">
                  <a:solidFill>
                    <a:schemeClr val="tx1"/>
                  </a:solidFill>
                  <a:round/>
                  <a:headEnd/>
                  <a:tailEnd/>
                </a:ln>
                <a:effectLst/>
              </p:spPr>
              <p:txBody>
                <a:bodyPr wrap="none" anchor="ctr"/>
                <a:lstStyle/>
                <a:p>
                  <a:endParaRPr lang="en-US"/>
                </a:p>
              </p:txBody>
            </p:sp>
          </p:grpSp>
          <p:grpSp>
            <p:nvGrpSpPr>
              <p:cNvPr id="312" name="Group 210"/>
              <p:cNvGrpSpPr>
                <a:grpSpLocks/>
              </p:cNvGrpSpPr>
              <p:nvPr/>
            </p:nvGrpSpPr>
            <p:grpSpPr bwMode="auto">
              <a:xfrm>
                <a:off x="2448" y="2105"/>
                <a:ext cx="253" cy="240"/>
                <a:chOff x="2064" y="3552"/>
                <a:chExt cx="253" cy="240"/>
              </a:xfrm>
            </p:grpSpPr>
            <p:sp>
              <p:nvSpPr>
                <p:cNvPr id="456" name="Oval 211"/>
                <p:cNvSpPr>
                  <a:spLocks noChangeArrowheads="1"/>
                </p:cNvSpPr>
                <p:nvPr/>
              </p:nvSpPr>
              <p:spPr bwMode="auto">
                <a:xfrm>
                  <a:off x="2256" y="3648"/>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sp>
              <p:nvSpPr>
                <p:cNvPr id="457" name="AutoShape 212"/>
                <p:cNvSpPr>
                  <a:spLocks noChangeArrowheads="1"/>
                </p:cNvSpPr>
                <p:nvPr/>
              </p:nvSpPr>
              <p:spPr bwMode="auto">
                <a:xfrm rot="5400000">
                  <a:off x="2040" y="3576"/>
                  <a:ext cx="240" cy="192"/>
                </a:xfrm>
                <a:prstGeom prst="triangle">
                  <a:avLst>
                    <a:gd name="adj" fmla="val 50000"/>
                  </a:avLst>
                </a:prstGeom>
                <a:solidFill>
                  <a:srgbClr val="FF0000"/>
                </a:solidFill>
                <a:ln w="12700">
                  <a:solidFill>
                    <a:schemeClr val="tx1"/>
                  </a:solidFill>
                  <a:miter lim="800000"/>
                  <a:headEnd/>
                  <a:tailEnd/>
                </a:ln>
                <a:effectLst/>
              </p:spPr>
              <p:txBody>
                <a:bodyPr wrap="none" anchor="ctr"/>
                <a:lstStyle/>
                <a:p>
                  <a:endParaRPr lang="en-US"/>
                </a:p>
              </p:txBody>
            </p:sp>
          </p:grpSp>
          <p:grpSp>
            <p:nvGrpSpPr>
              <p:cNvPr id="313" name="Group 213"/>
              <p:cNvGrpSpPr>
                <a:grpSpLocks/>
              </p:cNvGrpSpPr>
              <p:nvPr/>
            </p:nvGrpSpPr>
            <p:grpSpPr bwMode="auto">
              <a:xfrm>
                <a:off x="1824" y="2153"/>
                <a:ext cx="301" cy="240"/>
                <a:chOff x="2448" y="3120"/>
                <a:chExt cx="301" cy="240"/>
              </a:xfrm>
            </p:grpSpPr>
            <p:sp>
              <p:nvSpPr>
                <p:cNvPr id="454" name="AutoShape 214"/>
                <p:cNvSpPr>
                  <a:spLocks noChangeArrowheads="1"/>
                </p:cNvSpPr>
                <p:nvPr/>
              </p:nvSpPr>
              <p:spPr bwMode="auto">
                <a:xfrm>
                  <a:off x="2448" y="3120"/>
                  <a:ext cx="252" cy="240"/>
                </a:xfrm>
                <a:prstGeom prst="flowChartDelay">
                  <a:avLst/>
                </a:prstGeom>
                <a:solidFill>
                  <a:srgbClr val="FF0000"/>
                </a:solidFill>
                <a:ln w="12700">
                  <a:solidFill>
                    <a:schemeClr val="tx1"/>
                  </a:solidFill>
                  <a:miter lim="800000"/>
                  <a:headEnd/>
                  <a:tailEnd/>
                </a:ln>
                <a:effectLst/>
              </p:spPr>
              <p:txBody>
                <a:bodyPr wrap="none" anchor="ctr"/>
                <a:lstStyle/>
                <a:p>
                  <a:endParaRPr lang="en-US"/>
                </a:p>
              </p:txBody>
            </p:sp>
            <p:sp>
              <p:nvSpPr>
                <p:cNvPr id="455" name="Oval 215"/>
                <p:cNvSpPr>
                  <a:spLocks noChangeArrowheads="1"/>
                </p:cNvSpPr>
                <p:nvPr/>
              </p:nvSpPr>
              <p:spPr bwMode="auto">
                <a:xfrm>
                  <a:off x="2688" y="3216"/>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grpSp>
          <p:grpSp>
            <p:nvGrpSpPr>
              <p:cNvPr id="314" name="Group 216"/>
              <p:cNvGrpSpPr>
                <a:grpSpLocks/>
              </p:cNvGrpSpPr>
              <p:nvPr/>
            </p:nvGrpSpPr>
            <p:grpSpPr bwMode="auto">
              <a:xfrm>
                <a:off x="1200" y="2249"/>
                <a:ext cx="336" cy="288"/>
                <a:chOff x="1920" y="2592"/>
                <a:chExt cx="336" cy="288"/>
              </a:xfrm>
            </p:grpSpPr>
            <p:sp>
              <p:nvSpPr>
                <p:cNvPr id="452" name="AutoShape 217"/>
                <p:cNvSpPr>
                  <a:spLocks noChangeArrowheads="1"/>
                </p:cNvSpPr>
                <p:nvPr/>
              </p:nvSpPr>
              <p:spPr bwMode="auto">
                <a:xfrm flipH="1">
                  <a:off x="1920" y="2592"/>
                  <a:ext cx="275" cy="288"/>
                </a:xfrm>
                <a:prstGeom prst="moon">
                  <a:avLst>
                    <a:gd name="adj" fmla="val 87500"/>
                  </a:avLst>
                </a:prstGeom>
                <a:solidFill>
                  <a:srgbClr val="FF0000"/>
                </a:solidFill>
                <a:ln w="12700">
                  <a:solidFill>
                    <a:schemeClr val="tx1"/>
                  </a:solidFill>
                  <a:miter lim="800000"/>
                  <a:headEnd/>
                  <a:tailEnd/>
                </a:ln>
                <a:effectLst/>
              </p:spPr>
              <p:txBody>
                <a:bodyPr wrap="none" anchor="ctr"/>
                <a:lstStyle/>
                <a:p>
                  <a:endParaRPr lang="en-US"/>
                </a:p>
              </p:txBody>
            </p:sp>
            <p:sp>
              <p:nvSpPr>
                <p:cNvPr id="453" name="Oval 218"/>
                <p:cNvSpPr>
                  <a:spLocks noChangeArrowheads="1"/>
                </p:cNvSpPr>
                <p:nvPr/>
              </p:nvSpPr>
              <p:spPr bwMode="auto">
                <a:xfrm>
                  <a:off x="2195" y="2688"/>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grpSp>
          <p:grpSp>
            <p:nvGrpSpPr>
              <p:cNvPr id="315" name="Group 219"/>
              <p:cNvGrpSpPr>
                <a:grpSpLocks/>
              </p:cNvGrpSpPr>
              <p:nvPr/>
            </p:nvGrpSpPr>
            <p:grpSpPr bwMode="auto">
              <a:xfrm>
                <a:off x="768" y="2153"/>
                <a:ext cx="192" cy="288"/>
                <a:chOff x="864" y="2304"/>
                <a:chExt cx="192" cy="288"/>
              </a:xfrm>
            </p:grpSpPr>
            <p:grpSp>
              <p:nvGrpSpPr>
                <p:cNvPr id="446" name="Group 220"/>
                <p:cNvGrpSpPr>
                  <a:grpSpLocks/>
                </p:cNvGrpSpPr>
                <p:nvPr/>
              </p:nvGrpSpPr>
              <p:grpSpPr bwMode="auto">
                <a:xfrm>
                  <a:off x="864" y="2304"/>
                  <a:ext cx="192" cy="288"/>
                  <a:chOff x="864" y="2256"/>
                  <a:chExt cx="240" cy="336"/>
                </a:xfrm>
              </p:grpSpPr>
              <p:sp>
                <p:nvSpPr>
                  <p:cNvPr id="450" name="Rectangle 221"/>
                  <p:cNvSpPr>
                    <a:spLocks noChangeArrowheads="1"/>
                  </p:cNvSpPr>
                  <p:nvPr/>
                </p:nvSpPr>
                <p:spPr bwMode="auto">
                  <a:xfrm>
                    <a:off x="864" y="2256"/>
                    <a:ext cx="240" cy="336"/>
                  </a:xfrm>
                  <a:prstGeom prst="rect">
                    <a:avLst/>
                  </a:prstGeom>
                  <a:noFill/>
                  <a:ln w="12700">
                    <a:solidFill>
                      <a:schemeClr val="tx1"/>
                    </a:solidFill>
                    <a:miter lim="800000"/>
                    <a:headEnd/>
                    <a:tailEnd/>
                  </a:ln>
                  <a:effectLst/>
                </p:spPr>
                <p:txBody>
                  <a:bodyPr wrap="none" anchor="ctr"/>
                  <a:lstStyle/>
                  <a:p>
                    <a:endParaRPr lang="en-US"/>
                  </a:p>
                </p:txBody>
              </p:sp>
              <p:sp>
                <p:nvSpPr>
                  <p:cNvPr id="451" name="AutoShape 222"/>
                  <p:cNvSpPr>
                    <a:spLocks noChangeArrowheads="1"/>
                  </p:cNvSpPr>
                  <p:nvPr/>
                </p:nvSpPr>
                <p:spPr bwMode="auto">
                  <a:xfrm>
                    <a:off x="864" y="2256"/>
                    <a:ext cx="240" cy="336"/>
                  </a:xfrm>
                  <a:prstGeom prst="rtTriangle">
                    <a:avLst/>
                  </a:prstGeom>
                  <a:solidFill>
                    <a:schemeClr val="bg2"/>
                  </a:solidFill>
                  <a:ln w="12700">
                    <a:solidFill>
                      <a:schemeClr val="tx1"/>
                    </a:solidFill>
                    <a:miter lim="800000"/>
                    <a:headEnd/>
                    <a:tailEnd/>
                  </a:ln>
                  <a:effectLst/>
                </p:spPr>
                <p:txBody>
                  <a:bodyPr wrap="none" anchor="ctr"/>
                  <a:lstStyle/>
                  <a:p>
                    <a:endParaRPr lang="en-US"/>
                  </a:p>
                </p:txBody>
              </p:sp>
            </p:grpSp>
            <p:grpSp>
              <p:nvGrpSpPr>
                <p:cNvPr id="447" name="Group 223"/>
                <p:cNvGrpSpPr>
                  <a:grpSpLocks/>
                </p:cNvGrpSpPr>
                <p:nvPr/>
              </p:nvGrpSpPr>
              <p:grpSpPr bwMode="auto">
                <a:xfrm>
                  <a:off x="864" y="2448"/>
                  <a:ext cx="48" cy="96"/>
                  <a:chOff x="864" y="2832"/>
                  <a:chExt cx="48" cy="96"/>
                </a:xfrm>
              </p:grpSpPr>
              <p:sp>
                <p:nvSpPr>
                  <p:cNvPr id="448" name="Line 224"/>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449" name="Line 225"/>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316" name="Group 226"/>
              <p:cNvGrpSpPr>
                <a:grpSpLocks/>
              </p:cNvGrpSpPr>
              <p:nvPr/>
            </p:nvGrpSpPr>
            <p:grpSpPr bwMode="auto">
              <a:xfrm>
                <a:off x="768" y="2633"/>
                <a:ext cx="192" cy="288"/>
                <a:chOff x="864" y="2304"/>
                <a:chExt cx="192" cy="288"/>
              </a:xfrm>
            </p:grpSpPr>
            <p:grpSp>
              <p:nvGrpSpPr>
                <p:cNvPr id="440" name="Group 227"/>
                <p:cNvGrpSpPr>
                  <a:grpSpLocks/>
                </p:cNvGrpSpPr>
                <p:nvPr/>
              </p:nvGrpSpPr>
              <p:grpSpPr bwMode="auto">
                <a:xfrm>
                  <a:off x="864" y="2304"/>
                  <a:ext cx="192" cy="288"/>
                  <a:chOff x="864" y="2256"/>
                  <a:chExt cx="240" cy="336"/>
                </a:xfrm>
              </p:grpSpPr>
              <p:sp>
                <p:nvSpPr>
                  <p:cNvPr id="444" name="Rectangle 228"/>
                  <p:cNvSpPr>
                    <a:spLocks noChangeArrowheads="1"/>
                  </p:cNvSpPr>
                  <p:nvPr/>
                </p:nvSpPr>
                <p:spPr bwMode="auto">
                  <a:xfrm>
                    <a:off x="864" y="2256"/>
                    <a:ext cx="240" cy="336"/>
                  </a:xfrm>
                  <a:prstGeom prst="rect">
                    <a:avLst/>
                  </a:prstGeom>
                  <a:noFill/>
                  <a:ln w="12700">
                    <a:solidFill>
                      <a:schemeClr val="tx1"/>
                    </a:solidFill>
                    <a:miter lim="800000"/>
                    <a:headEnd/>
                    <a:tailEnd/>
                  </a:ln>
                  <a:effectLst/>
                </p:spPr>
                <p:txBody>
                  <a:bodyPr wrap="none" anchor="ctr"/>
                  <a:lstStyle/>
                  <a:p>
                    <a:endParaRPr lang="en-US"/>
                  </a:p>
                </p:txBody>
              </p:sp>
              <p:sp>
                <p:nvSpPr>
                  <p:cNvPr id="445" name="AutoShape 229"/>
                  <p:cNvSpPr>
                    <a:spLocks noChangeArrowheads="1"/>
                  </p:cNvSpPr>
                  <p:nvPr/>
                </p:nvSpPr>
                <p:spPr bwMode="auto">
                  <a:xfrm>
                    <a:off x="864" y="2256"/>
                    <a:ext cx="240" cy="336"/>
                  </a:xfrm>
                  <a:prstGeom prst="rtTriangle">
                    <a:avLst/>
                  </a:prstGeom>
                  <a:solidFill>
                    <a:schemeClr val="bg2"/>
                  </a:solidFill>
                  <a:ln w="12700">
                    <a:solidFill>
                      <a:schemeClr val="tx1"/>
                    </a:solidFill>
                    <a:miter lim="800000"/>
                    <a:headEnd/>
                    <a:tailEnd/>
                  </a:ln>
                  <a:effectLst/>
                </p:spPr>
                <p:txBody>
                  <a:bodyPr wrap="none" anchor="ctr"/>
                  <a:lstStyle/>
                  <a:p>
                    <a:endParaRPr lang="en-US"/>
                  </a:p>
                </p:txBody>
              </p:sp>
            </p:grpSp>
            <p:grpSp>
              <p:nvGrpSpPr>
                <p:cNvPr id="441" name="Group 230"/>
                <p:cNvGrpSpPr>
                  <a:grpSpLocks/>
                </p:cNvGrpSpPr>
                <p:nvPr/>
              </p:nvGrpSpPr>
              <p:grpSpPr bwMode="auto">
                <a:xfrm>
                  <a:off x="864" y="2448"/>
                  <a:ext cx="48" cy="96"/>
                  <a:chOff x="864" y="2832"/>
                  <a:chExt cx="48" cy="96"/>
                </a:xfrm>
              </p:grpSpPr>
              <p:sp>
                <p:nvSpPr>
                  <p:cNvPr id="442" name="Line 231"/>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443" name="Line 232"/>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317" name="Group 233"/>
              <p:cNvGrpSpPr>
                <a:grpSpLocks/>
              </p:cNvGrpSpPr>
              <p:nvPr/>
            </p:nvGrpSpPr>
            <p:grpSpPr bwMode="auto">
              <a:xfrm>
                <a:off x="768" y="3113"/>
                <a:ext cx="192" cy="288"/>
                <a:chOff x="864" y="2304"/>
                <a:chExt cx="192" cy="288"/>
              </a:xfrm>
            </p:grpSpPr>
            <p:grpSp>
              <p:nvGrpSpPr>
                <p:cNvPr id="434" name="Group 234"/>
                <p:cNvGrpSpPr>
                  <a:grpSpLocks/>
                </p:cNvGrpSpPr>
                <p:nvPr/>
              </p:nvGrpSpPr>
              <p:grpSpPr bwMode="auto">
                <a:xfrm>
                  <a:off x="864" y="2304"/>
                  <a:ext cx="192" cy="288"/>
                  <a:chOff x="864" y="2256"/>
                  <a:chExt cx="240" cy="336"/>
                </a:xfrm>
              </p:grpSpPr>
              <p:sp>
                <p:nvSpPr>
                  <p:cNvPr id="438" name="Rectangle 235"/>
                  <p:cNvSpPr>
                    <a:spLocks noChangeArrowheads="1"/>
                  </p:cNvSpPr>
                  <p:nvPr/>
                </p:nvSpPr>
                <p:spPr bwMode="auto">
                  <a:xfrm>
                    <a:off x="864" y="2256"/>
                    <a:ext cx="240" cy="336"/>
                  </a:xfrm>
                  <a:prstGeom prst="rect">
                    <a:avLst/>
                  </a:prstGeom>
                  <a:noFill/>
                  <a:ln w="12700">
                    <a:solidFill>
                      <a:schemeClr val="tx1"/>
                    </a:solidFill>
                    <a:miter lim="800000"/>
                    <a:headEnd/>
                    <a:tailEnd/>
                  </a:ln>
                  <a:effectLst/>
                </p:spPr>
                <p:txBody>
                  <a:bodyPr wrap="none" anchor="ctr"/>
                  <a:lstStyle/>
                  <a:p>
                    <a:endParaRPr lang="en-US"/>
                  </a:p>
                </p:txBody>
              </p:sp>
              <p:sp>
                <p:nvSpPr>
                  <p:cNvPr id="439" name="AutoShape 236"/>
                  <p:cNvSpPr>
                    <a:spLocks noChangeArrowheads="1"/>
                  </p:cNvSpPr>
                  <p:nvPr/>
                </p:nvSpPr>
                <p:spPr bwMode="auto">
                  <a:xfrm>
                    <a:off x="864" y="2256"/>
                    <a:ext cx="240" cy="336"/>
                  </a:xfrm>
                  <a:prstGeom prst="rtTriangle">
                    <a:avLst/>
                  </a:prstGeom>
                  <a:solidFill>
                    <a:schemeClr val="bg2"/>
                  </a:solidFill>
                  <a:ln w="12700">
                    <a:solidFill>
                      <a:schemeClr val="tx1"/>
                    </a:solidFill>
                    <a:miter lim="800000"/>
                    <a:headEnd/>
                    <a:tailEnd/>
                  </a:ln>
                  <a:effectLst/>
                </p:spPr>
                <p:txBody>
                  <a:bodyPr wrap="none" anchor="ctr"/>
                  <a:lstStyle/>
                  <a:p>
                    <a:endParaRPr lang="en-US"/>
                  </a:p>
                </p:txBody>
              </p:sp>
            </p:grpSp>
            <p:grpSp>
              <p:nvGrpSpPr>
                <p:cNvPr id="435" name="Group 237"/>
                <p:cNvGrpSpPr>
                  <a:grpSpLocks/>
                </p:cNvGrpSpPr>
                <p:nvPr/>
              </p:nvGrpSpPr>
              <p:grpSpPr bwMode="auto">
                <a:xfrm>
                  <a:off x="864" y="2448"/>
                  <a:ext cx="48" cy="96"/>
                  <a:chOff x="864" y="2832"/>
                  <a:chExt cx="48" cy="96"/>
                </a:xfrm>
              </p:grpSpPr>
              <p:sp>
                <p:nvSpPr>
                  <p:cNvPr id="436" name="Line 238"/>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437" name="Line 239"/>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318" name="Group 240"/>
              <p:cNvGrpSpPr>
                <a:grpSpLocks/>
              </p:cNvGrpSpPr>
              <p:nvPr/>
            </p:nvGrpSpPr>
            <p:grpSpPr bwMode="auto">
              <a:xfrm>
                <a:off x="768" y="3593"/>
                <a:ext cx="192" cy="288"/>
                <a:chOff x="864" y="2304"/>
                <a:chExt cx="192" cy="288"/>
              </a:xfrm>
            </p:grpSpPr>
            <p:grpSp>
              <p:nvGrpSpPr>
                <p:cNvPr id="428" name="Group 241"/>
                <p:cNvGrpSpPr>
                  <a:grpSpLocks/>
                </p:cNvGrpSpPr>
                <p:nvPr/>
              </p:nvGrpSpPr>
              <p:grpSpPr bwMode="auto">
                <a:xfrm>
                  <a:off x="864" y="2304"/>
                  <a:ext cx="192" cy="288"/>
                  <a:chOff x="864" y="2256"/>
                  <a:chExt cx="240" cy="336"/>
                </a:xfrm>
              </p:grpSpPr>
              <p:sp>
                <p:nvSpPr>
                  <p:cNvPr id="432" name="Rectangle 242"/>
                  <p:cNvSpPr>
                    <a:spLocks noChangeArrowheads="1"/>
                  </p:cNvSpPr>
                  <p:nvPr/>
                </p:nvSpPr>
                <p:spPr bwMode="auto">
                  <a:xfrm>
                    <a:off x="864" y="2256"/>
                    <a:ext cx="240" cy="336"/>
                  </a:xfrm>
                  <a:prstGeom prst="rect">
                    <a:avLst/>
                  </a:prstGeom>
                  <a:noFill/>
                  <a:ln w="12700">
                    <a:solidFill>
                      <a:schemeClr val="tx1"/>
                    </a:solidFill>
                    <a:miter lim="800000"/>
                    <a:headEnd/>
                    <a:tailEnd/>
                  </a:ln>
                  <a:effectLst/>
                </p:spPr>
                <p:txBody>
                  <a:bodyPr wrap="none" anchor="ctr"/>
                  <a:lstStyle/>
                  <a:p>
                    <a:endParaRPr lang="en-US"/>
                  </a:p>
                </p:txBody>
              </p:sp>
              <p:sp>
                <p:nvSpPr>
                  <p:cNvPr id="433" name="AutoShape 243"/>
                  <p:cNvSpPr>
                    <a:spLocks noChangeArrowheads="1"/>
                  </p:cNvSpPr>
                  <p:nvPr/>
                </p:nvSpPr>
                <p:spPr bwMode="auto">
                  <a:xfrm>
                    <a:off x="864" y="2256"/>
                    <a:ext cx="240" cy="336"/>
                  </a:xfrm>
                  <a:prstGeom prst="rtTriangle">
                    <a:avLst/>
                  </a:prstGeom>
                  <a:solidFill>
                    <a:schemeClr val="bg2"/>
                  </a:solidFill>
                  <a:ln w="12700">
                    <a:solidFill>
                      <a:schemeClr val="tx1"/>
                    </a:solidFill>
                    <a:miter lim="800000"/>
                    <a:headEnd/>
                    <a:tailEnd/>
                  </a:ln>
                  <a:effectLst/>
                </p:spPr>
                <p:txBody>
                  <a:bodyPr wrap="none" anchor="ctr"/>
                  <a:lstStyle/>
                  <a:p>
                    <a:endParaRPr lang="en-US"/>
                  </a:p>
                </p:txBody>
              </p:sp>
            </p:grpSp>
            <p:grpSp>
              <p:nvGrpSpPr>
                <p:cNvPr id="429" name="Group 244"/>
                <p:cNvGrpSpPr>
                  <a:grpSpLocks/>
                </p:cNvGrpSpPr>
                <p:nvPr/>
              </p:nvGrpSpPr>
              <p:grpSpPr bwMode="auto">
                <a:xfrm>
                  <a:off x="864" y="2448"/>
                  <a:ext cx="48" cy="96"/>
                  <a:chOff x="864" y="2832"/>
                  <a:chExt cx="48" cy="96"/>
                </a:xfrm>
              </p:grpSpPr>
              <p:sp>
                <p:nvSpPr>
                  <p:cNvPr id="430" name="Line 245"/>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431" name="Line 246"/>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319" name="Group 247"/>
              <p:cNvGrpSpPr>
                <a:grpSpLocks/>
              </p:cNvGrpSpPr>
              <p:nvPr/>
            </p:nvGrpSpPr>
            <p:grpSpPr bwMode="auto">
              <a:xfrm>
                <a:off x="1200" y="3593"/>
                <a:ext cx="301" cy="288"/>
                <a:chOff x="2448" y="3120"/>
                <a:chExt cx="301" cy="240"/>
              </a:xfrm>
            </p:grpSpPr>
            <p:sp>
              <p:nvSpPr>
                <p:cNvPr id="426" name="AutoShape 248"/>
                <p:cNvSpPr>
                  <a:spLocks noChangeArrowheads="1"/>
                </p:cNvSpPr>
                <p:nvPr/>
              </p:nvSpPr>
              <p:spPr bwMode="auto">
                <a:xfrm>
                  <a:off x="2448" y="3120"/>
                  <a:ext cx="252" cy="240"/>
                </a:xfrm>
                <a:prstGeom prst="flowChartDelay">
                  <a:avLst/>
                </a:prstGeom>
                <a:solidFill>
                  <a:srgbClr val="FF0000"/>
                </a:solidFill>
                <a:ln w="12700">
                  <a:solidFill>
                    <a:schemeClr val="tx1"/>
                  </a:solidFill>
                  <a:miter lim="800000"/>
                  <a:headEnd/>
                  <a:tailEnd/>
                </a:ln>
                <a:effectLst/>
              </p:spPr>
              <p:txBody>
                <a:bodyPr wrap="none" anchor="ctr"/>
                <a:lstStyle/>
                <a:p>
                  <a:endParaRPr lang="en-US"/>
                </a:p>
              </p:txBody>
            </p:sp>
            <p:sp>
              <p:nvSpPr>
                <p:cNvPr id="427" name="Oval 249"/>
                <p:cNvSpPr>
                  <a:spLocks noChangeArrowheads="1"/>
                </p:cNvSpPr>
                <p:nvPr/>
              </p:nvSpPr>
              <p:spPr bwMode="auto">
                <a:xfrm>
                  <a:off x="2688" y="3216"/>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grpSp>
          <p:grpSp>
            <p:nvGrpSpPr>
              <p:cNvPr id="320" name="Group 250"/>
              <p:cNvGrpSpPr>
                <a:grpSpLocks/>
              </p:cNvGrpSpPr>
              <p:nvPr/>
            </p:nvGrpSpPr>
            <p:grpSpPr bwMode="auto">
              <a:xfrm>
                <a:off x="1824" y="3593"/>
                <a:ext cx="253" cy="240"/>
                <a:chOff x="2064" y="3552"/>
                <a:chExt cx="253" cy="240"/>
              </a:xfrm>
            </p:grpSpPr>
            <p:sp>
              <p:nvSpPr>
                <p:cNvPr id="424" name="Oval 251"/>
                <p:cNvSpPr>
                  <a:spLocks noChangeArrowheads="1"/>
                </p:cNvSpPr>
                <p:nvPr/>
              </p:nvSpPr>
              <p:spPr bwMode="auto">
                <a:xfrm>
                  <a:off x="2256" y="3648"/>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sp>
              <p:nvSpPr>
                <p:cNvPr id="425" name="AutoShape 252"/>
                <p:cNvSpPr>
                  <a:spLocks noChangeArrowheads="1"/>
                </p:cNvSpPr>
                <p:nvPr/>
              </p:nvSpPr>
              <p:spPr bwMode="auto">
                <a:xfrm rot="5400000">
                  <a:off x="2040" y="3576"/>
                  <a:ext cx="240" cy="192"/>
                </a:xfrm>
                <a:prstGeom prst="triangle">
                  <a:avLst>
                    <a:gd name="adj" fmla="val 50000"/>
                  </a:avLst>
                </a:prstGeom>
                <a:solidFill>
                  <a:srgbClr val="FF0000"/>
                </a:solidFill>
                <a:ln w="12700">
                  <a:solidFill>
                    <a:schemeClr val="tx1"/>
                  </a:solidFill>
                  <a:miter lim="800000"/>
                  <a:headEnd/>
                  <a:tailEnd/>
                </a:ln>
                <a:effectLst/>
              </p:spPr>
              <p:txBody>
                <a:bodyPr wrap="none" anchor="ctr"/>
                <a:lstStyle/>
                <a:p>
                  <a:endParaRPr lang="en-US"/>
                </a:p>
              </p:txBody>
            </p:sp>
          </p:grpSp>
          <p:grpSp>
            <p:nvGrpSpPr>
              <p:cNvPr id="321" name="Group 253"/>
              <p:cNvGrpSpPr>
                <a:grpSpLocks/>
              </p:cNvGrpSpPr>
              <p:nvPr/>
            </p:nvGrpSpPr>
            <p:grpSpPr bwMode="auto">
              <a:xfrm>
                <a:off x="2435" y="3641"/>
                <a:ext cx="301" cy="240"/>
                <a:chOff x="2448" y="3120"/>
                <a:chExt cx="301" cy="240"/>
              </a:xfrm>
            </p:grpSpPr>
            <p:sp>
              <p:nvSpPr>
                <p:cNvPr id="422" name="AutoShape 254"/>
                <p:cNvSpPr>
                  <a:spLocks noChangeArrowheads="1"/>
                </p:cNvSpPr>
                <p:nvPr/>
              </p:nvSpPr>
              <p:spPr bwMode="auto">
                <a:xfrm>
                  <a:off x="2448" y="3120"/>
                  <a:ext cx="252" cy="240"/>
                </a:xfrm>
                <a:prstGeom prst="flowChartDelay">
                  <a:avLst/>
                </a:prstGeom>
                <a:solidFill>
                  <a:srgbClr val="FF0000"/>
                </a:solidFill>
                <a:ln w="12700">
                  <a:solidFill>
                    <a:schemeClr val="tx1"/>
                  </a:solidFill>
                  <a:miter lim="800000"/>
                  <a:headEnd/>
                  <a:tailEnd/>
                </a:ln>
                <a:effectLst/>
              </p:spPr>
              <p:txBody>
                <a:bodyPr wrap="none" anchor="ctr"/>
                <a:lstStyle/>
                <a:p>
                  <a:endParaRPr lang="en-US"/>
                </a:p>
              </p:txBody>
            </p:sp>
            <p:sp>
              <p:nvSpPr>
                <p:cNvPr id="423" name="Oval 255"/>
                <p:cNvSpPr>
                  <a:spLocks noChangeArrowheads="1"/>
                </p:cNvSpPr>
                <p:nvPr/>
              </p:nvSpPr>
              <p:spPr bwMode="auto">
                <a:xfrm>
                  <a:off x="2688" y="3216"/>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grpSp>
          <p:grpSp>
            <p:nvGrpSpPr>
              <p:cNvPr id="322" name="Group 256"/>
              <p:cNvGrpSpPr>
                <a:grpSpLocks/>
              </p:cNvGrpSpPr>
              <p:nvPr/>
            </p:nvGrpSpPr>
            <p:grpSpPr bwMode="auto">
              <a:xfrm>
                <a:off x="1824" y="3257"/>
                <a:ext cx="301" cy="288"/>
                <a:chOff x="2448" y="3120"/>
                <a:chExt cx="301" cy="240"/>
              </a:xfrm>
            </p:grpSpPr>
            <p:sp>
              <p:nvSpPr>
                <p:cNvPr id="420" name="AutoShape 257"/>
                <p:cNvSpPr>
                  <a:spLocks noChangeArrowheads="1"/>
                </p:cNvSpPr>
                <p:nvPr/>
              </p:nvSpPr>
              <p:spPr bwMode="auto">
                <a:xfrm>
                  <a:off x="2448" y="3120"/>
                  <a:ext cx="252" cy="240"/>
                </a:xfrm>
                <a:prstGeom prst="flowChartDelay">
                  <a:avLst/>
                </a:prstGeom>
                <a:noFill/>
                <a:ln w="12700">
                  <a:solidFill>
                    <a:schemeClr val="tx1"/>
                  </a:solidFill>
                  <a:miter lim="800000"/>
                  <a:headEnd/>
                  <a:tailEnd/>
                </a:ln>
                <a:effectLst/>
              </p:spPr>
              <p:txBody>
                <a:bodyPr wrap="none" anchor="ctr"/>
                <a:lstStyle/>
                <a:p>
                  <a:endParaRPr lang="en-US"/>
                </a:p>
              </p:txBody>
            </p:sp>
            <p:sp>
              <p:nvSpPr>
                <p:cNvPr id="421" name="Oval 258"/>
                <p:cNvSpPr>
                  <a:spLocks noChangeArrowheads="1"/>
                </p:cNvSpPr>
                <p:nvPr/>
              </p:nvSpPr>
              <p:spPr bwMode="auto">
                <a:xfrm>
                  <a:off x="2688" y="3216"/>
                  <a:ext cx="61" cy="64"/>
                </a:xfrm>
                <a:prstGeom prst="ellipse">
                  <a:avLst/>
                </a:prstGeom>
                <a:noFill/>
                <a:ln w="12700">
                  <a:solidFill>
                    <a:schemeClr val="tx1"/>
                  </a:solidFill>
                  <a:round/>
                  <a:headEnd/>
                  <a:tailEnd/>
                </a:ln>
                <a:effectLst/>
              </p:spPr>
              <p:txBody>
                <a:bodyPr wrap="none" anchor="ctr"/>
                <a:lstStyle/>
                <a:p>
                  <a:endParaRPr lang="en-US"/>
                </a:p>
              </p:txBody>
            </p:sp>
          </p:grpSp>
          <p:grpSp>
            <p:nvGrpSpPr>
              <p:cNvPr id="323" name="Group 259"/>
              <p:cNvGrpSpPr>
                <a:grpSpLocks/>
              </p:cNvGrpSpPr>
              <p:nvPr/>
            </p:nvGrpSpPr>
            <p:grpSpPr bwMode="auto">
              <a:xfrm>
                <a:off x="2426" y="3194"/>
                <a:ext cx="301" cy="240"/>
                <a:chOff x="2448" y="3120"/>
                <a:chExt cx="301" cy="240"/>
              </a:xfrm>
            </p:grpSpPr>
            <p:sp>
              <p:nvSpPr>
                <p:cNvPr id="418" name="AutoShape 260"/>
                <p:cNvSpPr>
                  <a:spLocks noChangeArrowheads="1"/>
                </p:cNvSpPr>
                <p:nvPr/>
              </p:nvSpPr>
              <p:spPr bwMode="auto">
                <a:xfrm>
                  <a:off x="2448" y="3120"/>
                  <a:ext cx="252" cy="240"/>
                </a:xfrm>
                <a:prstGeom prst="flowChartDelay">
                  <a:avLst/>
                </a:prstGeom>
                <a:noFill/>
                <a:ln w="12700">
                  <a:solidFill>
                    <a:schemeClr val="tx1"/>
                  </a:solidFill>
                  <a:miter lim="800000"/>
                  <a:headEnd/>
                  <a:tailEnd/>
                </a:ln>
                <a:effectLst/>
              </p:spPr>
              <p:txBody>
                <a:bodyPr wrap="none" anchor="ctr"/>
                <a:lstStyle/>
                <a:p>
                  <a:endParaRPr lang="en-US"/>
                </a:p>
              </p:txBody>
            </p:sp>
            <p:sp>
              <p:nvSpPr>
                <p:cNvPr id="419" name="Oval 261"/>
                <p:cNvSpPr>
                  <a:spLocks noChangeArrowheads="1"/>
                </p:cNvSpPr>
                <p:nvPr/>
              </p:nvSpPr>
              <p:spPr bwMode="auto">
                <a:xfrm>
                  <a:off x="2688" y="3216"/>
                  <a:ext cx="61" cy="64"/>
                </a:xfrm>
                <a:prstGeom prst="ellipse">
                  <a:avLst/>
                </a:prstGeom>
                <a:noFill/>
                <a:ln w="12700">
                  <a:solidFill>
                    <a:schemeClr val="tx1"/>
                  </a:solidFill>
                  <a:round/>
                  <a:headEnd/>
                  <a:tailEnd/>
                </a:ln>
                <a:effectLst/>
              </p:spPr>
              <p:txBody>
                <a:bodyPr wrap="none" anchor="ctr"/>
                <a:lstStyle/>
                <a:p>
                  <a:endParaRPr lang="en-US"/>
                </a:p>
              </p:txBody>
            </p:sp>
          </p:grpSp>
          <p:grpSp>
            <p:nvGrpSpPr>
              <p:cNvPr id="324" name="Group 262"/>
              <p:cNvGrpSpPr>
                <a:grpSpLocks/>
              </p:cNvGrpSpPr>
              <p:nvPr/>
            </p:nvGrpSpPr>
            <p:grpSpPr bwMode="auto">
              <a:xfrm>
                <a:off x="2448" y="2585"/>
                <a:ext cx="301" cy="240"/>
                <a:chOff x="2448" y="3120"/>
                <a:chExt cx="301" cy="240"/>
              </a:xfrm>
            </p:grpSpPr>
            <p:sp>
              <p:nvSpPr>
                <p:cNvPr id="416" name="AutoShape 263"/>
                <p:cNvSpPr>
                  <a:spLocks noChangeArrowheads="1"/>
                </p:cNvSpPr>
                <p:nvPr/>
              </p:nvSpPr>
              <p:spPr bwMode="auto">
                <a:xfrm>
                  <a:off x="2448" y="3120"/>
                  <a:ext cx="252" cy="240"/>
                </a:xfrm>
                <a:prstGeom prst="flowChartDelay">
                  <a:avLst/>
                </a:prstGeom>
                <a:noFill/>
                <a:ln w="12700">
                  <a:solidFill>
                    <a:schemeClr val="tx1"/>
                  </a:solidFill>
                  <a:miter lim="800000"/>
                  <a:headEnd/>
                  <a:tailEnd/>
                </a:ln>
                <a:effectLst/>
              </p:spPr>
              <p:txBody>
                <a:bodyPr wrap="none" anchor="ctr"/>
                <a:lstStyle/>
                <a:p>
                  <a:endParaRPr lang="en-US"/>
                </a:p>
              </p:txBody>
            </p:sp>
            <p:sp>
              <p:nvSpPr>
                <p:cNvPr id="417" name="Oval 264"/>
                <p:cNvSpPr>
                  <a:spLocks noChangeArrowheads="1"/>
                </p:cNvSpPr>
                <p:nvPr/>
              </p:nvSpPr>
              <p:spPr bwMode="auto">
                <a:xfrm>
                  <a:off x="2688" y="3216"/>
                  <a:ext cx="61" cy="64"/>
                </a:xfrm>
                <a:prstGeom prst="ellipse">
                  <a:avLst/>
                </a:prstGeom>
                <a:noFill/>
                <a:ln w="12700">
                  <a:solidFill>
                    <a:schemeClr val="tx1"/>
                  </a:solidFill>
                  <a:round/>
                  <a:headEnd/>
                  <a:tailEnd/>
                </a:ln>
                <a:effectLst/>
              </p:spPr>
              <p:txBody>
                <a:bodyPr wrap="none" anchor="ctr"/>
                <a:lstStyle/>
                <a:p>
                  <a:endParaRPr lang="en-US"/>
                </a:p>
              </p:txBody>
            </p:sp>
          </p:grpSp>
          <p:sp>
            <p:nvSpPr>
              <p:cNvPr id="325" name="Line 265"/>
              <p:cNvSpPr>
                <a:spLocks noChangeShapeType="1"/>
              </p:cNvSpPr>
              <p:nvPr/>
            </p:nvSpPr>
            <p:spPr bwMode="auto">
              <a:xfrm>
                <a:off x="960" y="2777"/>
                <a:ext cx="240" cy="0"/>
              </a:xfrm>
              <a:prstGeom prst="line">
                <a:avLst/>
              </a:prstGeom>
              <a:noFill/>
              <a:ln w="12700">
                <a:solidFill>
                  <a:schemeClr val="tx1"/>
                </a:solidFill>
                <a:round/>
                <a:headEnd/>
                <a:tailEnd/>
              </a:ln>
              <a:effectLst/>
            </p:spPr>
            <p:txBody>
              <a:bodyPr/>
              <a:lstStyle/>
              <a:p>
                <a:endParaRPr lang="en-US"/>
              </a:p>
            </p:txBody>
          </p:sp>
          <p:sp>
            <p:nvSpPr>
              <p:cNvPr id="326" name="Line 266"/>
              <p:cNvSpPr>
                <a:spLocks noChangeShapeType="1"/>
              </p:cNvSpPr>
              <p:nvPr/>
            </p:nvSpPr>
            <p:spPr bwMode="auto">
              <a:xfrm>
                <a:off x="960" y="2297"/>
                <a:ext cx="240" cy="0"/>
              </a:xfrm>
              <a:prstGeom prst="line">
                <a:avLst/>
              </a:prstGeom>
              <a:noFill/>
              <a:ln w="12700">
                <a:solidFill>
                  <a:schemeClr val="tx1"/>
                </a:solidFill>
                <a:round/>
                <a:headEnd/>
                <a:tailEnd/>
              </a:ln>
              <a:effectLst/>
            </p:spPr>
            <p:txBody>
              <a:bodyPr/>
              <a:lstStyle/>
              <a:p>
                <a:endParaRPr lang="en-US"/>
              </a:p>
            </p:txBody>
          </p:sp>
          <p:sp>
            <p:nvSpPr>
              <p:cNvPr id="327" name="Line 267"/>
              <p:cNvSpPr>
                <a:spLocks noChangeShapeType="1"/>
              </p:cNvSpPr>
              <p:nvPr/>
            </p:nvSpPr>
            <p:spPr bwMode="auto">
              <a:xfrm>
                <a:off x="960" y="3257"/>
                <a:ext cx="240" cy="0"/>
              </a:xfrm>
              <a:prstGeom prst="line">
                <a:avLst/>
              </a:prstGeom>
              <a:noFill/>
              <a:ln w="12700">
                <a:solidFill>
                  <a:schemeClr val="tx1"/>
                </a:solidFill>
                <a:round/>
                <a:headEnd/>
                <a:tailEnd/>
              </a:ln>
              <a:effectLst/>
            </p:spPr>
            <p:txBody>
              <a:bodyPr/>
              <a:lstStyle/>
              <a:p>
                <a:endParaRPr lang="en-US"/>
              </a:p>
            </p:txBody>
          </p:sp>
          <p:sp>
            <p:nvSpPr>
              <p:cNvPr id="328" name="Line 268"/>
              <p:cNvSpPr>
                <a:spLocks noChangeShapeType="1"/>
              </p:cNvSpPr>
              <p:nvPr/>
            </p:nvSpPr>
            <p:spPr bwMode="auto">
              <a:xfrm>
                <a:off x="960" y="3737"/>
                <a:ext cx="240" cy="0"/>
              </a:xfrm>
              <a:prstGeom prst="line">
                <a:avLst/>
              </a:prstGeom>
              <a:noFill/>
              <a:ln w="12700">
                <a:solidFill>
                  <a:schemeClr val="tx1"/>
                </a:solidFill>
                <a:round/>
                <a:headEnd/>
                <a:tailEnd/>
              </a:ln>
              <a:effectLst/>
            </p:spPr>
            <p:txBody>
              <a:bodyPr/>
              <a:lstStyle/>
              <a:p>
                <a:endParaRPr lang="en-US"/>
              </a:p>
            </p:txBody>
          </p:sp>
          <p:sp>
            <p:nvSpPr>
              <p:cNvPr id="329" name="Line 269"/>
              <p:cNvSpPr>
                <a:spLocks noChangeShapeType="1"/>
              </p:cNvSpPr>
              <p:nvPr/>
            </p:nvSpPr>
            <p:spPr bwMode="auto">
              <a:xfrm>
                <a:off x="1104" y="3641"/>
                <a:ext cx="96" cy="0"/>
              </a:xfrm>
              <a:prstGeom prst="line">
                <a:avLst/>
              </a:prstGeom>
              <a:noFill/>
              <a:ln w="12700">
                <a:solidFill>
                  <a:schemeClr val="tx1"/>
                </a:solidFill>
                <a:round/>
                <a:headEnd/>
                <a:tailEnd/>
              </a:ln>
              <a:effectLst/>
            </p:spPr>
            <p:txBody>
              <a:bodyPr/>
              <a:lstStyle/>
              <a:p>
                <a:endParaRPr lang="en-US"/>
              </a:p>
            </p:txBody>
          </p:sp>
          <p:sp>
            <p:nvSpPr>
              <p:cNvPr id="330" name="Line 270"/>
              <p:cNvSpPr>
                <a:spLocks noChangeShapeType="1"/>
              </p:cNvSpPr>
              <p:nvPr/>
            </p:nvSpPr>
            <p:spPr bwMode="auto">
              <a:xfrm>
                <a:off x="1056" y="2873"/>
                <a:ext cx="144" cy="0"/>
              </a:xfrm>
              <a:prstGeom prst="line">
                <a:avLst/>
              </a:prstGeom>
              <a:noFill/>
              <a:ln w="12700">
                <a:solidFill>
                  <a:schemeClr val="tx1"/>
                </a:solidFill>
                <a:round/>
                <a:headEnd/>
                <a:tailEnd/>
              </a:ln>
              <a:effectLst/>
            </p:spPr>
            <p:txBody>
              <a:bodyPr/>
              <a:lstStyle/>
              <a:p>
                <a:endParaRPr lang="en-US"/>
              </a:p>
            </p:txBody>
          </p:sp>
          <p:sp>
            <p:nvSpPr>
              <p:cNvPr id="331" name="Line 271"/>
              <p:cNvSpPr>
                <a:spLocks noChangeShapeType="1"/>
              </p:cNvSpPr>
              <p:nvPr/>
            </p:nvSpPr>
            <p:spPr bwMode="auto">
              <a:xfrm>
                <a:off x="1056" y="3833"/>
                <a:ext cx="144" cy="0"/>
              </a:xfrm>
              <a:prstGeom prst="line">
                <a:avLst/>
              </a:prstGeom>
              <a:noFill/>
              <a:ln w="12700">
                <a:solidFill>
                  <a:schemeClr val="tx1"/>
                </a:solidFill>
                <a:round/>
                <a:headEnd/>
                <a:tailEnd/>
              </a:ln>
              <a:effectLst/>
            </p:spPr>
            <p:txBody>
              <a:bodyPr/>
              <a:lstStyle/>
              <a:p>
                <a:endParaRPr lang="en-US"/>
              </a:p>
            </p:txBody>
          </p:sp>
          <p:sp>
            <p:nvSpPr>
              <p:cNvPr id="332" name="Line 272"/>
              <p:cNvSpPr>
                <a:spLocks noChangeShapeType="1"/>
              </p:cNvSpPr>
              <p:nvPr/>
            </p:nvSpPr>
            <p:spPr bwMode="auto">
              <a:xfrm>
                <a:off x="1056" y="2441"/>
                <a:ext cx="144" cy="0"/>
              </a:xfrm>
              <a:prstGeom prst="line">
                <a:avLst/>
              </a:prstGeom>
              <a:noFill/>
              <a:ln w="12700">
                <a:solidFill>
                  <a:schemeClr val="tx1"/>
                </a:solidFill>
                <a:round/>
                <a:headEnd/>
                <a:tailEnd/>
              </a:ln>
              <a:effectLst/>
            </p:spPr>
            <p:txBody>
              <a:bodyPr/>
              <a:lstStyle/>
              <a:p>
                <a:endParaRPr lang="en-US"/>
              </a:p>
            </p:txBody>
          </p:sp>
          <p:sp>
            <p:nvSpPr>
              <p:cNvPr id="333" name="Line 273"/>
              <p:cNvSpPr>
                <a:spLocks noChangeShapeType="1"/>
              </p:cNvSpPr>
              <p:nvPr/>
            </p:nvSpPr>
            <p:spPr bwMode="auto">
              <a:xfrm>
                <a:off x="1056" y="2441"/>
                <a:ext cx="0" cy="336"/>
              </a:xfrm>
              <a:prstGeom prst="line">
                <a:avLst/>
              </a:prstGeom>
              <a:noFill/>
              <a:ln w="12700">
                <a:solidFill>
                  <a:schemeClr val="tx1"/>
                </a:solidFill>
                <a:round/>
                <a:headEnd/>
                <a:tailEnd/>
              </a:ln>
              <a:effectLst/>
            </p:spPr>
            <p:txBody>
              <a:bodyPr/>
              <a:lstStyle/>
              <a:p>
                <a:endParaRPr lang="en-US"/>
              </a:p>
            </p:txBody>
          </p:sp>
          <p:sp>
            <p:nvSpPr>
              <p:cNvPr id="334" name="Line 274"/>
              <p:cNvSpPr>
                <a:spLocks noChangeShapeType="1"/>
              </p:cNvSpPr>
              <p:nvPr/>
            </p:nvSpPr>
            <p:spPr bwMode="auto">
              <a:xfrm>
                <a:off x="1056" y="3497"/>
                <a:ext cx="0" cy="240"/>
              </a:xfrm>
              <a:prstGeom prst="line">
                <a:avLst/>
              </a:prstGeom>
              <a:noFill/>
              <a:ln w="12700">
                <a:solidFill>
                  <a:schemeClr val="tx1"/>
                </a:solidFill>
                <a:round/>
                <a:headEnd/>
                <a:tailEnd/>
              </a:ln>
              <a:effectLst/>
            </p:spPr>
            <p:txBody>
              <a:bodyPr/>
              <a:lstStyle/>
              <a:p>
                <a:endParaRPr lang="en-US"/>
              </a:p>
            </p:txBody>
          </p:sp>
          <p:sp>
            <p:nvSpPr>
              <p:cNvPr id="335" name="Line 275"/>
              <p:cNvSpPr>
                <a:spLocks noChangeShapeType="1"/>
              </p:cNvSpPr>
              <p:nvPr/>
            </p:nvSpPr>
            <p:spPr bwMode="auto">
              <a:xfrm>
                <a:off x="1056" y="3497"/>
                <a:ext cx="768" cy="0"/>
              </a:xfrm>
              <a:prstGeom prst="line">
                <a:avLst/>
              </a:prstGeom>
              <a:noFill/>
              <a:ln w="12700">
                <a:solidFill>
                  <a:schemeClr val="tx1"/>
                </a:solidFill>
                <a:round/>
                <a:headEnd/>
                <a:tailEnd/>
              </a:ln>
              <a:effectLst/>
            </p:spPr>
            <p:txBody>
              <a:bodyPr/>
              <a:lstStyle/>
              <a:p>
                <a:endParaRPr lang="en-US"/>
              </a:p>
            </p:txBody>
          </p:sp>
          <p:sp>
            <p:nvSpPr>
              <p:cNvPr id="336" name="Line 276"/>
              <p:cNvSpPr>
                <a:spLocks noChangeShapeType="1"/>
              </p:cNvSpPr>
              <p:nvPr/>
            </p:nvSpPr>
            <p:spPr bwMode="auto">
              <a:xfrm>
                <a:off x="1488" y="3737"/>
                <a:ext cx="336" cy="0"/>
              </a:xfrm>
              <a:prstGeom prst="line">
                <a:avLst/>
              </a:prstGeom>
              <a:noFill/>
              <a:ln w="12700">
                <a:solidFill>
                  <a:schemeClr val="tx1"/>
                </a:solidFill>
                <a:round/>
                <a:headEnd/>
                <a:tailEnd/>
              </a:ln>
              <a:effectLst/>
            </p:spPr>
            <p:txBody>
              <a:bodyPr/>
              <a:lstStyle/>
              <a:p>
                <a:endParaRPr lang="en-US"/>
              </a:p>
            </p:txBody>
          </p:sp>
          <p:sp>
            <p:nvSpPr>
              <p:cNvPr id="337" name="Line 277"/>
              <p:cNvSpPr>
                <a:spLocks noChangeShapeType="1"/>
              </p:cNvSpPr>
              <p:nvPr/>
            </p:nvSpPr>
            <p:spPr bwMode="auto">
              <a:xfrm>
                <a:off x="1440" y="3305"/>
                <a:ext cx="384" cy="0"/>
              </a:xfrm>
              <a:prstGeom prst="line">
                <a:avLst/>
              </a:prstGeom>
              <a:noFill/>
              <a:ln w="12700">
                <a:solidFill>
                  <a:schemeClr val="tx1"/>
                </a:solidFill>
                <a:round/>
                <a:headEnd/>
                <a:tailEnd/>
              </a:ln>
              <a:effectLst/>
            </p:spPr>
            <p:txBody>
              <a:bodyPr/>
              <a:lstStyle/>
              <a:p>
                <a:endParaRPr lang="en-US"/>
              </a:p>
            </p:txBody>
          </p:sp>
          <p:sp>
            <p:nvSpPr>
              <p:cNvPr id="338" name="Line 278"/>
              <p:cNvSpPr>
                <a:spLocks noChangeShapeType="1"/>
              </p:cNvSpPr>
              <p:nvPr/>
            </p:nvSpPr>
            <p:spPr bwMode="auto">
              <a:xfrm>
                <a:off x="1680" y="3401"/>
                <a:ext cx="144" cy="0"/>
              </a:xfrm>
              <a:prstGeom prst="line">
                <a:avLst/>
              </a:prstGeom>
              <a:noFill/>
              <a:ln w="12700">
                <a:solidFill>
                  <a:schemeClr val="tx1"/>
                </a:solidFill>
                <a:round/>
                <a:headEnd/>
                <a:tailEnd/>
              </a:ln>
              <a:effectLst/>
            </p:spPr>
            <p:txBody>
              <a:bodyPr/>
              <a:lstStyle/>
              <a:p>
                <a:endParaRPr lang="en-US"/>
              </a:p>
            </p:txBody>
          </p:sp>
          <p:sp>
            <p:nvSpPr>
              <p:cNvPr id="339" name="Line 279"/>
              <p:cNvSpPr>
                <a:spLocks noChangeShapeType="1"/>
              </p:cNvSpPr>
              <p:nvPr/>
            </p:nvSpPr>
            <p:spPr bwMode="auto">
              <a:xfrm>
                <a:off x="1488" y="2873"/>
                <a:ext cx="336" cy="0"/>
              </a:xfrm>
              <a:prstGeom prst="line">
                <a:avLst/>
              </a:prstGeom>
              <a:noFill/>
              <a:ln w="12700">
                <a:solidFill>
                  <a:schemeClr val="tx1"/>
                </a:solidFill>
                <a:round/>
                <a:headEnd/>
                <a:tailEnd/>
              </a:ln>
              <a:effectLst/>
            </p:spPr>
            <p:txBody>
              <a:bodyPr/>
              <a:lstStyle/>
              <a:p>
                <a:endParaRPr lang="en-US"/>
              </a:p>
            </p:txBody>
          </p:sp>
          <p:sp>
            <p:nvSpPr>
              <p:cNvPr id="340" name="Line 280"/>
              <p:cNvSpPr>
                <a:spLocks noChangeShapeType="1"/>
              </p:cNvSpPr>
              <p:nvPr/>
            </p:nvSpPr>
            <p:spPr bwMode="auto">
              <a:xfrm>
                <a:off x="1680" y="2681"/>
                <a:ext cx="144" cy="0"/>
              </a:xfrm>
              <a:prstGeom prst="line">
                <a:avLst/>
              </a:prstGeom>
              <a:noFill/>
              <a:ln w="12700">
                <a:solidFill>
                  <a:schemeClr val="tx1"/>
                </a:solidFill>
                <a:round/>
                <a:headEnd/>
                <a:tailEnd/>
              </a:ln>
              <a:effectLst/>
            </p:spPr>
            <p:txBody>
              <a:bodyPr/>
              <a:lstStyle/>
              <a:p>
                <a:endParaRPr lang="en-US"/>
              </a:p>
            </p:txBody>
          </p:sp>
          <p:sp>
            <p:nvSpPr>
              <p:cNvPr id="341" name="Line 281"/>
              <p:cNvSpPr>
                <a:spLocks noChangeShapeType="1"/>
              </p:cNvSpPr>
              <p:nvPr/>
            </p:nvSpPr>
            <p:spPr bwMode="auto">
              <a:xfrm>
                <a:off x="1536" y="2345"/>
                <a:ext cx="288" cy="0"/>
              </a:xfrm>
              <a:prstGeom prst="line">
                <a:avLst/>
              </a:prstGeom>
              <a:noFill/>
              <a:ln w="12700">
                <a:solidFill>
                  <a:schemeClr val="tx1"/>
                </a:solidFill>
                <a:round/>
                <a:headEnd/>
                <a:tailEnd/>
              </a:ln>
              <a:effectLst/>
            </p:spPr>
            <p:txBody>
              <a:bodyPr/>
              <a:lstStyle/>
              <a:p>
                <a:endParaRPr lang="en-US"/>
              </a:p>
            </p:txBody>
          </p:sp>
          <p:sp>
            <p:nvSpPr>
              <p:cNvPr id="342" name="Line 282"/>
              <p:cNvSpPr>
                <a:spLocks noChangeShapeType="1"/>
              </p:cNvSpPr>
              <p:nvPr/>
            </p:nvSpPr>
            <p:spPr bwMode="auto">
              <a:xfrm>
                <a:off x="1680" y="2201"/>
                <a:ext cx="144" cy="0"/>
              </a:xfrm>
              <a:prstGeom prst="line">
                <a:avLst/>
              </a:prstGeom>
              <a:noFill/>
              <a:ln w="12700">
                <a:solidFill>
                  <a:schemeClr val="tx1"/>
                </a:solidFill>
                <a:round/>
                <a:headEnd/>
                <a:tailEnd/>
              </a:ln>
              <a:effectLst/>
            </p:spPr>
            <p:txBody>
              <a:bodyPr/>
              <a:lstStyle/>
              <a:p>
                <a:endParaRPr lang="en-US"/>
              </a:p>
            </p:txBody>
          </p:sp>
          <p:sp>
            <p:nvSpPr>
              <p:cNvPr id="343" name="Line 283"/>
              <p:cNvSpPr>
                <a:spLocks noChangeShapeType="1"/>
              </p:cNvSpPr>
              <p:nvPr/>
            </p:nvSpPr>
            <p:spPr bwMode="auto">
              <a:xfrm>
                <a:off x="2112" y="2249"/>
                <a:ext cx="336" cy="0"/>
              </a:xfrm>
              <a:prstGeom prst="line">
                <a:avLst/>
              </a:prstGeom>
              <a:noFill/>
              <a:ln w="12700">
                <a:solidFill>
                  <a:schemeClr val="tx1"/>
                </a:solidFill>
                <a:round/>
                <a:headEnd/>
                <a:tailEnd/>
              </a:ln>
              <a:effectLst/>
            </p:spPr>
            <p:txBody>
              <a:bodyPr/>
              <a:lstStyle/>
              <a:p>
                <a:endParaRPr lang="en-US"/>
              </a:p>
            </p:txBody>
          </p:sp>
          <p:sp>
            <p:nvSpPr>
              <p:cNvPr id="344" name="Line 284"/>
              <p:cNvSpPr>
                <a:spLocks noChangeShapeType="1"/>
              </p:cNvSpPr>
              <p:nvPr/>
            </p:nvSpPr>
            <p:spPr bwMode="auto">
              <a:xfrm>
                <a:off x="2112" y="2777"/>
                <a:ext cx="336" cy="0"/>
              </a:xfrm>
              <a:prstGeom prst="line">
                <a:avLst/>
              </a:prstGeom>
              <a:noFill/>
              <a:ln w="12700">
                <a:solidFill>
                  <a:schemeClr val="tx1"/>
                </a:solidFill>
                <a:round/>
                <a:headEnd/>
                <a:tailEnd/>
              </a:ln>
              <a:effectLst/>
            </p:spPr>
            <p:txBody>
              <a:bodyPr/>
              <a:lstStyle/>
              <a:p>
                <a:endParaRPr lang="en-US"/>
              </a:p>
            </p:txBody>
          </p:sp>
          <p:sp>
            <p:nvSpPr>
              <p:cNvPr id="345" name="Line 285"/>
              <p:cNvSpPr>
                <a:spLocks noChangeShapeType="1"/>
              </p:cNvSpPr>
              <p:nvPr/>
            </p:nvSpPr>
            <p:spPr bwMode="auto">
              <a:xfrm>
                <a:off x="2304" y="2633"/>
                <a:ext cx="144" cy="0"/>
              </a:xfrm>
              <a:prstGeom prst="line">
                <a:avLst/>
              </a:prstGeom>
              <a:noFill/>
              <a:ln w="12700">
                <a:solidFill>
                  <a:schemeClr val="tx1"/>
                </a:solidFill>
                <a:round/>
                <a:headEnd/>
                <a:tailEnd/>
              </a:ln>
              <a:effectLst/>
            </p:spPr>
            <p:txBody>
              <a:bodyPr/>
              <a:lstStyle/>
              <a:p>
                <a:endParaRPr lang="en-US"/>
              </a:p>
            </p:txBody>
          </p:sp>
          <p:sp>
            <p:nvSpPr>
              <p:cNvPr id="346" name="Line 286"/>
              <p:cNvSpPr>
                <a:spLocks noChangeShapeType="1"/>
              </p:cNvSpPr>
              <p:nvPr/>
            </p:nvSpPr>
            <p:spPr bwMode="auto">
              <a:xfrm>
                <a:off x="2112" y="3401"/>
                <a:ext cx="336" cy="0"/>
              </a:xfrm>
              <a:prstGeom prst="line">
                <a:avLst/>
              </a:prstGeom>
              <a:noFill/>
              <a:ln w="12700">
                <a:solidFill>
                  <a:schemeClr val="tx1"/>
                </a:solidFill>
                <a:round/>
                <a:headEnd/>
                <a:tailEnd/>
              </a:ln>
              <a:effectLst/>
            </p:spPr>
            <p:txBody>
              <a:bodyPr/>
              <a:lstStyle/>
              <a:p>
                <a:endParaRPr lang="en-US"/>
              </a:p>
            </p:txBody>
          </p:sp>
          <p:sp>
            <p:nvSpPr>
              <p:cNvPr id="347" name="Line 287"/>
              <p:cNvSpPr>
                <a:spLocks noChangeShapeType="1"/>
              </p:cNvSpPr>
              <p:nvPr/>
            </p:nvSpPr>
            <p:spPr bwMode="auto">
              <a:xfrm>
                <a:off x="2064" y="3689"/>
                <a:ext cx="384" cy="0"/>
              </a:xfrm>
              <a:prstGeom prst="line">
                <a:avLst/>
              </a:prstGeom>
              <a:noFill/>
              <a:ln w="12700">
                <a:solidFill>
                  <a:schemeClr val="tx1"/>
                </a:solidFill>
                <a:round/>
                <a:headEnd/>
                <a:tailEnd/>
              </a:ln>
              <a:effectLst/>
            </p:spPr>
            <p:txBody>
              <a:bodyPr/>
              <a:lstStyle/>
              <a:p>
                <a:endParaRPr lang="en-US"/>
              </a:p>
            </p:txBody>
          </p:sp>
          <p:sp>
            <p:nvSpPr>
              <p:cNvPr id="348" name="Line 288"/>
              <p:cNvSpPr>
                <a:spLocks noChangeShapeType="1"/>
              </p:cNvSpPr>
              <p:nvPr/>
            </p:nvSpPr>
            <p:spPr bwMode="auto">
              <a:xfrm>
                <a:off x="2304" y="3833"/>
                <a:ext cx="144" cy="0"/>
              </a:xfrm>
              <a:prstGeom prst="line">
                <a:avLst/>
              </a:prstGeom>
              <a:noFill/>
              <a:ln w="12700">
                <a:solidFill>
                  <a:schemeClr val="tx1"/>
                </a:solidFill>
                <a:round/>
                <a:headEnd/>
                <a:tailEnd/>
              </a:ln>
              <a:effectLst/>
            </p:spPr>
            <p:txBody>
              <a:bodyPr/>
              <a:lstStyle/>
              <a:p>
                <a:endParaRPr lang="en-US"/>
              </a:p>
            </p:txBody>
          </p:sp>
          <p:sp>
            <p:nvSpPr>
              <p:cNvPr id="349" name="Line 289"/>
              <p:cNvSpPr>
                <a:spLocks noChangeShapeType="1"/>
              </p:cNvSpPr>
              <p:nvPr/>
            </p:nvSpPr>
            <p:spPr bwMode="auto">
              <a:xfrm>
                <a:off x="1632" y="2873"/>
                <a:ext cx="0" cy="144"/>
              </a:xfrm>
              <a:prstGeom prst="line">
                <a:avLst/>
              </a:prstGeom>
              <a:noFill/>
              <a:ln w="12700">
                <a:solidFill>
                  <a:schemeClr val="tx1"/>
                </a:solidFill>
                <a:round/>
                <a:headEnd/>
                <a:tailEnd/>
              </a:ln>
              <a:effectLst/>
            </p:spPr>
            <p:txBody>
              <a:bodyPr/>
              <a:lstStyle/>
              <a:p>
                <a:endParaRPr lang="en-US"/>
              </a:p>
            </p:txBody>
          </p:sp>
          <p:sp>
            <p:nvSpPr>
              <p:cNvPr id="350" name="Line 290"/>
              <p:cNvSpPr>
                <a:spLocks noChangeShapeType="1"/>
              </p:cNvSpPr>
              <p:nvPr/>
            </p:nvSpPr>
            <p:spPr bwMode="auto">
              <a:xfrm>
                <a:off x="1632" y="3017"/>
                <a:ext cx="576" cy="0"/>
              </a:xfrm>
              <a:prstGeom prst="line">
                <a:avLst/>
              </a:prstGeom>
              <a:noFill/>
              <a:ln w="12700">
                <a:solidFill>
                  <a:schemeClr val="tx1"/>
                </a:solidFill>
                <a:round/>
                <a:headEnd/>
                <a:tailEnd/>
              </a:ln>
              <a:effectLst/>
            </p:spPr>
            <p:txBody>
              <a:bodyPr/>
              <a:lstStyle/>
              <a:p>
                <a:endParaRPr lang="en-US"/>
              </a:p>
            </p:txBody>
          </p:sp>
          <p:sp>
            <p:nvSpPr>
              <p:cNvPr id="351" name="Line 291"/>
              <p:cNvSpPr>
                <a:spLocks noChangeShapeType="1"/>
              </p:cNvSpPr>
              <p:nvPr/>
            </p:nvSpPr>
            <p:spPr bwMode="auto">
              <a:xfrm>
                <a:off x="2208" y="3017"/>
                <a:ext cx="0" cy="528"/>
              </a:xfrm>
              <a:prstGeom prst="line">
                <a:avLst/>
              </a:prstGeom>
              <a:noFill/>
              <a:ln w="12700">
                <a:solidFill>
                  <a:schemeClr val="tx1"/>
                </a:solidFill>
                <a:round/>
                <a:headEnd/>
                <a:tailEnd/>
              </a:ln>
              <a:effectLst/>
            </p:spPr>
            <p:txBody>
              <a:bodyPr/>
              <a:lstStyle/>
              <a:p>
                <a:endParaRPr lang="en-US"/>
              </a:p>
            </p:txBody>
          </p:sp>
          <p:sp>
            <p:nvSpPr>
              <p:cNvPr id="352" name="Line 292"/>
              <p:cNvSpPr>
                <a:spLocks noChangeShapeType="1"/>
              </p:cNvSpPr>
              <p:nvPr/>
            </p:nvSpPr>
            <p:spPr bwMode="auto">
              <a:xfrm>
                <a:off x="2208" y="3257"/>
                <a:ext cx="240" cy="0"/>
              </a:xfrm>
              <a:prstGeom prst="line">
                <a:avLst/>
              </a:prstGeom>
              <a:noFill/>
              <a:ln w="12700">
                <a:solidFill>
                  <a:schemeClr val="tx1"/>
                </a:solidFill>
                <a:round/>
                <a:headEnd/>
                <a:tailEnd/>
              </a:ln>
              <a:effectLst/>
            </p:spPr>
            <p:txBody>
              <a:bodyPr/>
              <a:lstStyle/>
              <a:p>
                <a:endParaRPr lang="en-US"/>
              </a:p>
            </p:txBody>
          </p:sp>
          <p:sp>
            <p:nvSpPr>
              <p:cNvPr id="353" name="Line 293"/>
              <p:cNvSpPr>
                <a:spLocks noChangeShapeType="1"/>
              </p:cNvSpPr>
              <p:nvPr/>
            </p:nvSpPr>
            <p:spPr bwMode="auto">
              <a:xfrm>
                <a:off x="2208" y="3545"/>
                <a:ext cx="864" cy="0"/>
              </a:xfrm>
              <a:prstGeom prst="line">
                <a:avLst/>
              </a:prstGeom>
              <a:noFill/>
              <a:ln w="12700">
                <a:solidFill>
                  <a:schemeClr val="tx1"/>
                </a:solidFill>
                <a:round/>
                <a:headEnd/>
                <a:tailEnd/>
              </a:ln>
              <a:effectLst/>
            </p:spPr>
            <p:txBody>
              <a:bodyPr/>
              <a:lstStyle/>
              <a:p>
                <a:endParaRPr lang="en-US"/>
              </a:p>
            </p:txBody>
          </p:sp>
          <p:grpSp>
            <p:nvGrpSpPr>
              <p:cNvPr id="354" name="Group 294"/>
              <p:cNvGrpSpPr>
                <a:grpSpLocks/>
              </p:cNvGrpSpPr>
              <p:nvPr/>
            </p:nvGrpSpPr>
            <p:grpSpPr bwMode="auto">
              <a:xfrm>
                <a:off x="3072" y="2585"/>
                <a:ext cx="253" cy="240"/>
                <a:chOff x="2064" y="3552"/>
                <a:chExt cx="253" cy="240"/>
              </a:xfrm>
            </p:grpSpPr>
            <p:sp>
              <p:nvSpPr>
                <p:cNvPr id="414" name="Oval 295"/>
                <p:cNvSpPr>
                  <a:spLocks noChangeArrowheads="1"/>
                </p:cNvSpPr>
                <p:nvPr/>
              </p:nvSpPr>
              <p:spPr bwMode="auto">
                <a:xfrm>
                  <a:off x="2256" y="3648"/>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sp>
              <p:nvSpPr>
                <p:cNvPr id="415" name="AutoShape 296"/>
                <p:cNvSpPr>
                  <a:spLocks noChangeArrowheads="1"/>
                </p:cNvSpPr>
                <p:nvPr/>
              </p:nvSpPr>
              <p:spPr bwMode="auto">
                <a:xfrm rot="5400000">
                  <a:off x="2040" y="3576"/>
                  <a:ext cx="240" cy="192"/>
                </a:xfrm>
                <a:prstGeom prst="triangle">
                  <a:avLst>
                    <a:gd name="adj" fmla="val 50000"/>
                  </a:avLst>
                </a:prstGeom>
                <a:solidFill>
                  <a:srgbClr val="FF0000"/>
                </a:solidFill>
                <a:ln w="12700">
                  <a:solidFill>
                    <a:schemeClr val="tx1"/>
                  </a:solidFill>
                  <a:miter lim="800000"/>
                  <a:headEnd/>
                  <a:tailEnd/>
                </a:ln>
                <a:effectLst/>
              </p:spPr>
              <p:txBody>
                <a:bodyPr wrap="none" anchor="ctr"/>
                <a:lstStyle/>
                <a:p>
                  <a:endParaRPr lang="en-US"/>
                </a:p>
              </p:txBody>
            </p:sp>
          </p:grpSp>
          <p:grpSp>
            <p:nvGrpSpPr>
              <p:cNvPr id="355" name="Group 297"/>
              <p:cNvGrpSpPr>
                <a:grpSpLocks/>
              </p:cNvGrpSpPr>
              <p:nvPr/>
            </p:nvGrpSpPr>
            <p:grpSpPr bwMode="auto">
              <a:xfrm>
                <a:off x="3648" y="2537"/>
                <a:ext cx="301" cy="240"/>
                <a:chOff x="2448" y="3120"/>
                <a:chExt cx="301" cy="240"/>
              </a:xfrm>
            </p:grpSpPr>
            <p:sp>
              <p:nvSpPr>
                <p:cNvPr id="412" name="AutoShape 298"/>
                <p:cNvSpPr>
                  <a:spLocks noChangeArrowheads="1"/>
                </p:cNvSpPr>
                <p:nvPr/>
              </p:nvSpPr>
              <p:spPr bwMode="auto">
                <a:xfrm>
                  <a:off x="2448" y="3120"/>
                  <a:ext cx="252" cy="240"/>
                </a:xfrm>
                <a:prstGeom prst="flowChartDelay">
                  <a:avLst/>
                </a:prstGeom>
                <a:solidFill>
                  <a:srgbClr val="FF0000"/>
                </a:solidFill>
                <a:ln w="12700">
                  <a:solidFill>
                    <a:schemeClr val="tx1"/>
                  </a:solidFill>
                  <a:miter lim="800000"/>
                  <a:headEnd/>
                  <a:tailEnd/>
                </a:ln>
                <a:effectLst/>
              </p:spPr>
              <p:txBody>
                <a:bodyPr wrap="none" anchor="ctr"/>
                <a:lstStyle/>
                <a:p>
                  <a:endParaRPr lang="en-US"/>
                </a:p>
              </p:txBody>
            </p:sp>
            <p:sp>
              <p:nvSpPr>
                <p:cNvPr id="413" name="Oval 299"/>
                <p:cNvSpPr>
                  <a:spLocks noChangeArrowheads="1"/>
                </p:cNvSpPr>
                <p:nvPr/>
              </p:nvSpPr>
              <p:spPr bwMode="auto">
                <a:xfrm>
                  <a:off x="2688" y="3216"/>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grpSp>
          <p:sp>
            <p:nvSpPr>
              <p:cNvPr id="356" name="Line 300"/>
              <p:cNvSpPr>
                <a:spLocks noChangeShapeType="1"/>
              </p:cNvSpPr>
              <p:nvPr/>
            </p:nvSpPr>
            <p:spPr bwMode="auto">
              <a:xfrm>
                <a:off x="2736" y="2729"/>
                <a:ext cx="336" cy="0"/>
              </a:xfrm>
              <a:prstGeom prst="line">
                <a:avLst/>
              </a:prstGeom>
              <a:noFill/>
              <a:ln w="12700">
                <a:solidFill>
                  <a:schemeClr val="tx1"/>
                </a:solidFill>
                <a:round/>
                <a:headEnd/>
                <a:tailEnd/>
              </a:ln>
              <a:effectLst/>
            </p:spPr>
            <p:txBody>
              <a:bodyPr/>
              <a:lstStyle/>
              <a:p>
                <a:endParaRPr lang="en-US"/>
              </a:p>
            </p:txBody>
          </p:sp>
          <p:sp>
            <p:nvSpPr>
              <p:cNvPr id="357" name="Line 301"/>
              <p:cNvSpPr>
                <a:spLocks noChangeShapeType="1"/>
              </p:cNvSpPr>
              <p:nvPr/>
            </p:nvSpPr>
            <p:spPr bwMode="auto">
              <a:xfrm>
                <a:off x="3312" y="2729"/>
                <a:ext cx="336" cy="0"/>
              </a:xfrm>
              <a:prstGeom prst="line">
                <a:avLst/>
              </a:prstGeom>
              <a:noFill/>
              <a:ln w="12700">
                <a:solidFill>
                  <a:schemeClr val="tx1"/>
                </a:solidFill>
                <a:round/>
                <a:headEnd/>
                <a:tailEnd/>
              </a:ln>
              <a:effectLst/>
            </p:spPr>
            <p:txBody>
              <a:bodyPr/>
              <a:lstStyle/>
              <a:p>
                <a:endParaRPr lang="en-US"/>
              </a:p>
            </p:txBody>
          </p:sp>
          <p:sp>
            <p:nvSpPr>
              <p:cNvPr id="358" name="Line 302"/>
              <p:cNvSpPr>
                <a:spLocks noChangeShapeType="1"/>
              </p:cNvSpPr>
              <p:nvPr/>
            </p:nvSpPr>
            <p:spPr bwMode="auto">
              <a:xfrm>
                <a:off x="2688" y="2253"/>
                <a:ext cx="2208" cy="0"/>
              </a:xfrm>
              <a:prstGeom prst="line">
                <a:avLst/>
              </a:prstGeom>
              <a:noFill/>
              <a:ln w="12700">
                <a:solidFill>
                  <a:schemeClr val="tx1"/>
                </a:solidFill>
                <a:round/>
                <a:headEnd/>
                <a:tailEnd/>
              </a:ln>
              <a:effectLst/>
            </p:spPr>
            <p:txBody>
              <a:bodyPr/>
              <a:lstStyle/>
              <a:p>
                <a:endParaRPr lang="en-US"/>
              </a:p>
            </p:txBody>
          </p:sp>
          <p:sp>
            <p:nvSpPr>
              <p:cNvPr id="359" name="Line 303"/>
              <p:cNvSpPr>
                <a:spLocks noChangeShapeType="1"/>
              </p:cNvSpPr>
              <p:nvPr/>
            </p:nvSpPr>
            <p:spPr bwMode="auto">
              <a:xfrm>
                <a:off x="3504" y="2249"/>
                <a:ext cx="0" cy="336"/>
              </a:xfrm>
              <a:prstGeom prst="line">
                <a:avLst/>
              </a:prstGeom>
              <a:noFill/>
              <a:ln w="12700">
                <a:solidFill>
                  <a:schemeClr val="tx1"/>
                </a:solidFill>
                <a:round/>
                <a:headEnd/>
                <a:tailEnd/>
              </a:ln>
              <a:effectLst/>
            </p:spPr>
            <p:txBody>
              <a:bodyPr/>
              <a:lstStyle/>
              <a:p>
                <a:endParaRPr lang="en-US"/>
              </a:p>
            </p:txBody>
          </p:sp>
          <p:sp>
            <p:nvSpPr>
              <p:cNvPr id="360" name="Line 304"/>
              <p:cNvSpPr>
                <a:spLocks noChangeShapeType="1"/>
              </p:cNvSpPr>
              <p:nvPr/>
            </p:nvSpPr>
            <p:spPr bwMode="auto">
              <a:xfrm>
                <a:off x="3504" y="2585"/>
                <a:ext cx="144" cy="0"/>
              </a:xfrm>
              <a:prstGeom prst="line">
                <a:avLst/>
              </a:prstGeom>
              <a:noFill/>
              <a:ln w="12700">
                <a:solidFill>
                  <a:schemeClr val="tx1"/>
                </a:solidFill>
                <a:round/>
                <a:headEnd/>
                <a:tailEnd/>
              </a:ln>
              <a:effectLst/>
            </p:spPr>
            <p:txBody>
              <a:bodyPr/>
              <a:lstStyle/>
              <a:p>
                <a:endParaRPr lang="en-US"/>
              </a:p>
            </p:txBody>
          </p:sp>
          <p:grpSp>
            <p:nvGrpSpPr>
              <p:cNvPr id="361" name="Group 305"/>
              <p:cNvGrpSpPr>
                <a:grpSpLocks/>
              </p:cNvGrpSpPr>
              <p:nvPr/>
            </p:nvGrpSpPr>
            <p:grpSpPr bwMode="auto">
              <a:xfrm>
                <a:off x="4224" y="2585"/>
                <a:ext cx="336" cy="288"/>
                <a:chOff x="1920" y="2592"/>
                <a:chExt cx="336" cy="288"/>
              </a:xfrm>
            </p:grpSpPr>
            <p:sp>
              <p:nvSpPr>
                <p:cNvPr id="410" name="AutoShape 306"/>
                <p:cNvSpPr>
                  <a:spLocks noChangeArrowheads="1"/>
                </p:cNvSpPr>
                <p:nvPr/>
              </p:nvSpPr>
              <p:spPr bwMode="auto">
                <a:xfrm flipH="1">
                  <a:off x="1920" y="2592"/>
                  <a:ext cx="275" cy="288"/>
                </a:xfrm>
                <a:prstGeom prst="moon">
                  <a:avLst>
                    <a:gd name="adj" fmla="val 87500"/>
                  </a:avLst>
                </a:prstGeom>
                <a:solidFill>
                  <a:srgbClr val="FF0000"/>
                </a:solidFill>
                <a:ln w="12700">
                  <a:solidFill>
                    <a:schemeClr val="tx1"/>
                  </a:solidFill>
                  <a:miter lim="800000"/>
                  <a:headEnd/>
                  <a:tailEnd/>
                </a:ln>
                <a:effectLst/>
              </p:spPr>
              <p:txBody>
                <a:bodyPr wrap="none" anchor="ctr"/>
                <a:lstStyle/>
                <a:p>
                  <a:endParaRPr lang="en-US"/>
                </a:p>
              </p:txBody>
            </p:sp>
            <p:sp>
              <p:nvSpPr>
                <p:cNvPr id="411" name="Oval 307"/>
                <p:cNvSpPr>
                  <a:spLocks noChangeArrowheads="1"/>
                </p:cNvSpPr>
                <p:nvPr/>
              </p:nvSpPr>
              <p:spPr bwMode="auto">
                <a:xfrm>
                  <a:off x="2195" y="2688"/>
                  <a:ext cx="61" cy="64"/>
                </a:xfrm>
                <a:prstGeom prst="ellipse">
                  <a:avLst/>
                </a:prstGeom>
                <a:solidFill>
                  <a:srgbClr val="FF0000"/>
                </a:solidFill>
                <a:ln w="12700">
                  <a:solidFill>
                    <a:schemeClr val="tx1"/>
                  </a:solidFill>
                  <a:round/>
                  <a:headEnd/>
                  <a:tailEnd/>
                </a:ln>
                <a:effectLst/>
              </p:spPr>
              <p:txBody>
                <a:bodyPr wrap="none" anchor="ctr"/>
                <a:lstStyle/>
                <a:p>
                  <a:endParaRPr lang="en-US"/>
                </a:p>
              </p:txBody>
            </p:sp>
          </p:grpSp>
          <p:sp>
            <p:nvSpPr>
              <p:cNvPr id="362" name="Line 308"/>
              <p:cNvSpPr>
                <a:spLocks noChangeShapeType="1"/>
              </p:cNvSpPr>
              <p:nvPr/>
            </p:nvSpPr>
            <p:spPr bwMode="auto">
              <a:xfrm>
                <a:off x="3936" y="2681"/>
                <a:ext cx="336" cy="0"/>
              </a:xfrm>
              <a:prstGeom prst="line">
                <a:avLst/>
              </a:prstGeom>
              <a:noFill/>
              <a:ln w="12700">
                <a:solidFill>
                  <a:schemeClr val="tx1"/>
                </a:solidFill>
                <a:round/>
                <a:headEnd/>
                <a:tailEnd/>
              </a:ln>
              <a:effectLst/>
            </p:spPr>
            <p:txBody>
              <a:bodyPr/>
              <a:lstStyle/>
              <a:p>
                <a:endParaRPr lang="en-US"/>
              </a:p>
            </p:txBody>
          </p:sp>
          <p:sp>
            <p:nvSpPr>
              <p:cNvPr id="363" name="Line 309"/>
              <p:cNvSpPr>
                <a:spLocks noChangeShapeType="1"/>
              </p:cNvSpPr>
              <p:nvPr/>
            </p:nvSpPr>
            <p:spPr bwMode="auto">
              <a:xfrm>
                <a:off x="4080" y="2825"/>
                <a:ext cx="144" cy="0"/>
              </a:xfrm>
              <a:prstGeom prst="line">
                <a:avLst/>
              </a:prstGeom>
              <a:noFill/>
              <a:ln w="12700">
                <a:solidFill>
                  <a:schemeClr val="tx1"/>
                </a:solidFill>
                <a:round/>
                <a:headEnd/>
                <a:tailEnd/>
              </a:ln>
              <a:effectLst/>
            </p:spPr>
            <p:txBody>
              <a:bodyPr/>
              <a:lstStyle/>
              <a:p>
                <a:endParaRPr lang="en-US"/>
              </a:p>
            </p:txBody>
          </p:sp>
          <p:sp>
            <p:nvSpPr>
              <p:cNvPr id="364" name="Line 310"/>
              <p:cNvSpPr>
                <a:spLocks noChangeShapeType="1"/>
              </p:cNvSpPr>
              <p:nvPr/>
            </p:nvSpPr>
            <p:spPr bwMode="auto">
              <a:xfrm>
                <a:off x="4512" y="2729"/>
                <a:ext cx="336" cy="0"/>
              </a:xfrm>
              <a:prstGeom prst="line">
                <a:avLst/>
              </a:prstGeom>
              <a:noFill/>
              <a:ln w="12700">
                <a:solidFill>
                  <a:schemeClr val="tx1"/>
                </a:solidFill>
                <a:round/>
                <a:headEnd/>
                <a:tailEnd/>
              </a:ln>
              <a:effectLst/>
            </p:spPr>
            <p:txBody>
              <a:bodyPr/>
              <a:lstStyle/>
              <a:p>
                <a:endParaRPr lang="en-US"/>
              </a:p>
            </p:txBody>
          </p:sp>
          <p:grpSp>
            <p:nvGrpSpPr>
              <p:cNvPr id="365" name="Group 311"/>
              <p:cNvGrpSpPr>
                <a:grpSpLocks/>
              </p:cNvGrpSpPr>
              <p:nvPr/>
            </p:nvGrpSpPr>
            <p:grpSpPr bwMode="auto">
              <a:xfrm>
                <a:off x="4848" y="2153"/>
                <a:ext cx="192" cy="288"/>
                <a:chOff x="864" y="2304"/>
                <a:chExt cx="192" cy="288"/>
              </a:xfrm>
            </p:grpSpPr>
            <p:grpSp>
              <p:nvGrpSpPr>
                <p:cNvPr id="404" name="Group 312"/>
                <p:cNvGrpSpPr>
                  <a:grpSpLocks/>
                </p:cNvGrpSpPr>
                <p:nvPr/>
              </p:nvGrpSpPr>
              <p:grpSpPr bwMode="auto">
                <a:xfrm>
                  <a:off x="864" y="2304"/>
                  <a:ext cx="192" cy="288"/>
                  <a:chOff x="864" y="2256"/>
                  <a:chExt cx="240" cy="336"/>
                </a:xfrm>
              </p:grpSpPr>
              <p:sp>
                <p:nvSpPr>
                  <p:cNvPr id="408" name="Rectangle 313"/>
                  <p:cNvSpPr>
                    <a:spLocks noChangeArrowheads="1"/>
                  </p:cNvSpPr>
                  <p:nvPr/>
                </p:nvSpPr>
                <p:spPr bwMode="auto">
                  <a:xfrm>
                    <a:off x="864" y="2256"/>
                    <a:ext cx="240" cy="336"/>
                  </a:xfrm>
                  <a:prstGeom prst="rect">
                    <a:avLst/>
                  </a:prstGeom>
                  <a:noFill/>
                  <a:ln w="12700">
                    <a:solidFill>
                      <a:schemeClr val="tx1"/>
                    </a:solidFill>
                    <a:miter lim="800000"/>
                    <a:headEnd/>
                    <a:tailEnd/>
                  </a:ln>
                  <a:effectLst/>
                </p:spPr>
                <p:txBody>
                  <a:bodyPr wrap="none" anchor="ctr"/>
                  <a:lstStyle/>
                  <a:p>
                    <a:endParaRPr lang="en-US"/>
                  </a:p>
                </p:txBody>
              </p:sp>
              <p:sp>
                <p:nvSpPr>
                  <p:cNvPr id="409" name="AutoShape 314"/>
                  <p:cNvSpPr>
                    <a:spLocks noChangeArrowheads="1"/>
                  </p:cNvSpPr>
                  <p:nvPr/>
                </p:nvSpPr>
                <p:spPr bwMode="auto">
                  <a:xfrm>
                    <a:off x="864" y="2256"/>
                    <a:ext cx="240" cy="336"/>
                  </a:xfrm>
                  <a:prstGeom prst="rtTriangle">
                    <a:avLst/>
                  </a:prstGeom>
                  <a:solidFill>
                    <a:schemeClr val="bg2"/>
                  </a:solidFill>
                  <a:ln w="12700">
                    <a:solidFill>
                      <a:schemeClr val="tx1"/>
                    </a:solidFill>
                    <a:miter lim="800000"/>
                    <a:headEnd/>
                    <a:tailEnd/>
                  </a:ln>
                  <a:effectLst/>
                </p:spPr>
                <p:txBody>
                  <a:bodyPr wrap="none" anchor="ctr"/>
                  <a:lstStyle/>
                  <a:p>
                    <a:endParaRPr lang="en-US"/>
                  </a:p>
                </p:txBody>
              </p:sp>
            </p:grpSp>
            <p:grpSp>
              <p:nvGrpSpPr>
                <p:cNvPr id="405" name="Group 315"/>
                <p:cNvGrpSpPr>
                  <a:grpSpLocks/>
                </p:cNvGrpSpPr>
                <p:nvPr/>
              </p:nvGrpSpPr>
              <p:grpSpPr bwMode="auto">
                <a:xfrm>
                  <a:off x="864" y="2448"/>
                  <a:ext cx="48" cy="96"/>
                  <a:chOff x="864" y="2832"/>
                  <a:chExt cx="48" cy="96"/>
                </a:xfrm>
              </p:grpSpPr>
              <p:sp>
                <p:nvSpPr>
                  <p:cNvPr id="406" name="Line 316"/>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407" name="Line 317"/>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366" name="Group 318"/>
              <p:cNvGrpSpPr>
                <a:grpSpLocks/>
              </p:cNvGrpSpPr>
              <p:nvPr/>
            </p:nvGrpSpPr>
            <p:grpSpPr bwMode="auto">
              <a:xfrm>
                <a:off x="4848" y="2633"/>
                <a:ext cx="192" cy="288"/>
                <a:chOff x="864" y="2304"/>
                <a:chExt cx="192" cy="288"/>
              </a:xfrm>
            </p:grpSpPr>
            <p:grpSp>
              <p:nvGrpSpPr>
                <p:cNvPr id="398" name="Group 319"/>
                <p:cNvGrpSpPr>
                  <a:grpSpLocks/>
                </p:cNvGrpSpPr>
                <p:nvPr/>
              </p:nvGrpSpPr>
              <p:grpSpPr bwMode="auto">
                <a:xfrm>
                  <a:off x="864" y="2304"/>
                  <a:ext cx="192" cy="288"/>
                  <a:chOff x="864" y="2256"/>
                  <a:chExt cx="240" cy="336"/>
                </a:xfrm>
              </p:grpSpPr>
              <p:sp>
                <p:nvSpPr>
                  <p:cNvPr id="402" name="Rectangle 320"/>
                  <p:cNvSpPr>
                    <a:spLocks noChangeArrowheads="1"/>
                  </p:cNvSpPr>
                  <p:nvPr/>
                </p:nvSpPr>
                <p:spPr bwMode="auto">
                  <a:xfrm>
                    <a:off x="864" y="2256"/>
                    <a:ext cx="240" cy="336"/>
                  </a:xfrm>
                  <a:prstGeom prst="rect">
                    <a:avLst/>
                  </a:prstGeom>
                  <a:noFill/>
                  <a:ln w="12700">
                    <a:solidFill>
                      <a:schemeClr val="tx1"/>
                    </a:solidFill>
                    <a:miter lim="800000"/>
                    <a:headEnd/>
                    <a:tailEnd/>
                  </a:ln>
                  <a:effectLst/>
                </p:spPr>
                <p:txBody>
                  <a:bodyPr wrap="none" anchor="ctr"/>
                  <a:lstStyle/>
                  <a:p>
                    <a:endParaRPr lang="en-US"/>
                  </a:p>
                </p:txBody>
              </p:sp>
              <p:sp>
                <p:nvSpPr>
                  <p:cNvPr id="403" name="AutoShape 321"/>
                  <p:cNvSpPr>
                    <a:spLocks noChangeArrowheads="1"/>
                  </p:cNvSpPr>
                  <p:nvPr/>
                </p:nvSpPr>
                <p:spPr bwMode="auto">
                  <a:xfrm>
                    <a:off x="864" y="2256"/>
                    <a:ext cx="240" cy="336"/>
                  </a:xfrm>
                  <a:prstGeom prst="rtTriangle">
                    <a:avLst/>
                  </a:prstGeom>
                  <a:solidFill>
                    <a:schemeClr val="bg2"/>
                  </a:solidFill>
                  <a:ln w="12700">
                    <a:solidFill>
                      <a:schemeClr val="tx1"/>
                    </a:solidFill>
                    <a:miter lim="800000"/>
                    <a:headEnd/>
                    <a:tailEnd/>
                  </a:ln>
                  <a:effectLst/>
                </p:spPr>
                <p:txBody>
                  <a:bodyPr wrap="none" anchor="ctr"/>
                  <a:lstStyle/>
                  <a:p>
                    <a:endParaRPr lang="en-US"/>
                  </a:p>
                </p:txBody>
              </p:sp>
            </p:grpSp>
            <p:grpSp>
              <p:nvGrpSpPr>
                <p:cNvPr id="399" name="Group 322"/>
                <p:cNvGrpSpPr>
                  <a:grpSpLocks/>
                </p:cNvGrpSpPr>
                <p:nvPr/>
              </p:nvGrpSpPr>
              <p:grpSpPr bwMode="auto">
                <a:xfrm>
                  <a:off x="864" y="2448"/>
                  <a:ext cx="48" cy="96"/>
                  <a:chOff x="864" y="2832"/>
                  <a:chExt cx="48" cy="96"/>
                </a:xfrm>
              </p:grpSpPr>
              <p:sp>
                <p:nvSpPr>
                  <p:cNvPr id="400" name="Line 323"/>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401" name="Line 324"/>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grpSp>
            <p:nvGrpSpPr>
              <p:cNvPr id="367" name="Group 325"/>
              <p:cNvGrpSpPr>
                <a:grpSpLocks/>
              </p:cNvGrpSpPr>
              <p:nvPr/>
            </p:nvGrpSpPr>
            <p:grpSpPr bwMode="auto">
              <a:xfrm>
                <a:off x="3072" y="3113"/>
                <a:ext cx="576" cy="480"/>
                <a:chOff x="3168" y="3024"/>
                <a:chExt cx="576" cy="480"/>
              </a:xfrm>
            </p:grpSpPr>
            <p:sp>
              <p:nvSpPr>
                <p:cNvPr id="393" name="AutoShape 326"/>
                <p:cNvSpPr>
                  <a:spLocks noChangeArrowheads="1"/>
                </p:cNvSpPr>
                <p:nvPr/>
              </p:nvSpPr>
              <p:spPr bwMode="auto">
                <a:xfrm>
                  <a:off x="3168" y="3024"/>
                  <a:ext cx="252" cy="240"/>
                </a:xfrm>
                <a:prstGeom prst="flowChartDelay">
                  <a:avLst/>
                </a:prstGeom>
                <a:noFill/>
                <a:ln w="12700">
                  <a:solidFill>
                    <a:schemeClr val="tx1"/>
                  </a:solidFill>
                  <a:miter lim="800000"/>
                  <a:headEnd/>
                  <a:tailEnd/>
                </a:ln>
                <a:effectLst/>
              </p:spPr>
              <p:txBody>
                <a:bodyPr wrap="none" anchor="ctr"/>
                <a:lstStyle/>
                <a:p>
                  <a:endParaRPr lang="en-US"/>
                </a:p>
              </p:txBody>
            </p:sp>
            <p:sp>
              <p:nvSpPr>
                <p:cNvPr id="394" name="AutoShape 327"/>
                <p:cNvSpPr>
                  <a:spLocks noChangeArrowheads="1"/>
                </p:cNvSpPr>
                <p:nvPr/>
              </p:nvSpPr>
              <p:spPr bwMode="auto">
                <a:xfrm>
                  <a:off x="3168" y="3264"/>
                  <a:ext cx="252" cy="240"/>
                </a:xfrm>
                <a:prstGeom prst="flowChartDelay">
                  <a:avLst/>
                </a:prstGeom>
                <a:noFill/>
                <a:ln w="12700">
                  <a:solidFill>
                    <a:schemeClr val="tx1"/>
                  </a:solidFill>
                  <a:miter lim="800000"/>
                  <a:headEnd/>
                  <a:tailEnd/>
                </a:ln>
                <a:effectLst/>
              </p:spPr>
              <p:txBody>
                <a:bodyPr wrap="none" anchor="ctr"/>
                <a:lstStyle/>
                <a:p>
                  <a:endParaRPr lang="en-US"/>
                </a:p>
              </p:txBody>
            </p:sp>
            <p:grpSp>
              <p:nvGrpSpPr>
                <p:cNvPr id="395" name="Group 328"/>
                <p:cNvGrpSpPr>
                  <a:grpSpLocks/>
                </p:cNvGrpSpPr>
                <p:nvPr/>
              </p:nvGrpSpPr>
              <p:grpSpPr bwMode="auto">
                <a:xfrm>
                  <a:off x="3408" y="3120"/>
                  <a:ext cx="336" cy="288"/>
                  <a:chOff x="1920" y="2592"/>
                  <a:chExt cx="336" cy="288"/>
                </a:xfrm>
              </p:grpSpPr>
              <p:sp>
                <p:nvSpPr>
                  <p:cNvPr id="396" name="AutoShape 329"/>
                  <p:cNvSpPr>
                    <a:spLocks noChangeArrowheads="1"/>
                  </p:cNvSpPr>
                  <p:nvPr/>
                </p:nvSpPr>
                <p:spPr bwMode="auto">
                  <a:xfrm flipH="1">
                    <a:off x="1920" y="2592"/>
                    <a:ext cx="275" cy="288"/>
                  </a:xfrm>
                  <a:prstGeom prst="moon">
                    <a:avLst>
                      <a:gd name="adj" fmla="val 87500"/>
                    </a:avLst>
                  </a:prstGeom>
                  <a:noFill/>
                  <a:ln w="12700">
                    <a:solidFill>
                      <a:schemeClr val="tx1"/>
                    </a:solidFill>
                    <a:miter lim="800000"/>
                    <a:headEnd/>
                    <a:tailEnd/>
                  </a:ln>
                  <a:effectLst/>
                </p:spPr>
                <p:txBody>
                  <a:bodyPr wrap="none" anchor="ctr"/>
                  <a:lstStyle/>
                  <a:p>
                    <a:endParaRPr lang="en-US"/>
                  </a:p>
                </p:txBody>
              </p:sp>
              <p:sp>
                <p:nvSpPr>
                  <p:cNvPr id="397" name="Oval 330"/>
                  <p:cNvSpPr>
                    <a:spLocks noChangeArrowheads="1"/>
                  </p:cNvSpPr>
                  <p:nvPr/>
                </p:nvSpPr>
                <p:spPr bwMode="auto">
                  <a:xfrm>
                    <a:off x="2195" y="2688"/>
                    <a:ext cx="61" cy="64"/>
                  </a:xfrm>
                  <a:prstGeom prst="ellipse">
                    <a:avLst/>
                  </a:prstGeom>
                  <a:noFill/>
                  <a:ln w="12700">
                    <a:solidFill>
                      <a:schemeClr val="tx1"/>
                    </a:solidFill>
                    <a:round/>
                    <a:headEnd/>
                    <a:tailEnd/>
                  </a:ln>
                  <a:effectLst/>
                </p:spPr>
                <p:txBody>
                  <a:bodyPr wrap="none" anchor="ctr"/>
                  <a:lstStyle/>
                  <a:p>
                    <a:endParaRPr lang="en-US"/>
                  </a:p>
                </p:txBody>
              </p:sp>
            </p:grpSp>
          </p:grpSp>
          <p:sp>
            <p:nvSpPr>
              <p:cNvPr id="368" name="Line 331"/>
              <p:cNvSpPr>
                <a:spLocks noChangeShapeType="1"/>
              </p:cNvSpPr>
              <p:nvPr/>
            </p:nvSpPr>
            <p:spPr bwMode="auto">
              <a:xfrm>
                <a:off x="2736" y="3305"/>
                <a:ext cx="336" cy="0"/>
              </a:xfrm>
              <a:prstGeom prst="line">
                <a:avLst/>
              </a:prstGeom>
              <a:noFill/>
              <a:ln w="12700">
                <a:solidFill>
                  <a:schemeClr val="tx1"/>
                </a:solidFill>
                <a:round/>
                <a:headEnd/>
                <a:tailEnd/>
              </a:ln>
              <a:effectLst/>
            </p:spPr>
            <p:txBody>
              <a:bodyPr/>
              <a:lstStyle/>
              <a:p>
                <a:endParaRPr lang="en-US"/>
              </a:p>
            </p:txBody>
          </p:sp>
          <p:sp>
            <p:nvSpPr>
              <p:cNvPr id="369" name="Line 332"/>
              <p:cNvSpPr>
                <a:spLocks noChangeShapeType="1"/>
              </p:cNvSpPr>
              <p:nvPr/>
            </p:nvSpPr>
            <p:spPr bwMode="auto">
              <a:xfrm>
                <a:off x="2928" y="3161"/>
                <a:ext cx="144" cy="0"/>
              </a:xfrm>
              <a:prstGeom prst="line">
                <a:avLst/>
              </a:prstGeom>
              <a:noFill/>
              <a:ln w="12700">
                <a:solidFill>
                  <a:schemeClr val="tx1"/>
                </a:solidFill>
                <a:round/>
                <a:headEnd/>
                <a:tailEnd/>
              </a:ln>
              <a:effectLst/>
            </p:spPr>
            <p:txBody>
              <a:bodyPr/>
              <a:lstStyle/>
              <a:p>
                <a:endParaRPr lang="en-US"/>
              </a:p>
            </p:txBody>
          </p:sp>
          <p:sp>
            <p:nvSpPr>
              <p:cNvPr id="370" name="Line 333"/>
              <p:cNvSpPr>
                <a:spLocks noChangeShapeType="1"/>
              </p:cNvSpPr>
              <p:nvPr/>
            </p:nvSpPr>
            <p:spPr bwMode="auto">
              <a:xfrm>
                <a:off x="2928" y="3401"/>
                <a:ext cx="144" cy="0"/>
              </a:xfrm>
              <a:prstGeom prst="line">
                <a:avLst/>
              </a:prstGeom>
              <a:noFill/>
              <a:ln w="12700">
                <a:solidFill>
                  <a:schemeClr val="tx1"/>
                </a:solidFill>
                <a:round/>
                <a:headEnd/>
                <a:tailEnd/>
              </a:ln>
              <a:effectLst/>
            </p:spPr>
            <p:txBody>
              <a:bodyPr/>
              <a:lstStyle/>
              <a:p>
                <a:endParaRPr lang="en-US"/>
              </a:p>
            </p:txBody>
          </p:sp>
          <p:sp>
            <p:nvSpPr>
              <p:cNvPr id="371" name="Line 334"/>
              <p:cNvSpPr>
                <a:spLocks noChangeShapeType="1"/>
              </p:cNvSpPr>
              <p:nvPr/>
            </p:nvSpPr>
            <p:spPr bwMode="auto">
              <a:xfrm>
                <a:off x="2928" y="2729"/>
                <a:ext cx="0" cy="432"/>
              </a:xfrm>
              <a:prstGeom prst="line">
                <a:avLst/>
              </a:prstGeom>
              <a:noFill/>
              <a:ln w="12700">
                <a:solidFill>
                  <a:schemeClr val="tx1"/>
                </a:solidFill>
                <a:round/>
                <a:headEnd/>
                <a:tailEnd/>
              </a:ln>
              <a:effectLst/>
            </p:spPr>
            <p:txBody>
              <a:bodyPr/>
              <a:lstStyle/>
              <a:p>
                <a:endParaRPr lang="en-US"/>
              </a:p>
            </p:txBody>
          </p:sp>
          <p:grpSp>
            <p:nvGrpSpPr>
              <p:cNvPr id="372" name="Group 335"/>
              <p:cNvGrpSpPr>
                <a:grpSpLocks/>
              </p:cNvGrpSpPr>
              <p:nvPr/>
            </p:nvGrpSpPr>
            <p:grpSpPr bwMode="auto">
              <a:xfrm>
                <a:off x="3792" y="3161"/>
                <a:ext cx="301" cy="240"/>
                <a:chOff x="2448" y="3120"/>
                <a:chExt cx="301" cy="240"/>
              </a:xfrm>
            </p:grpSpPr>
            <p:sp>
              <p:nvSpPr>
                <p:cNvPr id="391" name="AutoShape 336"/>
                <p:cNvSpPr>
                  <a:spLocks noChangeArrowheads="1"/>
                </p:cNvSpPr>
                <p:nvPr/>
              </p:nvSpPr>
              <p:spPr bwMode="auto">
                <a:xfrm>
                  <a:off x="2448" y="3120"/>
                  <a:ext cx="252" cy="240"/>
                </a:xfrm>
                <a:prstGeom prst="flowChartDelay">
                  <a:avLst/>
                </a:prstGeom>
                <a:noFill/>
                <a:ln w="12700">
                  <a:solidFill>
                    <a:schemeClr val="tx1"/>
                  </a:solidFill>
                  <a:miter lim="800000"/>
                  <a:headEnd/>
                  <a:tailEnd/>
                </a:ln>
                <a:effectLst/>
              </p:spPr>
              <p:txBody>
                <a:bodyPr wrap="none" anchor="ctr"/>
                <a:lstStyle/>
                <a:p>
                  <a:endParaRPr lang="en-US"/>
                </a:p>
              </p:txBody>
            </p:sp>
            <p:sp>
              <p:nvSpPr>
                <p:cNvPr id="392" name="Oval 337"/>
                <p:cNvSpPr>
                  <a:spLocks noChangeArrowheads="1"/>
                </p:cNvSpPr>
                <p:nvPr/>
              </p:nvSpPr>
              <p:spPr bwMode="auto">
                <a:xfrm>
                  <a:off x="2688" y="3216"/>
                  <a:ext cx="61" cy="64"/>
                </a:xfrm>
                <a:prstGeom prst="ellipse">
                  <a:avLst/>
                </a:prstGeom>
                <a:noFill/>
                <a:ln w="12700">
                  <a:solidFill>
                    <a:schemeClr val="tx1"/>
                  </a:solidFill>
                  <a:round/>
                  <a:headEnd/>
                  <a:tailEnd/>
                </a:ln>
                <a:effectLst/>
              </p:spPr>
              <p:txBody>
                <a:bodyPr wrap="none" anchor="ctr"/>
                <a:lstStyle/>
                <a:p>
                  <a:endParaRPr lang="en-US"/>
                </a:p>
              </p:txBody>
            </p:sp>
          </p:grpSp>
          <p:sp>
            <p:nvSpPr>
              <p:cNvPr id="373" name="Line 338"/>
              <p:cNvSpPr>
                <a:spLocks noChangeShapeType="1"/>
              </p:cNvSpPr>
              <p:nvPr/>
            </p:nvSpPr>
            <p:spPr bwMode="auto">
              <a:xfrm>
                <a:off x="3600" y="3305"/>
                <a:ext cx="192" cy="0"/>
              </a:xfrm>
              <a:prstGeom prst="line">
                <a:avLst/>
              </a:prstGeom>
              <a:noFill/>
              <a:ln w="12700">
                <a:solidFill>
                  <a:schemeClr val="tx1"/>
                </a:solidFill>
                <a:round/>
                <a:headEnd/>
                <a:tailEnd/>
              </a:ln>
              <a:effectLst/>
            </p:spPr>
            <p:txBody>
              <a:bodyPr/>
              <a:lstStyle/>
              <a:p>
                <a:endParaRPr lang="en-US"/>
              </a:p>
            </p:txBody>
          </p:sp>
          <p:grpSp>
            <p:nvGrpSpPr>
              <p:cNvPr id="374" name="Group 339"/>
              <p:cNvGrpSpPr>
                <a:grpSpLocks/>
              </p:cNvGrpSpPr>
              <p:nvPr/>
            </p:nvGrpSpPr>
            <p:grpSpPr bwMode="auto">
              <a:xfrm>
                <a:off x="4224" y="3113"/>
                <a:ext cx="253" cy="240"/>
                <a:chOff x="2064" y="3552"/>
                <a:chExt cx="253" cy="240"/>
              </a:xfrm>
            </p:grpSpPr>
            <p:sp>
              <p:nvSpPr>
                <p:cNvPr id="389" name="Oval 340"/>
                <p:cNvSpPr>
                  <a:spLocks noChangeArrowheads="1"/>
                </p:cNvSpPr>
                <p:nvPr/>
              </p:nvSpPr>
              <p:spPr bwMode="auto">
                <a:xfrm>
                  <a:off x="2256" y="3648"/>
                  <a:ext cx="61" cy="64"/>
                </a:xfrm>
                <a:prstGeom prst="ellipse">
                  <a:avLst/>
                </a:prstGeom>
                <a:noFill/>
                <a:ln w="12700">
                  <a:solidFill>
                    <a:schemeClr val="tx1"/>
                  </a:solidFill>
                  <a:round/>
                  <a:headEnd/>
                  <a:tailEnd/>
                </a:ln>
                <a:effectLst/>
              </p:spPr>
              <p:txBody>
                <a:bodyPr wrap="none" anchor="ctr"/>
                <a:lstStyle/>
                <a:p>
                  <a:endParaRPr lang="en-US"/>
                </a:p>
              </p:txBody>
            </p:sp>
            <p:sp>
              <p:nvSpPr>
                <p:cNvPr id="390" name="AutoShape 341"/>
                <p:cNvSpPr>
                  <a:spLocks noChangeArrowheads="1"/>
                </p:cNvSpPr>
                <p:nvPr/>
              </p:nvSpPr>
              <p:spPr bwMode="auto">
                <a:xfrm rot="5400000">
                  <a:off x="2040" y="3576"/>
                  <a:ext cx="240" cy="192"/>
                </a:xfrm>
                <a:prstGeom prst="triangle">
                  <a:avLst>
                    <a:gd name="adj" fmla="val 50000"/>
                  </a:avLst>
                </a:prstGeom>
                <a:noFill/>
                <a:ln w="12700">
                  <a:solidFill>
                    <a:schemeClr val="tx1"/>
                  </a:solidFill>
                  <a:miter lim="800000"/>
                  <a:headEnd/>
                  <a:tailEnd/>
                </a:ln>
                <a:effectLst/>
              </p:spPr>
              <p:txBody>
                <a:bodyPr wrap="none" anchor="ctr"/>
                <a:lstStyle/>
                <a:p>
                  <a:endParaRPr lang="en-US"/>
                </a:p>
              </p:txBody>
            </p:sp>
          </p:grpSp>
          <p:sp>
            <p:nvSpPr>
              <p:cNvPr id="375" name="Line 342"/>
              <p:cNvSpPr>
                <a:spLocks noChangeShapeType="1"/>
              </p:cNvSpPr>
              <p:nvPr/>
            </p:nvSpPr>
            <p:spPr bwMode="auto">
              <a:xfrm>
                <a:off x="4080" y="3257"/>
                <a:ext cx="144" cy="0"/>
              </a:xfrm>
              <a:prstGeom prst="line">
                <a:avLst/>
              </a:prstGeom>
              <a:noFill/>
              <a:ln w="12700">
                <a:solidFill>
                  <a:schemeClr val="tx1"/>
                </a:solidFill>
                <a:round/>
                <a:headEnd/>
                <a:tailEnd/>
              </a:ln>
              <a:effectLst/>
            </p:spPr>
            <p:txBody>
              <a:bodyPr/>
              <a:lstStyle/>
              <a:p>
                <a:endParaRPr lang="en-US"/>
              </a:p>
            </p:txBody>
          </p:sp>
          <p:sp>
            <p:nvSpPr>
              <p:cNvPr id="376" name="Rectangle 343"/>
              <p:cNvSpPr>
                <a:spLocks noChangeArrowheads="1"/>
              </p:cNvSpPr>
              <p:nvPr/>
            </p:nvSpPr>
            <p:spPr bwMode="auto">
              <a:xfrm>
                <a:off x="4848" y="3161"/>
                <a:ext cx="192" cy="288"/>
              </a:xfrm>
              <a:prstGeom prst="rect">
                <a:avLst/>
              </a:prstGeom>
              <a:noFill/>
              <a:ln w="12700">
                <a:solidFill>
                  <a:schemeClr val="tx1"/>
                </a:solidFill>
                <a:miter lim="800000"/>
                <a:headEnd/>
                <a:tailEnd/>
              </a:ln>
              <a:effectLst/>
            </p:spPr>
            <p:txBody>
              <a:bodyPr wrap="none" anchor="ctr"/>
              <a:lstStyle/>
              <a:p>
                <a:endParaRPr lang="en-US"/>
              </a:p>
            </p:txBody>
          </p:sp>
          <p:grpSp>
            <p:nvGrpSpPr>
              <p:cNvPr id="377" name="Group 344"/>
              <p:cNvGrpSpPr>
                <a:grpSpLocks/>
              </p:cNvGrpSpPr>
              <p:nvPr/>
            </p:nvGrpSpPr>
            <p:grpSpPr bwMode="auto">
              <a:xfrm>
                <a:off x="4848" y="3305"/>
                <a:ext cx="48" cy="96"/>
                <a:chOff x="864" y="2832"/>
                <a:chExt cx="48" cy="96"/>
              </a:xfrm>
            </p:grpSpPr>
            <p:sp>
              <p:nvSpPr>
                <p:cNvPr id="387" name="Line 345"/>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388" name="Line 346"/>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sp>
            <p:nvSpPr>
              <p:cNvPr id="378" name="Line 347"/>
              <p:cNvSpPr>
                <a:spLocks noChangeShapeType="1"/>
              </p:cNvSpPr>
              <p:nvPr/>
            </p:nvSpPr>
            <p:spPr bwMode="auto">
              <a:xfrm>
                <a:off x="4464" y="3209"/>
                <a:ext cx="384" cy="0"/>
              </a:xfrm>
              <a:prstGeom prst="line">
                <a:avLst/>
              </a:prstGeom>
              <a:noFill/>
              <a:ln w="12700">
                <a:solidFill>
                  <a:schemeClr val="tx1"/>
                </a:solidFill>
                <a:round/>
                <a:headEnd/>
                <a:tailEnd/>
              </a:ln>
              <a:effectLst/>
            </p:spPr>
            <p:txBody>
              <a:bodyPr/>
              <a:lstStyle/>
              <a:p>
                <a:endParaRPr lang="en-US"/>
              </a:p>
            </p:txBody>
          </p:sp>
          <p:grpSp>
            <p:nvGrpSpPr>
              <p:cNvPr id="379" name="Group 348"/>
              <p:cNvGrpSpPr>
                <a:grpSpLocks/>
              </p:cNvGrpSpPr>
              <p:nvPr/>
            </p:nvGrpSpPr>
            <p:grpSpPr bwMode="auto">
              <a:xfrm>
                <a:off x="4848" y="3641"/>
                <a:ext cx="192" cy="288"/>
                <a:chOff x="864" y="2304"/>
                <a:chExt cx="192" cy="288"/>
              </a:xfrm>
            </p:grpSpPr>
            <p:grpSp>
              <p:nvGrpSpPr>
                <p:cNvPr id="381" name="Group 349"/>
                <p:cNvGrpSpPr>
                  <a:grpSpLocks/>
                </p:cNvGrpSpPr>
                <p:nvPr/>
              </p:nvGrpSpPr>
              <p:grpSpPr bwMode="auto">
                <a:xfrm>
                  <a:off x="864" y="2304"/>
                  <a:ext cx="192" cy="288"/>
                  <a:chOff x="864" y="2256"/>
                  <a:chExt cx="240" cy="336"/>
                </a:xfrm>
              </p:grpSpPr>
              <p:sp>
                <p:nvSpPr>
                  <p:cNvPr id="385" name="Rectangle 350"/>
                  <p:cNvSpPr>
                    <a:spLocks noChangeArrowheads="1"/>
                  </p:cNvSpPr>
                  <p:nvPr/>
                </p:nvSpPr>
                <p:spPr bwMode="auto">
                  <a:xfrm>
                    <a:off x="864" y="2256"/>
                    <a:ext cx="240" cy="336"/>
                  </a:xfrm>
                  <a:prstGeom prst="rect">
                    <a:avLst/>
                  </a:prstGeom>
                  <a:noFill/>
                  <a:ln w="12700">
                    <a:solidFill>
                      <a:schemeClr val="tx1"/>
                    </a:solidFill>
                    <a:miter lim="800000"/>
                    <a:headEnd/>
                    <a:tailEnd/>
                  </a:ln>
                  <a:effectLst/>
                </p:spPr>
                <p:txBody>
                  <a:bodyPr wrap="none" anchor="ctr"/>
                  <a:lstStyle/>
                  <a:p>
                    <a:endParaRPr lang="en-US"/>
                  </a:p>
                </p:txBody>
              </p:sp>
              <p:sp>
                <p:nvSpPr>
                  <p:cNvPr id="386" name="AutoShape 351"/>
                  <p:cNvSpPr>
                    <a:spLocks noChangeArrowheads="1"/>
                  </p:cNvSpPr>
                  <p:nvPr/>
                </p:nvSpPr>
                <p:spPr bwMode="auto">
                  <a:xfrm>
                    <a:off x="864" y="2256"/>
                    <a:ext cx="240" cy="336"/>
                  </a:xfrm>
                  <a:prstGeom prst="rtTriangle">
                    <a:avLst/>
                  </a:prstGeom>
                  <a:solidFill>
                    <a:schemeClr val="bg2"/>
                  </a:solidFill>
                  <a:ln w="12700">
                    <a:solidFill>
                      <a:schemeClr val="tx1"/>
                    </a:solidFill>
                    <a:miter lim="800000"/>
                    <a:headEnd/>
                    <a:tailEnd/>
                  </a:ln>
                  <a:effectLst/>
                </p:spPr>
                <p:txBody>
                  <a:bodyPr wrap="none" anchor="ctr"/>
                  <a:lstStyle/>
                  <a:p>
                    <a:endParaRPr lang="en-US"/>
                  </a:p>
                </p:txBody>
              </p:sp>
            </p:grpSp>
            <p:grpSp>
              <p:nvGrpSpPr>
                <p:cNvPr id="382" name="Group 352"/>
                <p:cNvGrpSpPr>
                  <a:grpSpLocks/>
                </p:cNvGrpSpPr>
                <p:nvPr/>
              </p:nvGrpSpPr>
              <p:grpSpPr bwMode="auto">
                <a:xfrm>
                  <a:off x="864" y="2448"/>
                  <a:ext cx="48" cy="96"/>
                  <a:chOff x="864" y="2832"/>
                  <a:chExt cx="48" cy="96"/>
                </a:xfrm>
              </p:grpSpPr>
              <p:sp>
                <p:nvSpPr>
                  <p:cNvPr id="383" name="Line 353"/>
                  <p:cNvSpPr>
                    <a:spLocks noChangeShapeType="1"/>
                  </p:cNvSpPr>
                  <p:nvPr/>
                </p:nvSpPr>
                <p:spPr bwMode="auto">
                  <a:xfrm>
                    <a:off x="864" y="2832"/>
                    <a:ext cx="48" cy="48"/>
                  </a:xfrm>
                  <a:prstGeom prst="line">
                    <a:avLst/>
                  </a:prstGeom>
                  <a:noFill/>
                  <a:ln w="12700">
                    <a:solidFill>
                      <a:schemeClr val="tx1"/>
                    </a:solidFill>
                    <a:round/>
                    <a:headEnd/>
                    <a:tailEnd/>
                  </a:ln>
                  <a:effectLst/>
                </p:spPr>
                <p:txBody>
                  <a:bodyPr/>
                  <a:lstStyle/>
                  <a:p>
                    <a:endParaRPr lang="en-US"/>
                  </a:p>
                </p:txBody>
              </p:sp>
              <p:sp>
                <p:nvSpPr>
                  <p:cNvPr id="384" name="Line 354"/>
                  <p:cNvSpPr>
                    <a:spLocks noChangeShapeType="1"/>
                  </p:cNvSpPr>
                  <p:nvPr/>
                </p:nvSpPr>
                <p:spPr bwMode="auto">
                  <a:xfrm flipH="1">
                    <a:off x="864" y="2880"/>
                    <a:ext cx="48" cy="48"/>
                  </a:xfrm>
                  <a:prstGeom prst="line">
                    <a:avLst/>
                  </a:prstGeom>
                  <a:noFill/>
                  <a:ln w="12700">
                    <a:solidFill>
                      <a:schemeClr val="tx1"/>
                    </a:solidFill>
                    <a:round/>
                    <a:headEnd/>
                    <a:tailEnd/>
                  </a:ln>
                  <a:effectLst/>
                </p:spPr>
                <p:txBody>
                  <a:bodyPr/>
                  <a:lstStyle/>
                  <a:p>
                    <a:endParaRPr lang="en-US"/>
                  </a:p>
                </p:txBody>
              </p:sp>
            </p:grpSp>
          </p:grpSp>
          <p:sp>
            <p:nvSpPr>
              <p:cNvPr id="380" name="Line 355"/>
              <p:cNvSpPr>
                <a:spLocks noChangeShapeType="1"/>
              </p:cNvSpPr>
              <p:nvPr/>
            </p:nvSpPr>
            <p:spPr bwMode="auto">
              <a:xfrm>
                <a:off x="2688" y="3737"/>
                <a:ext cx="2160" cy="0"/>
              </a:xfrm>
              <a:prstGeom prst="line">
                <a:avLst/>
              </a:prstGeom>
              <a:noFill/>
              <a:ln w="12700">
                <a:solidFill>
                  <a:schemeClr val="tx1"/>
                </a:solidFill>
                <a:round/>
                <a:headEnd/>
                <a:tailEnd/>
              </a:ln>
              <a:effectLst/>
            </p:spPr>
            <p:txBody>
              <a:bodyPr/>
              <a:lstStyle/>
              <a:p>
                <a:endParaRPr lang="en-US"/>
              </a:p>
            </p:txBody>
          </p:sp>
        </p:grpSp>
        <p:sp>
          <p:nvSpPr>
            <p:cNvPr id="302" name="Line 356"/>
            <p:cNvSpPr>
              <a:spLocks noChangeShapeType="1"/>
            </p:cNvSpPr>
            <p:nvPr/>
          </p:nvSpPr>
          <p:spPr bwMode="auto">
            <a:xfrm flipH="1" flipV="1">
              <a:off x="3152" y="2795"/>
              <a:ext cx="227" cy="136"/>
            </a:xfrm>
            <a:prstGeom prst="line">
              <a:avLst/>
            </a:prstGeom>
            <a:noFill/>
            <a:ln w="28575">
              <a:solidFill>
                <a:schemeClr val="bg2"/>
              </a:solidFill>
              <a:round/>
              <a:headEnd/>
              <a:tailEnd type="triangle" w="med" len="med"/>
            </a:ln>
            <a:effectLst/>
          </p:spPr>
          <p:txBody>
            <a:bodyPr/>
            <a:lstStyle/>
            <a:p>
              <a:endParaRPr lang="en-US"/>
            </a:p>
          </p:txBody>
        </p:sp>
        <p:sp>
          <p:nvSpPr>
            <p:cNvPr id="303" name="Text Box 357"/>
            <p:cNvSpPr txBox="1">
              <a:spLocks noChangeArrowheads="1"/>
            </p:cNvSpPr>
            <p:nvPr/>
          </p:nvSpPr>
          <p:spPr bwMode="auto">
            <a:xfrm>
              <a:off x="3016" y="2882"/>
              <a:ext cx="1633" cy="231"/>
            </a:xfrm>
            <a:prstGeom prst="rect">
              <a:avLst/>
            </a:prstGeom>
            <a:noFill/>
            <a:ln w="9525">
              <a:noFill/>
              <a:miter lim="800000"/>
              <a:headEnd/>
              <a:tailEnd/>
            </a:ln>
            <a:effectLst/>
          </p:spPr>
          <p:txBody>
            <a:bodyPr>
              <a:spAutoFit/>
            </a:bodyPr>
            <a:lstStyle/>
            <a:p>
              <a:pPr>
                <a:spcBef>
                  <a:spcPct val="50000"/>
                </a:spcBef>
              </a:pPr>
              <a:r>
                <a:rPr lang="en-US">
                  <a:solidFill>
                    <a:schemeClr val="bg2"/>
                  </a:solidFill>
                </a:rPr>
                <a:t>Connected with V</a:t>
              </a:r>
              <a:r>
                <a:rPr lang="en-US" baseline="-25000">
                  <a:solidFill>
                    <a:schemeClr val="bg2"/>
                  </a:solidFill>
                </a:rPr>
                <a:t>DDL</a:t>
              </a:r>
            </a:p>
          </p:txBody>
        </p:sp>
        <p:sp>
          <p:nvSpPr>
            <p:cNvPr id="304" name="Line 358"/>
            <p:cNvSpPr>
              <a:spLocks noChangeShapeType="1"/>
            </p:cNvSpPr>
            <p:nvPr/>
          </p:nvSpPr>
          <p:spPr bwMode="auto">
            <a:xfrm flipV="1">
              <a:off x="3606" y="2795"/>
              <a:ext cx="136" cy="136"/>
            </a:xfrm>
            <a:prstGeom prst="line">
              <a:avLst/>
            </a:prstGeom>
            <a:noFill/>
            <a:ln w="28575">
              <a:solidFill>
                <a:schemeClr val="bg2"/>
              </a:solidFill>
              <a:round/>
              <a:headEnd/>
              <a:tailEnd type="triangle" w="med" len="med"/>
            </a:ln>
            <a:effectLst/>
          </p:spPr>
          <p:txBody>
            <a:bodyPr/>
            <a:lstStyle/>
            <a:p>
              <a:endParaRPr lang="en-US"/>
            </a:p>
          </p:txBody>
        </p:sp>
        <p:sp>
          <p:nvSpPr>
            <p:cNvPr id="305" name="Line 359"/>
            <p:cNvSpPr>
              <a:spLocks noChangeShapeType="1"/>
            </p:cNvSpPr>
            <p:nvPr/>
          </p:nvSpPr>
          <p:spPr bwMode="auto">
            <a:xfrm flipV="1">
              <a:off x="3878" y="2750"/>
              <a:ext cx="227" cy="181"/>
            </a:xfrm>
            <a:prstGeom prst="line">
              <a:avLst/>
            </a:prstGeom>
            <a:noFill/>
            <a:ln w="28575">
              <a:solidFill>
                <a:schemeClr val="bg2"/>
              </a:solidFill>
              <a:round/>
              <a:headEnd/>
              <a:tailEnd type="triangle" w="med" len="med"/>
            </a:ln>
            <a:effectLst/>
          </p:spPr>
          <p:txBody>
            <a:bodyPr/>
            <a:lstStyle/>
            <a:p>
              <a:endParaRPr lang="en-US"/>
            </a:p>
          </p:txBody>
        </p:sp>
        <p:sp>
          <p:nvSpPr>
            <p:cNvPr id="306" name="Text Box 360"/>
            <p:cNvSpPr txBox="1">
              <a:spLocks noChangeArrowheads="1"/>
            </p:cNvSpPr>
            <p:nvPr/>
          </p:nvSpPr>
          <p:spPr bwMode="auto">
            <a:xfrm>
              <a:off x="3334" y="3475"/>
              <a:ext cx="1633" cy="231"/>
            </a:xfrm>
            <a:prstGeom prst="rect">
              <a:avLst/>
            </a:prstGeom>
            <a:noFill/>
            <a:ln w="9525">
              <a:noFill/>
              <a:miter lim="800000"/>
              <a:headEnd/>
              <a:tailEnd/>
            </a:ln>
            <a:effectLst/>
          </p:spPr>
          <p:txBody>
            <a:bodyPr>
              <a:spAutoFit/>
            </a:bodyPr>
            <a:lstStyle/>
            <a:p>
              <a:pPr>
                <a:spcBef>
                  <a:spcPct val="50000"/>
                </a:spcBef>
              </a:pPr>
              <a:r>
                <a:rPr lang="en-US"/>
                <a:t>Connected with V</a:t>
              </a:r>
              <a:r>
                <a:rPr lang="en-US" baseline="-25000"/>
                <a:t>DDH</a:t>
              </a:r>
            </a:p>
          </p:txBody>
        </p:sp>
        <p:sp>
          <p:nvSpPr>
            <p:cNvPr id="307" name="Line 361"/>
            <p:cNvSpPr>
              <a:spLocks noChangeShapeType="1"/>
            </p:cNvSpPr>
            <p:nvPr/>
          </p:nvSpPr>
          <p:spPr bwMode="auto">
            <a:xfrm flipV="1">
              <a:off x="4059" y="3385"/>
              <a:ext cx="136" cy="136"/>
            </a:xfrm>
            <a:prstGeom prst="line">
              <a:avLst/>
            </a:prstGeom>
            <a:noFill/>
            <a:ln w="28575">
              <a:solidFill>
                <a:schemeClr val="tx2"/>
              </a:solidFill>
              <a:round/>
              <a:headEnd/>
              <a:tailEnd type="triangle" w="med" len="med"/>
            </a:ln>
            <a:effectLst/>
          </p:spPr>
          <p:txBody>
            <a:bodyPr/>
            <a:lstStyle/>
            <a:p>
              <a:endParaRPr lang="en-US"/>
            </a:p>
          </p:txBody>
        </p:sp>
        <p:sp>
          <p:nvSpPr>
            <p:cNvPr id="308" name="Line 362"/>
            <p:cNvSpPr>
              <a:spLocks noChangeShapeType="1"/>
            </p:cNvSpPr>
            <p:nvPr/>
          </p:nvSpPr>
          <p:spPr bwMode="auto">
            <a:xfrm flipH="1" flipV="1">
              <a:off x="3606" y="3430"/>
              <a:ext cx="136" cy="91"/>
            </a:xfrm>
            <a:prstGeom prst="line">
              <a:avLst/>
            </a:prstGeom>
            <a:noFill/>
            <a:ln w="28575">
              <a:solidFill>
                <a:schemeClr val="tx2"/>
              </a:solidFill>
              <a:round/>
              <a:headEnd/>
              <a:tailEnd type="triangle" w="med" len="med"/>
            </a:ln>
            <a:effectLst/>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4">
                                            <p:txEl>
                                              <p:pRg st="3" end="3"/>
                                            </p:txEl>
                                          </p:spTgt>
                                        </p:tgtEl>
                                        <p:attrNameLst>
                                          <p:attrName>style.visibility</p:attrName>
                                        </p:attrNameLst>
                                      </p:cBhvr>
                                      <p:to>
                                        <p:strVal val="visible"/>
                                      </p:to>
                                    </p:set>
                                  </p:childTnLst>
                                </p:cTn>
                              </p:par>
                              <p:par>
                                <p:cTn id="13" presetID="10" presetClass="entr" presetSubtype="0" fill="hold" nodeType="withEffect">
                                  <p:stCondLst>
                                    <p:cond delay="0"/>
                                  </p:stCondLst>
                                  <p:childTnLst>
                                    <p:set>
                                      <p:cBhvr>
                                        <p:cTn id="14" dur="1" fill="hold">
                                          <p:stCondLst>
                                            <p:cond delay="0"/>
                                          </p:stCondLst>
                                        </p:cTn>
                                        <p:tgtEl>
                                          <p:spTgt spid="300"/>
                                        </p:tgtEl>
                                        <p:attrNameLst>
                                          <p:attrName>style.visibility</p:attrName>
                                        </p:attrNameLst>
                                      </p:cBhvr>
                                      <p:to>
                                        <p:strVal val="visible"/>
                                      </p:to>
                                    </p:set>
                                    <p:animEffect transition="in" filter="fade">
                                      <p:cBhvr>
                                        <p:cTn id="15" dur="2000"/>
                                        <p:tgtEl>
                                          <p:spTgt spid="300"/>
                                        </p:tgtEl>
                                      </p:cBhvr>
                                    </p:animEffect>
                                  </p:childTnLst>
                                </p:cTn>
                              </p:par>
                              <p:par>
                                <p:cTn id="16" presetID="10" presetClass="exit" presetSubtype="0" fill="hold" nodeType="withEffect">
                                  <p:stCondLst>
                                    <p:cond delay="0"/>
                                  </p:stCondLst>
                                  <p:childTnLst>
                                    <p:animEffect transition="out" filter="fade">
                                      <p:cBhvr>
                                        <p:cTn id="17" dur="2000"/>
                                        <p:tgtEl>
                                          <p:spTgt spid="155"/>
                                        </p:tgtEl>
                                      </p:cBhvr>
                                    </p:animEffect>
                                    <p:set>
                                      <p:cBhvr>
                                        <p:cTn id="18" dur="1" fill="hold">
                                          <p:stCondLst>
                                            <p:cond delay="1999"/>
                                          </p:stCondLst>
                                        </p:cTn>
                                        <p:tgtEl>
                                          <p:spTgt spid="15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Voltage Frequency Scaling</a:t>
            </a:r>
            <a:endParaRPr lang="en-US" dirty="0"/>
          </a:p>
        </p:txBody>
      </p:sp>
      <p:pic>
        <p:nvPicPr>
          <p:cNvPr id="38915" name="Picture 3"/>
          <p:cNvPicPr>
            <a:picLocks noChangeAspect="1" noChangeArrowheads="1"/>
          </p:cNvPicPr>
          <p:nvPr/>
        </p:nvPicPr>
        <p:blipFill>
          <a:blip r:embed="rId2" cstate="print"/>
          <a:srcRect/>
          <a:stretch>
            <a:fillRect/>
          </a:stretch>
        </p:blipFill>
        <p:spPr bwMode="auto">
          <a:xfrm>
            <a:off x="5943600" y="2362200"/>
            <a:ext cx="2845089" cy="3276600"/>
          </a:xfrm>
          <a:prstGeom prst="rect">
            <a:avLst/>
          </a:prstGeom>
          <a:noFill/>
          <a:ln w="9525">
            <a:noFill/>
            <a:miter lim="800000"/>
            <a:headEnd/>
            <a:tailEnd/>
          </a:ln>
        </p:spPr>
      </p:pic>
      <p:sp>
        <p:nvSpPr>
          <p:cNvPr id="24" name="TextBox 23"/>
          <p:cNvSpPr txBox="1"/>
          <p:nvPr/>
        </p:nvSpPr>
        <p:spPr>
          <a:xfrm>
            <a:off x="152400" y="1447800"/>
            <a:ext cx="5791200" cy="4524315"/>
          </a:xfrm>
          <a:prstGeom prst="rect">
            <a:avLst/>
          </a:prstGeom>
          <a:noFill/>
        </p:spPr>
        <p:txBody>
          <a:bodyPr wrap="square" rtlCol="0">
            <a:spAutoFit/>
          </a:bodyPr>
          <a:lstStyle/>
          <a:p>
            <a:r>
              <a:rPr lang="en-US" dirty="0" smtClean="0"/>
              <a:t>Many systems have time varying performance requirements (Solitaire vs. PSPICE). Systems can save energy by reducing the clock frequency to the minimum sufficient to complete the task on schedule, then reducing the voltage to the minimum necessary to operate at that frequency. This is called dynamic voltage/frequency scaling (DVFS).</a:t>
            </a:r>
          </a:p>
          <a:p>
            <a:endParaRPr lang="en-US" dirty="0" smtClean="0"/>
          </a:p>
          <a:p>
            <a:r>
              <a:rPr lang="en-US" dirty="0" smtClean="0"/>
              <a:t>A DVS controller takes in information about the system (temperature/workload) and determines the supply voltage and frequency sufficient to complete the workload on schedule or to maximize performance without over heating. A switching </a:t>
            </a:r>
            <a:r>
              <a:rPr lang="en-US" dirty="0" err="1" smtClean="0"/>
              <a:t>Vreg</a:t>
            </a:r>
            <a:r>
              <a:rPr lang="en-US" dirty="0" smtClean="0"/>
              <a:t> steps down Vin from a high value to the necessary </a:t>
            </a:r>
            <a:r>
              <a:rPr lang="en-US" dirty="0" err="1" smtClean="0"/>
              <a:t>Vdd</a:t>
            </a:r>
            <a:r>
              <a:rPr lang="en-US" dirty="0" smtClean="0"/>
              <a:t>. The core logic contains a PLL to generate the specified clock frequency which is determined by the DVS controller.</a:t>
            </a:r>
            <a:endParaRPr lang="en-US" dirty="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 and Short-Circuit Current</a:t>
            </a:r>
            <a:endParaRPr lang="en-US" dirty="0"/>
          </a:p>
        </p:txBody>
      </p:sp>
      <p:sp>
        <p:nvSpPr>
          <p:cNvPr id="3" name="Content Placeholder 2"/>
          <p:cNvSpPr>
            <a:spLocks noGrp="1"/>
          </p:cNvSpPr>
          <p:nvPr>
            <p:ph sz="quarter" idx="1"/>
          </p:nvPr>
        </p:nvSpPr>
        <p:spPr/>
        <p:txBody>
          <a:bodyPr>
            <a:normAutofit/>
          </a:bodyPr>
          <a:lstStyle/>
          <a:p>
            <a:r>
              <a:rPr lang="en-US" sz="2400" dirty="0" smtClean="0"/>
              <a:t>Dynamic power is directly proportional to frequency, so a chip should not run faster than necessary</a:t>
            </a:r>
          </a:p>
          <a:p>
            <a:r>
              <a:rPr lang="en-US" sz="2400" dirty="0" smtClean="0"/>
              <a:t>Reducing the frequency also allows downsizing transistors or using a lower supply voltage</a:t>
            </a:r>
          </a:p>
          <a:p>
            <a:r>
              <a:rPr lang="en-US" sz="2400" dirty="0" smtClean="0"/>
              <a:t>Larger output load capacitance reduces short-circuit power dissipation because with a larger load, the output switches a small amount during the input transition (gate output transition should not be faster than the input transition). The larger capacitor takes most of the current.</a:t>
            </a:r>
          </a:p>
          <a:p>
            <a:r>
              <a:rPr lang="en-US" sz="2400" dirty="0" smtClean="0"/>
              <a:t>Short circuit power is about 5-10% of dynamic power and can be ignored in hand calculations</a:t>
            </a:r>
            <a:endParaRPr lang="en-US" sz="2400" dirty="0"/>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Resonant Circuits</a:t>
            </a:r>
            <a:endParaRPr lang="en-US" dirty="0"/>
          </a:p>
        </p:txBody>
      </p:sp>
      <p:sp>
        <p:nvSpPr>
          <p:cNvPr id="3" name="Content Placeholder 2"/>
          <p:cNvSpPr>
            <a:spLocks noGrp="1"/>
          </p:cNvSpPr>
          <p:nvPr>
            <p:ph sz="quarter" idx="1"/>
          </p:nvPr>
        </p:nvSpPr>
        <p:spPr>
          <a:xfrm>
            <a:off x="301752" y="1527048"/>
            <a:ext cx="8503920" cy="4797552"/>
          </a:xfrm>
        </p:spPr>
        <p:txBody>
          <a:bodyPr>
            <a:normAutofit fontScale="92500" lnSpcReduction="20000"/>
          </a:bodyPr>
          <a:lstStyle/>
          <a:p>
            <a:r>
              <a:rPr lang="en-US" sz="1800" dirty="0" smtClean="0"/>
              <a:t>Resonant Circuits seek to reduce dynamic power by letting the energy be store in storage elements rather than be dumped to ground. </a:t>
            </a:r>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endParaRPr lang="en-US" sz="1800" dirty="0" smtClean="0"/>
          </a:p>
          <a:p>
            <a:r>
              <a:rPr lang="en-US" sz="1800" dirty="0" smtClean="0"/>
              <a:t>Resonant Clock Network (shown above). C_CLOCK is the capacitance of the clock network, and in a ordinary clock circuit, it is driven between VDD and GND by a clock buffer. The clock network adds L1 and C2 which is approximately 10*C_CLOCK.  The resistors represent losses in the clock wires and in the inductor that lower the quality of the resonator. In this circuit the energy moves back and forth between L1 and the C_CLOCK, which causes a sinusoid oscillation with a resonant frequency f. C2 must be large enough to store excess energy and not interfere with resonance of the clock capacitance. </a:t>
            </a:r>
          </a:p>
          <a:p>
            <a:r>
              <a:rPr lang="en-US" sz="1800" dirty="0" smtClean="0"/>
              <a:t>IBM used a resonant global clock structure to reduce chip power by 10% at 4-5 GHz for the cell processor [Chan 09]</a:t>
            </a:r>
          </a:p>
        </p:txBody>
      </p:sp>
      <p:pic>
        <p:nvPicPr>
          <p:cNvPr id="37890" name="Picture 2"/>
          <p:cNvPicPr>
            <a:picLocks noChangeAspect="1" noChangeArrowheads="1"/>
          </p:cNvPicPr>
          <p:nvPr/>
        </p:nvPicPr>
        <p:blipFill>
          <a:blip r:embed="rId2" cstate="print"/>
          <a:srcRect/>
          <a:stretch>
            <a:fillRect/>
          </a:stretch>
        </p:blipFill>
        <p:spPr bwMode="auto">
          <a:xfrm>
            <a:off x="2362200" y="2209800"/>
            <a:ext cx="3383280" cy="161108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2800" dirty="0" smtClean="0"/>
              <a:t>Reducing </a:t>
            </a:r>
            <a:r>
              <a:rPr lang="en-US" sz="2800" u="sng" dirty="0" smtClean="0"/>
              <a:t>Static Power</a:t>
            </a:r>
            <a:r>
              <a:rPr lang="en-US" sz="2800" dirty="0" smtClean="0"/>
              <a:t>- </a:t>
            </a:r>
            <a:br>
              <a:rPr lang="en-US" sz="2800" dirty="0" smtClean="0"/>
            </a:br>
            <a:r>
              <a:rPr lang="en-US" sz="2800" dirty="0" smtClean="0"/>
              <a:t>Dual Threshold Gates</a:t>
            </a:r>
            <a:endParaRPr lang="en-US" sz="2800" dirty="0"/>
          </a:p>
        </p:txBody>
      </p:sp>
      <p:sp>
        <p:nvSpPr>
          <p:cNvPr id="24" name="Text Box 3"/>
          <p:cNvSpPr txBox="1">
            <a:spLocks noChangeArrowheads="1"/>
          </p:cNvSpPr>
          <p:nvPr/>
        </p:nvSpPr>
        <p:spPr bwMode="auto">
          <a:xfrm>
            <a:off x="228600" y="2743200"/>
            <a:ext cx="2590800" cy="1600438"/>
          </a:xfrm>
          <a:prstGeom prst="rect">
            <a:avLst/>
          </a:prstGeom>
          <a:noFill/>
          <a:ln w="9525">
            <a:noFill/>
            <a:miter lim="800000"/>
            <a:headEnd/>
            <a:tailEnd/>
          </a:ln>
        </p:spPr>
        <p:txBody>
          <a:bodyPr wrap="square">
            <a:spAutoFit/>
          </a:bodyPr>
          <a:lstStyle/>
          <a:p>
            <a:pPr algn="ctr"/>
            <a:r>
              <a:rPr lang="en-US" sz="1400" i="1" u="sng" dirty="0" smtClean="0">
                <a:cs typeface="Arial" pitchFamily="34" charset="0"/>
              </a:rPr>
              <a:t>Short-Channel Devices </a:t>
            </a:r>
          </a:p>
          <a:p>
            <a:r>
              <a:rPr lang="en-US" sz="1400" i="1" dirty="0" smtClean="0">
                <a:cs typeface="Arial" pitchFamily="34" charset="0"/>
              </a:rPr>
              <a:t>(</a:t>
            </a:r>
            <a:r>
              <a:rPr lang="en-US" sz="1400" dirty="0" smtClean="0"/>
              <a:t>channel length comparable to depth of drain and source junctions and depletion width</a:t>
            </a:r>
          </a:p>
          <a:p>
            <a:endParaRPr lang="en-US" sz="1400" i="1" dirty="0" smtClean="0">
              <a:cs typeface="Arial" pitchFamily="34" charset="0"/>
            </a:endParaRPr>
          </a:p>
          <a:p>
            <a:pPr eaLnBrk="1" hangingPunct="1"/>
            <a:r>
              <a:rPr lang="en-US" sz="1400" i="1" dirty="0" smtClean="0">
                <a:cs typeface="Arial" pitchFamily="34" charset="0"/>
              </a:rPr>
              <a:t>I</a:t>
            </a:r>
            <a:r>
              <a:rPr lang="en-US" sz="1400" i="1" baseline="-25000" dirty="0" smtClean="0">
                <a:cs typeface="Arial" pitchFamily="34" charset="0"/>
              </a:rPr>
              <a:t>DS</a:t>
            </a:r>
            <a:r>
              <a:rPr lang="en-US" sz="1400" i="1" dirty="0">
                <a:cs typeface="Arial" pitchFamily="34" charset="0"/>
              </a:rPr>
              <a:t>= </a:t>
            </a:r>
            <a:r>
              <a:rPr lang="el-GR" sz="1400" i="1" dirty="0">
                <a:cs typeface="Arial" pitchFamily="34" charset="0"/>
              </a:rPr>
              <a:t>μ</a:t>
            </a:r>
            <a:r>
              <a:rPr lang="en-US" sz="1400" i="1" baseline="-25000" dirty="0">
                <a:cs typeface="Arial" pitchFamily="34" charset="0"/>
              </a:rPr>
              <a:t>0</a:t>
            </a:r>
            <a:r>
              <a:rPr lang="en-US" sz="1400" i="1" dirty="0">
                <a:cs typeface="Arial" pitchFamily="34" charset="0"/>
              </a:rPr>
              <a:t> C</a:t>
            </a:r>
            <a:r>
              <a:rPr lang="en-US" sz="1400" i="1" baseline="-25000" dirty="0">
                <a:cs typeface="Arial" pitchFamily="34" charset="0"/>
              </a:rPr>
              <a:t>ox</a:t>
            </a:r>
            <a:r>
              <a:rPr lang="en-US" sz="1400" dirty="0">
                <a:cs typeface="Arial" pitchFamily="34" charset="0"/>
              </a:rPr>
              <a:t>(</a:t>
            </a:r>
            <a:r>
              <a:rPr lang="en-US" sz="1400" i="1" dirty="0">
                <a:cs typeface="Arial" pitchFamily="34" charset="0"/>
              </a:rPr>
              <a:t>W/L</a:t>
            </a:r>
            <a:r>
              <a:rPr lang="en-US" sz="1400" dirty="0">
                <a:cs typeface="Arial" pitchFamily="34" charset="0"/>
              </a:rPr>
              <a:t>)</a:t>
            </a:r>
            <a:r>
              <a:rPr lang="en-US" sz="1400" i="1" dirty="0">
                <a:cs typeface="Arial" pitchFamily="34" charset="0"/>
              </a:rPr>
              <a:t>V</a:t>
            </a:r>
            <a:r>
              <a:rPr lang="en-US" sz="1400" i="1" baseline="-25000" dirty="0">
                <a:cs typeface="Arial" pitchFamily="34" charset="0"/>
              </a:rPr>
              <a:t>t</a:t>
            </a:r>
            <a:r>
              <a:rPr lang="en-US" sz="1400" i="1" baseline="30000" dirty="0">
                <a:cs typeface="Arial" pitchFamily="34" charset="0"/>
              </a:rPr>
              <a:t>2</a:t>
            </a:r>
            <a:r>
              <a:rPr lang="en-US" sz="1400" i="1" dirty="0">
                <a:cs typeface="Arial" pitchFamily="34" charset="0"/>
              </a:rPr>
              <a:t> exp</a:t>
            </a:r>
            <a:r>
              <a:rPr lang="en-US" sz="1400" dirty="0">
                <a:cs typeface="Arial" pitchFamily="34" charset="0"/>
              </a:rPr>
              <a:t>{(</a:t>
            </a:r>
            <a:r>
              <a:rPr lang="en-US" sz="1400" i="1" dirty="0">
                <a:cs typeface="Arial" pitchFamily="34" charset="0"/>
              </a:rPr>
              <a:t>V</a:t>
            </a:r>
            <a:r>
              <a:rPr lang="en-US" sz="1400" i="1" baseline="-25000" dirty="0">
                <a:cs typeface="Arial" pitchFamily="34" charset="0"/>
              </a:rPr>
              <a:t>GS </a:t>
            </a:r>
            <a:r>
              <a:rPr lang="en-US" sz="1400" i="1" dirty="0">
                <a:cs typeface="Arial" pitchFamily="34" charset="0"/>
              </a:rPr>
              <a:t>–V</a:t>
            </a:r>
            <a:r>
              <a:rPr lang="en-US" sz="1400" i="1" baseline="-25000" dirty="0">
                <a:cs typeface="Arial" pitchFamily="34" charset="0"/>
              </a:rPr>
              <a:t>TH </a:t>
            </a:r>
            <a:r>
              <a:rPr lang="en-US" sz="1400" i="1" dirty="0">
                <a:cs typeface="Arial" pitchFamily="34" charset="0"/>
              </a:rPr>
              <a:t>+ </a:t>
            </a:r>
            <a:r>
              <a:rPr lang="el-GR" sz="1400" i="1" dirty="0">
                <a:cs typeface="Arial" pitchFamily="34" charset="0"/>
              </a:rPr>
              <a:t>η</a:t>
            </a:r>
            <a:r>
              <a:rPr lang="en-US" sz="1400" i="1" dirty="0">
                <a:cs typeface="Arial" pitchFamily="34" charset="0"/>
              </a:rPr>
              <a:t>V</a:t>
            </a:r>
            <a:r>
              <a:rPr lang="en-US" sz="1400" i="1" baseline="-25000" dirty="0">
                <a:cs typeface="Arial" pitchFamily="34" charset="0"/>
              </a:rPr>
              <a:t>DS</a:t>
            </a:r>
            <a:r>
              <a:rPr lang="en-US" sz="1400" dirty="0">
                <a:cs typeface="Arial" pitchFamily="34" charset="0"/>
              </a:rPr>
              <a:t>)</a:t>
            </a:r>
            <a:r>
              <a:rPr lang="en-US" sz="1400" i="1" dirty="0">
                <a:cs typeface="Arial" pitchFamily="34" charset="0"/>
              </a:rPr>
              <a:t>/</a:t>
            </a:r>
            <a:r>
              <a:rPr lang="en-US" sz="1400" i="1" dirty="0" err="1">
                <a:cs typeface="Arial" pitchFamily="34" charset="0"/>
              </a:rPr>
              <a:t>nV</a:t>
            </a:r>
            <a:r>
              <a:rPr lang="en-US" sz="1400" i="1" baseline="-25000" dirty="0" err="1">
                <a:cs typeface="Arial" pitchFamily="34" charset="0"/>
              </a:rPr>
              <a:t>t</a:t>
            </a:r>
            <a:r>
              <a:rPr lang="en-US" sz="1400" dirty="0">
                <a:cs typeface="Arial" pitchFamily="34" charset="0"/>
              </a:rPr>
              <a:t>} </a:t>
            </a:r>
          </a:p>
        </p:txBody>
      </p:sp>
      <p:sp>
        <p:nvSpPr>
          <p:cNvPr id="25" name="Rectangle 4"/>
          <p:cNvSpPr>
            <a:spLocks noChangeArrowheads="1"/>
          </p:cNvSpPr>
          <p:nvPr/>
        </p:nvSpPr>
        <p:spPr bwMode="auto">
          <a:xfrm>
            <a:off x="304800" y="4495800"/>
            <a:ext cx="2514600" cy="523220"/>
          </a:xfrm>
          <a:prstGeom prst="rect">
            <a:avLst/>
          </a:prstGeom>
          <a:noFill/>
          <a:ln w="9525">
            <a:noFill/>
            <a:miter lim="800000"/>
            <a:headEnd/>
            <a:tailEnd/>
          </a:ln>
        </p:spPr>
        <p:txBody>
          <a:bodyPr wrap="square">
            <a:spAutoFit/>
          </a:bodyPr>
          <a:lstStyle/>
          <a:p>
            <a:pPr eaLnBrk="1" hangingPunct="1"/>
            <a:r>
              <a:rPr lang="en-US" sz="1400" i="1" dirty="0">
                <a:cs typeface="Arial" pitchFamily="34" charset="0"/>
              </a:rPr>
              <a:t>V</a:t>
            </a:r>
            <a:r>
              <a:rPr lang="en-US" sz="1400" i="1" baseline="-25000" dirty="0">
                <a:cs typeface="Arial" pitchFamily="34" charset="0"/>
              </a:rPr>
              <a:t>DS</a:t>
            </a:r>
            <a:r>
              <a:rPr lang="en-US" sz="1400" i="1" dirty="0">
                <a:cs typeface="Arial" pitchFamily="34" charset="0"/>
              </a:rPr>
              <a:t> = drain to source voltage</a:t>
            </a:r>
          </a:p>
          <a:p>
            <a:pPr eaLnBrk="1" hangingPunct="1"/>
            <a:r>
              <a:rPr lang="el-GR" sz="1400" i="1" dirty="0">
                <a:cs typeface="Arial" pitchFamily="34" charset="0"/>
              </a:rPr>
              <a:t>η</a:t>
            </a:r>
            <a:r>
              <a:rPr lang="en-US" sz="1400" i="1" dirty="0">
                <a:cs typeface="Arial" pitchFamily="34" charset="0"/>
              </a:rPr>
              <a:t>: a proportionality factor</a:t>
            </a:r>
          </a:p>
        </p:txBody>
      </p:sp>
      <p:sp>
        <p:nvSpPr>
          <p:cNvPr id="44" name="Rectangle 3"/>
          <p:cNvSpPr>
            <a:spLocks noChangeArrowheads="1"/>
          </p:cNvSpPr>
          <p:nvPr/>
        </p:nvSpPr>
        <p:spPr bwMode="auto">
          <a:xfrm>
            <a:off x="4038600" y="1905000"/>
            <a:ext cx="4572000" cy="3581400"/>
          </a:xfrm>
          <a:prstGeom prst="rect">
            <a:avLst/>
          </a:prstGeom>
          <a:solidFill>
            <a:schemeClr val="bg2"/>
          </a:solidFill>
          <a:ln w="19050">
            <a:solidFill>
              <a:schemeClr val="tx1"/>
            </a:solidFill>
            <a:miter lim="800000"/>
            <a:headEnd/>
            <a:tailEnd/>
          </a:ln>
        </p:spPr>
        <p:txBody>
          <a:bodyPr wrap="none" anchor="ctr"/>
          <a:lstStyle/>
          <a:p>
            <a:endParaRPr lang="en-US"/>
          </a:p>
        </p:txBody>
      </p:sp>
      <p:sp>
        <p:nvSpPr>
          <p:cNvPr id="45" name="Freeform 4"/>
          <p:cNvSpPr>
            <a:spLocks/>
          </p:cNvSpPr>
          <p:nvPr/>
        </p:nvSpPr>
        <p:spPr bwMode="auto">
          <a:xfrm>
            <a:off x="4038600" y="1981200"/>
            <a:ext cx="4572000" cy="3254375"/>
          </a:xfrm>
          <a:custGeom>
            <a:avLst/>
            <a:gdLst>
              <a:gd name="T0" fmla="*/ 0 w 2880"/>
              <a:gd name="T1" fmla="*/ 2147483647 h 1872"/>
              <a:gd name="T2" fmla="*/ 2147483647 w 2880"/>
              <a:gd name="T3" fmla="*/ 2147483647 h 1872"/>
              <a:gd name="T4" fmla="*/ 2147483647 w 2880"/>
              <a:gd name="T5" fmla="*/ 2147483647 h 1872"/>
              <a:gd name="T6" fmla="*/ 2147483647 w 2880"/>
              <a:gd name="T7" fmla="*/ 0 h 1872"/>
              <a:gd name="T8" fmla="*/ 0 60000 65536"/>
              <a:gd name="T9" fmla="*/ 0 60000 65536"/>
              <a:gd name="T10" fmla="*/ 0 60000 65536"/>
              <a:gd name="T11" fmla="*/ 0 60000 65536"/>
              <a:gd name="T12" fmla="*/ 0 w 2880"/>
              <a:gd name="T13" fmla="*/ 0 h 1872"/>
              <a:gd name="T14" fmla="*/ 2880 w 2880"/>
              <a:gd name="T15" fmla="*/ 1872 h 1872"/>
            </a:gdLst>
            <a:ahLst/>
            <a:cxnLst>
              <a:cxn ang="T8">
                <a:pos x="T0" y="T1"/>
              </a:cxn>
              <a:cxn ang="T9">
                <a:pos x="T2" y="T3"/>
              </a:cxn>
              <a:cxn ang="T10">
                <a:pos x="T4" y="T5"/>
              </a:cxn>
              <a:cxn ang="T11">
                <a:pos x="T6" y="T7"/>
              </a:cxn>
            </a:cxnLst>
            <a:rect l="T12" t="T13" r="T14" b="T15"/>
            <a:pathLst>
              <a:path w="2880" h="1872">
                <a:moveTo>
                  <a:pt x="0" y="1872"/>
                </a:moveTo>
                <a:cubicBezTo>
                  <a:pt x="212" y="1344"/>
                  <a:pt x="424" y="816"/>
                  <a:pt x="672" y="528"/>
                </a:cubicBezTo>
                <a:cubicBezTo>
                  <a:pt x="920" y="240"/>
                  <a:pt x="1120" y="232"/>
                  <a:pt x="1488" y="144"/>
                </a:cubicBezTo>
                <a:cubicBezTo>
                  <a:pt x="1856" y="56"/>
                  <a:pt x="2368" y="28"/>
                  <a:pt x="2880" y="0"/>
                </a:cubicBezTo>
              </a:path>
            </a:pathLst>
          </a:custGeom>
          <a:noFill/>
          <a:ln w="28575" cmpd="sng">
            <a:solidFill>
              <a:schemeClr val="tx1"/>
            </a:solidFill>
            <a:round/>
            <a:headEnd/>
            <a:tailEnd/>
          </a:ln>
        </p:spPr>
        <p:txBody>
          <a:bodyPr/>
          <a:lstStyle/>
          <a:p>
            <a:endParaRPr lang="en-US"/>
          </a:p>
        </p:txBody>
      </p:sp>
      <p:sp>
        <p:nvSpPr>
          <p:cNvPr id="46" name="Freeform 5"/>
          <p:cNvSpPr>
            <a:spLocks/>
          </p:cNvSpPr>
          <p:nvPr/>
        </p:nvSpPr>
        <p:spPr bwMode="auto">
          <a:xfrm>
            <a:off x="4648200" y="2057400"/>
            <a:ext cx="3962400" cy="3429000"/>
          </a:xfrm>
          <a:custGeom>
            <a:avLst/>
            <a:gdLst>
              <a:gd name="T0" fmla="*/ 0 w 2496"/>
              <a:gd name="T1" fmla="*/ 2147483647 h 2160"/>
              <a:gd name="T2" fmla="*/ 2147483647 w 2496"/>
              <a:gd name="T3" fmla="*/ 2147483647 h 2160"/>
              <a:gd name="T4" fmla="*/ 2147483647 w 2496"/>
              <a:gd name="T5" fmla="*/ 2147483647 h 2160"/>
              <a:gd name="T6" fmla="*/ 2147483647 w 2496"/>
              <a:gd name="T7" fmla="*/ 0 h 2160"/>
              <a:gd name="T8" fmla="*/ 0 60000 65536"/>
              <a:gd name="T9" fmla="*/ 0 60000 65536"/>
              <a:gd name="T10" fmla="*/ 0 60000 65536"/>
              <a:gd name="T11" fmla="*/ 0 60000 65536"/>
              <a:gd name="T12" fmla="*/ 0 w 2496"/>
              <a:gd name="T13" fmla="*/ 0 h 2160"/>
              <a:gd name="T14" fmla="*/ 2496 w 2496"/>
              <a:gd name="T15" fmla="*/ 2160 h 2160"/>
            </a:gdLst>
            <a:ahLst/>
            <a:cxnLst>
              <a:cxn ang="T8">
                <a:pos x="T0" y="T1"/>
              </a:cxn>
              <a:cxn ang="T9">
                <a:pos x="T2" y="T3"/>
              </a:cxn>
              <a:cxn ang="T10">
                <a:pos x="T4" y="T5"/>
              </a:cxn>
              <a:cxn ang="T11">
                <a:pos x="T6" y="T7"/>
              </a:cxn>
            </a:cxnLst>
            <a:rect l="T12" t="T13" r="T14" b="T15"/>
            <a:pathLst>
              <a:path w="2496" h="2160">
                <a:moveTo>
                  <a:pt x="0" y="2160"/>
                </a:moveTo>
                <a:cubicBezTo>
                  <a:pt x="200" y="1560"/>
                  <a:pt x="400" y="960"/>
                  <a:pt x="624" y="624"/>
                </a:cubicBezTo>
                <a:cubicBezTo>
                  <a:pt x="848" y="288"/>
                  <a:pt x="1032" y="248"/>
                  <a:pt x="1344" y="144"/>
                </a:cubicBezTo>
                <a:cubicBezTo>
                  <a:pt x="1656" y="40"/>
                  <a:pt x="2076" y="20"/>
                  <a:pt x="2496" y="0"/>
                </a:cubicBezTo>
              </a:path>
            </a:pathLst>
          </a:custGeom>
          <a:noFill/>
          <a:ln w="28575" cmpd="sng">
            <a:solidFill>
              <a:schemeClr val="tx1"/>
            </a:solidFill>
            <a:round/>
            <a:headEnd/>
            <a:tailEnd/>
          </a:ln>
        </p:spPr>
        <p:txBody>
          <a:bodyPr/>
          <a:lstStyle/>
          <a:p>
            <a:endParaRPr lang="en-US"/>
          </a:p>
        </p:txBody>
      </p:sp>
      <p:sp>
        <p:nvSpPr>
          <p:cNvPr id="47" name="Line 6"/>
          <p:cNvSpPr>
            <a:spLocks noChangeShapeType="1"/>
          </p:cNvSpPr>
          <p:nvPr/>
        </p:nvSpPr>
        <p:spPr bwMode="auto">
          <a:xfrm flipV="1">
            <a:off x="6172200" y="1905000"/>
            <a:ext cx="0" cy="3581400"/>
          </a:xfrm>
          <a:prstGeom prst="line">
            <a:avLst/>
          </a:prstGeom>
          <a:noFill/>
          <a:ln w="28575">
            <a:solidFill>
              <a:schemeClr val="tx1"/>
            </a:solidFill>
            <a:prstDash val="sysDot"/>
            <a:round/>
            <a:headEnd/>
            <a:tailEnd/>
          </a:ln>
        </p:spPr>
        <p:txBody>
          <a:bodyPr/>
          <a:lstStyle/>
          <a:p>
            <a:endParaRPr lang="en-US"/>
          </a:p>
        </p:txBody>
      </p:sp>
      <p:sp>
        <p:nvSpPr>
          <p:cNvPr id="48" name="Line 7"/>
          <p:cNvSpPr>
            <a:spLocks noChangeShapeType="1"/>
          </p:cNvSpPr>
          <p:nvPr/>
        </p:nvSpPr>
        <p:spPr bwMode="auto">
          <a:xfrm>
            <a:off x="4038600" y="2514600"/>
            <a:ext cx="4572000" cy="0"/>
          </a:xfrm>
          <a:prstGeom prst="line">
            <a:avLst/>
          </a:prstGeom>
          <a:noFill/>
          <a:ln w="28575">
            <a:solidFill>
              <a:schemeClr val="tx1"/>
            </a:solidFill>
            <a:prstDash val="sysDot"/>
            <a:round/>
            <a:headEnd/>
            <a:tailEnd/>
          </a:ln>
        </p:spPr>
        <p:txBody>
          <a:bodyPr/>
          <a:lstStyle/>
          <a:p>
            <a:endParaRPr lang="en-US"/>
          </a:p>
        </p:txBody>
      </p:sp>
      <p:sp>
        <p:nvSpPr>
          <p:cNvPr id="49" name="Line 8"/>
          <p:cNvSpPr>
            <a:spLocks noChangeShapeType="1"/>
          </p:cNvSpPr>
          <p:nvPr/>
        </p:nvSpPr>
        <p:spPr bwMode="auto">
          <a:xfrm flipV="1">
            <a:off x="5486400" y="1901825"/>
            <a:ext cx="0" cy="3581400"/>
          </a:xfrm>
          <a:prstGeom prst="line">
            <a:avLst/>
          </a:prstGeom>
          <a:noFill/>
          <a:ln w="28575">
            <a:solidFill>
              <a:schemeClr val="tx1"/>
            </a:solidFill>
            <a:prstDash val="sysDot"/>
            <a:round/>
            <a:headEnd/>
            <a:tailEnd/>
          </a:ln>
        </p:spPr>
        <p:txBody>
          <a:bodyPr/>
          <a:lstStyle/>
          <a:p>
            <a:endParaRPr lang="en-US"/>
          </a:p>
        </p:txBody>
      </p:sp>
      <p:sp>
        <p:nvSpPr>
          <p:cNvPr id="50" name="Line 9"/>
          <p:cNvSpPr>
            <a:spLocks noChangeShapeType="1"/>
          </p:cNvSpPr>
          <p:nvPr/>
        </p:nvSpPr>
        <p:spPr bwMode="auto">
          <a:xfrm flipV="1">
            <a:off x="4876800" y="1905000"/>
            <a:ext cx="0" cy="3581400"/>
          </a:xfrm>
          <a:prstGeom prst="line">
            <a:avLst/>
          </a:prstGeom>
          <a:noFill/>
          <a:ln w="28575">
            <a:solidFill>
              <a:schemeClr val="tx1"/>
            </a:solidFill>
            <a:prstDash val="sysDot"/>
            <a:round/>
            <a:headEnd/>
            <a:tailEnd/>
          </a:ln>
        </p:spPr>
        <p:txBody>
          <a:bodyPr/>
          <a:lstStyle/>
          <a:p>
            <a:endParaRPr lang="en-US" dirty="0"/>
          </a:p>
        </p:txBody>
      </p:sp>
      <p:sp>
        <p:nvSpPr>
          <p:cNvPr id="51" name="Text Box 10"/>
          <p:cNvSpPr txBox="1">
            <a:spLocks noChangeArrowheads="1"/>
          </p:cNvSpPr>
          <p:nvPr/>
        </p:nvSpPr>
        <p:spPr bwMode="auto">
          <a:xfrm>
            <a:off x="4699000" y="5526088"/>
            <a:ext cx="346570" cy="369332"/>
          </a:xfrm>
          <a:prstGeom prst="rect">
            <a:avLst/>
          </a:prstGeom>
          <a:noFill/>
          <a:ln w="9525">
            <a:noFill/>
            <a:miter lim="800000"/>
            <a:headEnd/>
            <a:tailEnd/>
          </a:ln>
        </p:spPr>
        <p:txBody>
          <a:bodyPr wrap="none">
            <a:spAutoFit/>
          </a:bodyPr>
          <a:lstStyle/>
          <a:p>
            <a:pPr eaLnBrk="1" hangingPunct="1"/>
            <a:r>
              <a:rPr lang="en-US" b="1" dirty="0">
                <a:cs typeface="Arial" pitchFamily="34" charset="0"/>
              </a:rPr>
              <a:t>0</a:t>
            </a:r>
          </a:p>
        </p:txBody>
      </p:sp>
      <p:sp>
        <p:nvSpPr>
          <p:cNvPr id="52" name="Text Box 11"/>
          <p:cNvSpPr txBox="1">
            <a:spLocks noChangeArrowheads="1"/>
          </p:cNvSpPr>
          <p:nvPr/>
        </p:nvSpPr>
        <p:spPr bwMode="auto">
          <a:xfrm>
            <a:off x="5138738" y="5526088"/>
            <a:ext cx="691215" cy="461665"/>
          </a:xfrm>
          <a:prstGeom prst="rect">
            <a:avLst/>
          </a:prstGeom>
          <a:noFill/>
          <a:ln w="9525">
            <a:noFill/>
            <a:miter lim="800000"/>
            <a:headEnd/>
            <a:tailEnd/>
          </a:ln>
        </p:spPr>
        <p:txBody>
          <a:bodyPr wrap="none">
            <a:spAutoFit/>
          </a:bodyPr>
          <a:lstStyle/>
          <a:p>
            <a:pPr eaLnBrk="1" hangingPunct="1"/>
            <a:r>
              <a:rPr lang="en-US" b="1" i="1" dirty="0">
                <a:cs typeface="Arial" pitchFamily="34" charset="0"/>
              </a:rPr>
              <a:t>V</a:t>
            </a:r>
            <a:r>
              <a:rPr lang="en-US" b="1" i="1" baseline="-25000" dirty="0">
                <a:cs typeface="Arial" pitchFamily="34" charset="0"/>
              </a:rPr>
              <a:t>TH</a:t>
            </a:r>
            <a:r>
              <a:rPr lang="en-US" sz="2400" b="1" i="1" dirty="0">
                <a:cs typeface="Arial" pitchFamily="34" charset="0"/>
              </a:rPr>
              <a:t>’</a:t>
            </a:r>
          </a:p>
        </p:txBody>
      </p:sp>
      <p:sp>
        <p:nvSpPr>
          <p:cNvPr id="53" name="Text Box 12"/>
          <p:cNvSpPr txBox="1">
            <a:spLocks noChangeArrowheads="1"/>
          </p:cNvSpPr>
          <p:nvPr/>
        </p:nvSpPr>
        <p:spPr bwMode="auto">
          <a:xfrm>
            <a:off x="5932488" y="5526088"/>
            <a:ext cx="607859" cy="369332"/>
          </a:xfrm>
          <a:prstGeom prst="rect">
            <a:avLst/>
          </a:prstGeom>
          <a:noFill/>
          <a:ln w="9525">
            <a:noFill/>
            <a:miter lim="800000"/>
            <a:headEnd/>
            <a:tailEnd/>
          </a:ln>
        </p:spPr>
        <p:txBody>
          <a:bodyPr wrap="none">
            <a:spAutoFit/>
          </a:bodyPr>
          <a:lstStyle/>
          <a:p>
            <a:pPr eaLnBrk="1" hangingPunct="1"/>
            <a:r>
              <a:rPr lang="en-US" b="1" i="1" dirty="0">
                <a:cs typeface="Arial" pitchFamily="34" charset="0"/>
              </a:rPr>
              <a:t>V</a:t>
            </a:r>
            <a:r>
              <a:rPr lang="en-US" b="1" i="1" baseline="-25000" dirty="0">
                <a:cs typeface="Arial" pitchFamily="34" charset="0"/>
              </a:rPr>
              <a:t>TH</a:t>
            </a:r>
          </a:p>
        </p:txBody>
      </p:sp>
      <p:sp>
        <p:nvSpPr>
          <p:cNvPr id="54" name="Text Box 13"/>
          <p:cNvSpPr txBox="1">
            <a:spLocks noChangeArrowheads="1"/>
          </p:cNvSpPr>
          <p:nvPr/>
        </p:nvSpPr>
        <p:spPr bwMode="auto">
          <a:xfrm rot="16200000">
            <a:off x="2029396" y="3838006"/>
            <a:ext cx="2254143" cy="369332"/>
          </a:xfrm>
          <a:prstGeom prst="rect">
            <a:avLst/>
          </a:prstGeom>
          <a:noFill/>
          <a:ln w="9525">
            <a:noFill/>
            <a:miter lim="800000"/>
            <a:headEnd/>
            <a:tailEnd/>
          </a:ln>
        </p:spPr>
        <p:txBody>
          <a:bodyPr wrap="none">
            <a:spAutoFit/>
          </a:bodyPr>
          <a:lstStyle/>
          <a:p>
            <a:pPr eaLnBrk="1" hangingPunct="1"/>
            <a:r>
              <a:rPr lang="en-US" i="1" dirty="0">
                <a:cs typeface="Arial" pitchFamily="34" charset="0"/>
              </a:rPr>
              <a:t>Log (Drain current)</a:t>
            </a:r>
            <a:endParaRPr lang="en-US" i="1" baseline="-25000" dirty="0">
              <a:cs typeface="Arial" pitchFamily="34" charset="0"/>
            </a:endParaRPr>
          </a:p>
        </p:txBody>
      </p:sp>
      <p:sp>
        <p:nvSpPr>
          <p:cNvPr id="55" name="Text Box 14"/>
          <p:cNvSpPr txBox="1">
            <a:spLocks noChangeArrowheads="1"/>
          </p:cNvSpPr>
          <p:nvPr/>
        </p:nvSpPr>
        <p:spPr bwMode="auto">
          <a:xfrm>
            <a:off x="6515100" y="5526088"/>
            <a:ext cx="2819400" cy="369332"/>
          </a:xfrm>
          <a:prstGeom prst="rect">
            <a:avLst/>
          </a:prstGeom>
          <a:noFill/>
          <a:ln w="9525">
            <a:noFill/>
            <a:miter lim="800000"/>
            <a:headEnd/>
            <a:tailEnd/>
          </a:ln>
        </p:spPr>
        <p:txBody>
          <a:bodyPr>
            <a:spAutoFit/>
          </a:bodyPr>
          <a:lstStyle/>
          <a:p>
            <a:pPr eaLnBrk="1" hangingPunct="1"/>
            <a:r>
              <a:rPr lang="en-US" i="1" dirty="0">
                <a:cs typeface="Arial" pitchFamily="34" charset="0"/>
              </a:rPr>
              <a:t>Gate voltage</a:t>
            </a:r>
          </a:p>
        </p:txBody>
      </p:sp>
      <p:sp>
        <p:nvSpPr>
          <p:cNvPr id="56" name="Line 15"/>
          <p:cNvSpPr>
            <a:spLocks noChangeShapeType="1"/>
          </p:cNvSpPr>
          <p:nvPr/>
        </p:nvSpPr>
        <p:spPr bwMode="auto">
          <a:xfrm flipH="1">
            <a:off x="5486400" y="5483225"/>
            <a:ext cx="685800" cy="0"/>
          </a:xfrm>
          <a:prstGeom prst="line">
            <a:avLst/>
          </a:prstGeom>
          <a:noFill/>
          <a:ln w="57150">
            <a:solidFill>
              <a:schemeClr val="tx1"/>
            </a:solidFill>
            <a:round/>
            <a:headEnd/>
            <a:tailEnd type="triangle" w="med" len="med"/>
          </a:ln>
        </p:spPr>
        <p:txBody>
          <a:bodyPr/>
          <a:lstStyle/>
          <a:p>
            <a:endParaRPr lang="en-US"/>
          </a:p>
        </p:txBody>
      </p:sp>
      <p:sp>
        <p:nvSpPr>
          <p:cNvPr id="57" name="Line 16"/>
          <p:cNvSpPr>
            <a:spLocks noChangeShapeType="1"/>
          </p:cNvSpPr>
          <p:nvPr/>
        </p:nvSpPr>
        <p:spPr bwMode="auto">
          <a:xfrm flipV="1">
            <a:off x="4876800" y="3276600"/>
            <a:ext cx="0" cy="1447800"/>
          </a:xfrm>
          <a:prstGeom prst="line">
            <a:avLst/>
          </a:prstGeom>
          <a:noFill/>
          <a:ln w="57150">
            <a:solidFill>
              <a:schemeClr val="tx1"/>
            </a:solidFill>
            <a:round/>
            <a:headEnd/>
            <a:tailEnd type="triangle" w="med" len="med"/>
          </a:ln>
        </p:spPr>
        <p:txBody>
          <a:bodyPr/>
          <a:lstStyle/>
          <a:p>
            <a:endParaRPr lang="en-US"/>
          </a:p>
        </p:txBody>
      </p:sp>
      <p:sp>
        <p:nvSpPr>
          <p:cNvPr id="58" name="Text Box 17"/>
          <p:cNvSpPr txBox="1">
            <a:spLocks noChangeArrowheads="1"/>
          </p:cNvSpPr>
          <p:nvPr/>
        </p:nvSpPr>
        <p:spPr bwMode="auto">
          <a:xfrm>
            <a:off x="2209800" y="1905000"/>
            <a:ext cx="1547218" cy="369332"/>
          </a:xfrm>
          <a:prstGeom prst="rect">
            <a:avLst/>
          </a:prstGeom>
          <a:noFill/>
          <a:ln w="9525">
            <a:noFill/>
            <a:miter lim="800000"/>
            <a:headEnd/>
            <a:tailEnd/>
          </a:ln>
        </p:spPr>
        <p:txBody>
          <a:bodyPr wrap="none">
            <a:spAutoFit/>
          </a:bodyPr>
          <a:lstStyle/>
          <a:p>
            <a:pPr eaLnBrk="1" hangingPunct="1"/>
            <a:r>
              <a:rPr lang="en-US" dirty="0">
                <a:cs typeface="Arial" pitchFamily="34" charset="0"/>
              </a:rPr>
              <a:t>Scaled device</a:t>
            </a:r>
          </a:p>
        </p:txBody>
      </p:sp>
      <p:sp>
        <p:nvSpPr>
          <p:cNvPr id="59" name="Line 18"/>
          <p:cNvSpPr>
            <a:spLocks noChangeShapeType="1"/>
          </p:cNvSpPr>
          <p:nvPr/>
        </p:nvSpPr>
        <p:spPr bwMode="auto">
          <a:xfrm>
            <a:off x="3733800" y="2239963"/>
            <a:ext cx="1404938" cy="579437"/>
          </a:xfrm>
          <a:prstGeom prst="line">
            <a:avLst/>
          </a:prstGeom>
          <a:noFill/>
          <a:ln w="9525">
            <a:solidFill>
              <a:schemeClr val="tx1"/>
            </a:solidFill>
            <a:round/>
            <a:headEnd/>
            <a:tailEnd type="triangle" w="med" len="med"/>
          </a:ln>
        </p:spPr>
        <p:txBody>
          <a:bodyPr/>
          <a:lstStyle/>
          <a:p>
            <a:endParaRPr lang="en-US"/>
          </a:p>
        </p:txBody>
      </p:sp>
      <p:sp>
        <p:nvSpPr>
          <p:cNvPr id="60" name="Line 19"/>
          <p:cNvSpPr>
            <a:spLocks noChangeShapeType="1"/>
          </p:cNvSpPr>
          <p:nvPr/>
        </p:nvSpPr>
        <p:spPr bwMode="auto">
          <a:xfrm flipH="1">
            <a:off x="4038600" y="4724400"/>
            <a:ext cx="838200" cy="0"/>
          </a:xfrm>
          <a:prstGeom prst="line">
            <a:avLst/>
          </a:prstGeom>
          <a:noFill/>
          <a:ln w="28575">
            <a:solidFill>
              <a:schemeClr val="tx1"/>
            </a:solidFill>
            <a:prstDash val="sysDot"/>
            <a:round/>
            <a:headEnd/>
            <a:tailEnd/>
          </a:ln>
        </p:spPr>
        <p:txBody>
          <a:bodyPr/>
          <a:lstStyle/>
          <a:p>
            <a:endParaRPr lang="en-US"/>
          </a:p>
        </p:txBody>
      </p:sp>
      <p:sp>
        <p:nvSpPr>
          <p:cNvPr id="61" name="Line 20"/>
          <p:cNvSpPr>
            <a:spLocks noChangeShapeType="1"/>
          </p:cNvSpPr>
          <p:nvPr/>
        </p:nvSpPr>
        <p:spPr bwMode="auto">
          <a:xfrm flipH="1">
            <a:off x="4038600" y="3276600"/>
            <a:ext cx="838200" cy="0"/>
          </a:xfrm>
          <a:prstGeom prst="line">
            <a:avLst/>
          </a:prstGeom>
          <a:noFill/>
          <a:ln w="28575">
            <a:solidFill>
              <a:schemeClr val="tx1"/>
            </a:solidFill>
            <a:prstDash val="sysDot"/>
            <a:round/>
            <a:headEnd/>
            <a:tailEnd/>
          </a:ln>
        </p:spPr>
        <p:txBody>
          <a:bodyPr/>
          <a:lstStyle/>
          <a:p>
            <a:endParaRPr lang="en-US"/>
          </a:p>
        </p:txBody>
      </p:sp>
      <p:sp>
        <p:nvSpPr>
          <p:cNvPr id="62" name="Text Box 21"/>
          <p:cNvSpPr txBox="1">
            <a:spLocks noChangeArrowheads="1"/>
          </p:cNvSpPr>
          <p:nvPr/>
        </p:nvSpPr>
        <p:spPr bwMode="auto">
          <a:xfrm>
            <a:off x="8666163" y="2224088"/>
            <a:ext cx="370614" cy="369332"/>
          </a:xfrm>
          <a:prstGeom prst="rect">
            <a:avLst/>
          </a:prstGeom>
          <a:noFill/>
          <a:ln w="9525">
            <a:noFill/>
            <a:miter lim="800000"/>
            <a:headEnd/>
            <a:tailEnd/>
          </a:ln>
        </p:spPr>
        <p:txBody>
          <a:bodyPr wrap="none">
            <a:spAutoFit/>
          </a:bodyPr>
          <a:lstStyle/>
          <a:p>
            <a:pPr eaLnBrk="1" hangingPunct="1"/>
            <a:r>
              <a:rPr lang="en-US" b="1" i="1" dirty="0" err="1">
                <a:cs typeface="Arial" pitchFamily="34" charset="0"/>
              </a:rPr>
              <a:t>I</a:t>
            </a:r>
            <a:r>
              <a:rPr lang="en-US" b="1" i="1" baseline="-25000" dirty="0" err="1">
                <a:cs typeface="Arial" pitchFamily="34" charset="0"/>
              </a:rPr>
              <a:t>c</a:t>
            </a:r>
            <a:endParaRPr lang="en-US" b="1" i="1" baseline="-25000" dirty="0">
              <a:cs typeface="Arial" pitchFamily="34" charset="0"/>
            </a:endParaRPr>
          </a:p>
        </p:txBody>
      </p:sp>
      <p:sp>
        <p:nvSpPr>
          <p:cNvPr id="63" name="Text Box 22"/>
          <p:cNvSpPr txBox="1">
            <a:spLocks noChangeArrowheads="1"/>
          </p:cNvSpPr>
          <p:nvPr/>
        </p:nvSpPr>
        <p:spPr bwMode="auto">
          <a:xfrm>
            <a:off x="3429000" y="4648200"/>
            <a:ext cx="513282" cy="369332"/>
          </a:xfrm>
          <a:prstGeom prst="rect">
            <a:avLst/>
          </a:prstGeom>
          <a:noFill/>
          <a:ln w="9525" algn="ctr">
            <a:noFill/>
            <a:miter lim="800000"/>
            <a:headEnd/>
            <a:tailEnd/>
          </a:ln>
        </p:spPr>
        <p:txBody>
          <a:bodyPr wrap="none">
            <a:spAutoFit/>
          </a:bodyPr>
          <a:lstStyle/>
          <a:p>
            <a:r>
              <a:rPr lang="en-US" i="1" dirty="0" err="1">
                <a:cs typeface="Arial" pitchFamily="34" charset="0"/>
              </a:rPr>
              <a:t>I</a:t>
            </a:r>
            <a:r>
              <a:rPr lang="en-US" i="1" baseline="-25000" dirty="0" err="1">
                <a:cs typeface="Arial" pitchFamily="34" charset="0"/>
              </a:rPr>
              <a:t>sub</a:t>
            </a:r>
            <a:endParaRPr lang="en-US" i="1" baseline="-25000" dirty="0">
              <a:cs typeface="Arial" pitchFamily="34" charset="0"/>
            </a:endParaRPr>
          </a:p>
        </p:txBody>
      </p:sp>
      <p:sp>
        <p:nvSpPr>
          <p:cNvPr id="64" name="Line 23"/>
          <p:cNvSpPr>
            <a:spLocks noChangeShapeType="1"/>
          </p:cNvSpPr>
          <p:nvPr/>
        </p:nvSpPr>
        <p:spPr bwMode="auto">
          <a:xfrm flipV="1">
            <a:off x="3733800" y="3276600"/>
            <a:ext cx="0" cy="1447800"/>
          </a:xfrm>
          <a:prstGeom prst="line">
            <a:avLst/>
          </a:prstGeom>
          <a:noFill/>
          <a:ln w="9525">
            <a:solidFill>
              <a:schemeClr val="tx1"/>
            </a:solidFill>
            <a:round/>
            <a:headEnd/>
            <a:tailEnd type="triangle" w="med" len="med"/>
          </a:ln>
        </p:spPr>
        <p:txBody>
          <a:bodyPr/>
          <a:lstStyle/>
          <a:p>
            <a:endParaRPr lang="en-US"/>
          </a:p>
        </p:txBody>
      </p:sp>
      <p:sp>
        <p:nvSpPr>
          <p:cNvPr id="65" name="TextBox 64"/>
          <p:cNvSpPr txBox="1"/>
          <p:nvPr/>
        </p:nvSpPr>
        <p:spPr>
          <a:xfrm>
            <a:off x="304800" y="5105400"/>
            <a:ext cx="3505200" cy="1200329"/>
          </a:xfrm>
          <a:prstGeom prst="rect">
            <a:avLst/>
          </a:prstGeom>
          <a:noFill/>
        </p:spPr>
        <p:txBody>
          <a:bodyPr wrap="square" rtlCol="0">
            <a:spAutoFit/>
          </a:bodyPr>
          <a:lstStyle/>
          <a:p>
            <a:r>
              <a:rPr lang="en-US" dirty="0" smtClean="0"/>
              <a:t>Decreasing the threshold voltage</a:t>
            </a:r>
          </a:p>
          <a:p>
            <a:r>
              <a:rPr lang="en-US" dirty="0" smtClean="0"/>
              <a:t>Increases the sub-threshold current; solution- Dual threshold gates</a:t>
            </a:r>
            <a:endParaRPr lang="en-US" dirty="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Dual Threshold Voltage</a:t>
            </a:r>
            <a:endParaRPr lang="en-US" dirty="0"/>
          </a:p>
        </p:txBody>
      </p:sp>
      <p:sp>
        <p:nvSpPr>
          <p:cNvPr id="4" name="Rectangle 3"/>
          <p:cNvSpPr txBox="1">
            <a:spLocks noChangeArrowheads="1"/>
          </p:cNvSpPr>
          <p:nvPr/>
        </p:nvSpPr>
        <p:spPr>
          <a:xfrm>
            <a:off x="457200" y="1447800"/>
            <a:ext cx="8229600" cy="489585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Two different gate types:</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 Box 6"/>
          <p:cNvSpPr txBox="1">
            <a:spLocks noChangeArrowheads="1"/>
          </p:cNvSpPr>
          <p:nvPr/>
        </p:nvSpPr>
        <p:spPr bwMode="auto">
          <a:xfrm>
            <a:off x="600075" y="1955800"/>
            <a:ext cx="7632700" cy="1901825"/>
          </a:xfrm>
          <a:prstGeom prst="rect">
            <a:avLst/>
          </a:prstGeom>
          <a:solidFill>
            <a:srgbClr val="EAEAEA"/>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marL="355600" indent="-355600">
              <a:spcBef>
                <a:spcPct val="50000"/>
              </a:spcBef>
            </a:pPr>
            <a:endParaRPr lang="en-US" dirty="0"/>
          </a:p>
          <a:p>
            <a:pPr marL="355600" indent="-355600">
              <a:spcBef>
                <a:spcPct val="50000"/>
              </a:spcBef>
            </a:pPr>
            <a:endParaRPr lang="en-US" sz="900" dirty="0"/>
          </a:p>
          <a:p>
            <a:pPr marL="355600" indent="-355600">
              <a:lnSpc>
                <a:spcPct val="120000"/>
              </a:lnSpc>
              <a:buFont typeface="Wingdings" pitchFamily="2" charset="2"/>
              <a:buChar char="§"/>
            </a:pPr>
            <a:r>
              <a:rPr lang="en-US" dirty="0">
                <a:solidFill>
                  <a:schemeClr val="tx2"/>
                </a:solidFill>
              </a:rPr>
              <a:t>Gates consist </a:t>
            </a:r>
            <a:r>
              <a:rPr lang="en-US" dirty="0" smtClean="0">
                <a:solidFill>
                  <a:schemeClr val="tx2"/>
                </a:solidFill>
              </a:rPr>
              <a:t>of </a:t>
            </a:r>
            <a:r>
              <a:rPr lang="en-US" i="1" dirty="0" smtClean="0">
                <a:solidFill>
                  <a:schemeClr val="tx2"/>
                </a:solidFill>
              </a:rPr>
              <a:t>low-</a:t>
            </a:r>
            <a:r>
              <a:rPr lang="en-US" i="1" dirty="0" err="1" smtClean="0">
                <a:solidFill>
                  <a:schemeClr val="tx2"/>
                </a:solidFill>
              </a:rPr>
              <a:t>V</a:t>
            </a:r>
            <a:r>
              <a:rPr lang="en-US" i="1" baseline="-25000" dirty="0" err="1" smtClean="0">
                <a:solidFill>
                  <a:schemeClr val="tx2"/>
                </a:solidFill>
              </a:rPr>
              <a:t>th</a:t>
            </a:r>
            <a:r>
              <a:rPr lang="en-US" i="1" baseline="-25000" dirty="0" smtClean="0">
                <a:solidFill>
                  <a:schemeClr val="tx2"/>
                </a:solidFill>
              </a:rPr>
              <a:t> </a:t>
            </a:r>
            <a:r>
              <a:rPr lang="en-US" i="1" dirty="0" smtClean="0">
                <a:solidFill>
                  <a:schemeClr val="tx2"/>
                </a:solidFill>
              </a:rPr>
              <a:t>t</a:t>
            </a:r>
            <a:r>
              <a:rPr lang="en-US" dirty="0" smtClean="0">
                <a:solidFill>
                  <a:schemeClr val="tx2"/>
                </a:solidFill>
              </a:rPr>
              <a:t>ransistors</a:t>
            </a:r>
            <a:endParaRPr lang="en-US" dirty="0">
              <a:solidFill>
                <a:schemeClr val="tx2"/>
              </a:solidFill>
            </a:endParaRPr>
          </a:p>
          <a:p>
            <a:pPr marL="355600" indent="-355600">
              <a:lnSpc>
                <a:spcPct val="120000"/>
              </a:lnSpc>
              <a:buFont typeface="Wingdings" pitchFamily="2" charset="2"/>
              <a:buChar char="§"/>
            </a:pPr>
            <a:r>
              <a:rPr lang="en-US" dirty="0">
                <a:solidFill>
                  <a:schemeClr val="tx2"/>
                </a:solidFill>
              </a:rPr>
              <a:t>Low threshold voltage or thin gate oxide layer</a:t>
            </a:r>
          </a:p>
          <a:p>
            <a:pPr marL="355600" indent="-355600">
              <a:lnSpc>
                <a:spcPct val="120000"/>
              </a:lnSpc>
              <a:buFont typeface="Wingdings" pitchFamily="2" charset="2"/>
              <a:buChar char="§"/>
            </a:pPr>
            <a:r>
              <a:rPr lang="en-US" dirty="0">
                <a:solidFill>
                  <a:schemeClr val="tx2"/>
                </a:solidFill>
              </a:rPr>
              <a:t>For </a:t>
            </a:r>
            <a:r>
              <a:rPr lang="en-US" b="1" dirty="0">
                <a:solidFill>
                  <a:schemeClr val="tx2"/>
                </a:solidFill>
              </a:rPr>
              <a:t>critical</a:t>
            </a:r>
            <a:r>
              <a:rPr lang="en-US" dirty="0">
                <a:solidFill>
                  <a:schemeClr val="tx2"/>
                </a:solidFill>
              </a:rPr>
              <a:t> paths</a:t>
            </a:r>
          </a:p>
          <a:p>
            <a:pPr marL="355600" indent="-355600">
              <a:lnSpc>
                <a:spcPct val="120000"/>
              </a:lnSpc>
              <a:buFont typeface="Wingdings" pitchFamily="2" charset="2"/>
              <a:buChar char="§"/>
            </a:pPr>
            <a:r>
              <a:rPr lang="en-US" dirty="0">
                <a:solidFill>
                  <a:schemeClr val="tx2"/>
                </a:solidFill>
              </a:rPr>
              <a:t>High leakage</a:t>
            </a:r>
            <a:endParaRPr lang="en-US" dirty="0"/>
          </a:p>
        </p:txBody>
      </p:sp>
      <p:sp>
        <p:nvSpPr>
          <p:cNvPr id="6" name="Rectangle 7"/>
          <p:cNvSpPr>
            <a:spLocks noChangeArrowheads="1"/>
          </p:cNvSpPr>
          <p:nvPr/>
        </p:nvSpPr>
        <p:spPr bwMode="auto">
          <a:xfrm>
            <a:off x="600075" y="1955800"/>
            <a:ext cx="2592387" cy="431800"/>
          </a:xfrm>
          <a:prstGeom prst="rect">
            <a:avLst/>
          </a:prstGeom>
          <a:solidFill>
            <a:schemeClr val="accent2"/>
          </a:solidFill>
          <a:ln w="9525">
            <a:solidFill>
              <a:schemeClr val="tx1"/>
            </a:solidFill>
            <a:miter lim="800000"/>
            <a:headEnd/>
            <a:tailEnd/>
          </a:ln>
          <a:effectLst/>
        </p:spPr>
        <p:txBody>
          <a:bodyPr wrap="none" anchor="ctr"/>
          <a:lstStyle/>
          <a:p>
            <a:r>
              <a:rPr lang="en-US" sz="2000" b="1">
                <a:solidFill>
                  <a:schemeClr val="bg1"/>
                </a:solidFill>
              </a:rPr>
              <a:t>“LVT / LTO”-Gates</a:t>
            </a:r>
            <a:r>
              <a:rPr lang="en-US"/>
              <a:t> </a:t>
            </a:r>
          </a:p>
        </p:txBody>
      </p:sp>
      <p:sp>
        <p:nvSpPr>
          <p:cNvPr id="7" name="Text Box 8"/>
          <p:cNvSpPr txBox="1">
            <a:spLocks noChangeArrowheads="1"/>
          </p:cNvSpPr>
          <p:nvPr/>
        </p:nvSpPr>
        <p:spPr bwMode="auto">
          <a:xfrm>
            <a:off x="600075" y="4043362"/>
            <a:ext cx="7632700" cy="1901825"/>
          </a:xfrm>
          <a:prstGeom prst="rect">
            <a:avLst/>
          </a:prstGeom>
          <a:solidFill>
            <a:srgbClr val="EAEAEA"/>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marL="355600" indent="-355600">
              <a:spcBef>
                <a:spcPct val="50000"/>
              </a:spcBef>
            </a:pPr>
            <a:endParaRPr lang="en-US" dirty="0"/>
          </a:p>
          <a:p>
            <a:pPr marL="355600" indent="-355600">
              <a:spcBef>
                <a:spcPct val="50000"/>
              </a:spcBef>
            </a:pPr>
            <a:endParaRPr lang="en-US" sz="900" dirty="0"/>
          </a:p>
          <a:p>
            <a:pPr marL="355600" indent="-355600">
              <a:lnSpc>
                <a:spcPct val="120000"/>
              </a:lnSpc>
              <a:buFont typeface="Wingdings" pitchFamily="2" charset="2"/>
              <a:buChar char="§"/>
            </a:pPr>
            <a:r>
              <a:rPr lang="en-US" dirty="0">
                <a:solidFill>
                  <a:schemeClr val="tx2"/>
                </a:solidFill>
              </a:rPr>
              <a:t>Gate consist </a:t>
            </a:r>
            <a:r>
              <a:rPr lang="en-US" dirty="0" smtClean="0">
                <a:solidFill>
                  <a:schemeClr val="tx2"/>
                </a:solidFill>
              </a:rPr>
              <a:t>of </a:t>
            </a:r>
            <a:r>
              <a:rPr lang="en-US" i="1" dirty="0" smtClean="0">
                <a:solidFill>
                  <a:schemeClr val="tx2"/>
                </a:solidFill>
              </a:rPr>
              <a:t>high-</a:t>
            </a:r>
            <a:r>
              <a:rPr lang="en-US" i="1" dirty="0" err="1" smtClean="0">
                <a:solidFill>
                  <a:schemeClr val="tx2"/>
                </a:solidFill>
              </a:rPr>
              <a:t>V</a:t>
            </a:r>
            <a:r>
              <a:rPr lang="en-US" i="1" baseline="-25000" dirty="0" err="1" smtClean="0">
                <a:solidFill>
                  <a:schemeClr val="tx2"/>
                </a:solidFill>
              </a:rPr>
              <a:t>th</a:t>
            </a:r>
            <a:r>
              <a:rPr lang="en-US" dirty="0" smtClean="0">
                <a:solidFill>
                  <a:schemeClr val="tx2"/>
                </a:solidFill>
              </a:rPr>
              <a:t> transistors</a:t>
            </a:r>
            <a:endParaRPr lang="en-US" dirty="0">
              <a:solidFill>
                <a:schemeClr val="tx2"/>
              </a:solidFill>
            </a:endParaRPr>
          </a:p>
          <a:p>
            <a:pPr marL="355600" indent="-355600">
              <a:lnSpc>
                <a:spcPct val="120000"/>
              </a:lnSpc>
              <a:buFont typeface="Wingdings" pitchFamily="2" charset="2"/>
              <a:buChar char="§"/>
            </a:pPr>
            <a:r>
              <a:rPr lang="en-US" dirty="0">
                <a:solidFill>
                  <a:schemeClr val="tx2"/>
                </a:solidFill>
              </a:rPr>
              <a:t>High threshold voltage or thick gate oxide layer</a:t>
            </a:r>
          </a:p>
          <a:p>
            <a:pPr marL="355600" indent="-355600">
              <a:lnSpc>
                <a:spcPct val="120000"/>
              </a:lnSpc>
              <a:buFont typeface="Wingdings" pitchFamily="2" charset="2"/>
              <a:buChar char="§"/>
            </a:pPr>
            <a:r>
              <a:rPr lang="en-US" dirty="0">
                <a:solidFill>
                  <a:schemeClr val="tx2"/>
                </a:solidFill>
              </a:rPr>
              <a:t>For </a:t>
            </a:r>
            <a:r>
              <a:rPr lang="en-US" b="1" dirty="0">
                <a:solidFill>
                  <a:schemeClr val="tx2"/>
                </a:solidFill>
              </a:rPr>
              <a:t>uncritical </a:t>
            </a:r>
            <a:r>
              <a:rPr lang="en-US" dirty="0">
                <a:solidFill>
                  <a:schemeClr val="tx2"/>
                </a:solidFill>
              </a:rPr>
              <a:t>paths</a:t>
            </a:r>
          </a:p>
          <a:p>
            <a:pPr marL="355600" indent="-355600">
              <a:lnSpc>
                <a:spcPct val="120000"/>
              </a:lnSpc>
              <a:buFont typeface="Wingdings" pitchFamily="2" charset="2"/>
              <a:buChar char="§"/>
            </a:pPr>
            <a:r>
              <a:rPr lang="en-US" dirty="0">
                <a:solidFill>
                  <a:schemeClr val="tx2"/>
                </a:solidFill>
              </a:rPr>
              <a:t>Low leakage</a:t>
            </a:r>
            <a:endParaRPr lang="en-US" dirty="0"/>
          </a:p>
        </p:txBody>
      </p:sp>
      <p:sp>
        <p:nvSpPr>
          <p:cNvPr id="8" name="Rectangle 9"/>
          <p:cNvSpPr>
            <a:spLocks noChangeArrowheads="1"/>
          </p:cNvSpPr>
          <p:nvPr/>
        </p:nvSpPr>
        <p:spPr bwMode="auto">
          <a:xfrm>
            <a:off x="600075" y="4044950"/>
            <a:ext cx="2592387" cy="431800"/>
          </a:xfrm>
          <a:prstGeom prst="rect">
            <a:avLst/>
          </a:prstGeom>
          <a:solidFill>
            <a:schemeClr val="accent2"/>
          </a:solidFill>
          <a:ln w="9525">
            <a:solidFill>
              <a:schemeClr val="tx1"/>
            </a:solidFill>
            <a:miter lim="800000"/>
            <a:headEnd/>
            <a:tailEnd/>
          </a:ln>
          <a:effectLst/>
        </p:spPr>
        <p:txBody>
          <a:bodyPr wrap="none" anchor="ctr"/>
          <a:lstStyle/>
          <a:p>
            <a:r>
              <a:rPr lang="en-US" sz="2000" b="1">
                <a:solidFill>
                  <a:schemeClr val="bg1"/>
                </a:solidFill>
              </a:rPr>
              <a:t>“HVT / HTO”-Gate</a:t>
            </a:r>
            <a:r>
              <a:rPr lang="en-US"/>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12" y="533400"/>
            <a:ext cx="8534400" cy="530352"/>
          </a:xfrm>
        </p:spPr>
        <p:txBody>
          <a:bodyPr>
            <a:normAutofit fontScale="90000"/>
          </a:bodyPr>
          <a:lstStyle/>
          <a:p>
            <a:r>
              <a:rPr lang="en-US" dirty="0" smtClean="0"/>
              <a:t>Gate Level Examples of Low Power (Binary Counter)</a:t>
            </a:r>
            <a:endParaRPr lang="en-US" dirty="0"/>
          </a:p>
        </p:txBody>
      </p:sp>
      <p:sp>
        <p:nvSpPr>
          <p:cNvPr id="126" name="AutoShape 54"/>
          <p:cNvSpPr>
            <a:spLocks noChangeArrowheads="1"/>
          </p:cNvSpPr>
          <p:nvPr/>
        </p:nvSpPr>
        <p:spPr bwMode="auto">
          <a:xfrm rot="16200000">
            <a:off x="974725" y="1803400"/>
            <a:ext cx="536575" cy="422275"/>
          </a:xfrm>
          <a:prstGeom prst="flowChartMerge">
            <a:avLst/>
          </a:prstGeom>
          <a:solidFill>
            <a:schemeClr val="accent1"/>
          </a:solidFill>
          <a:ln w="9525">
            <a:solidFill>
              <a:schemeClr val="tx1"/>
            </a:solidFill>
            <a:miter lim="800000"/>
            <a:headEnd/>
            <a:tailEnd/>
          </a:ln>
        </p:spPr>
        <p:txBody>
          <a:bodyPr wrap="none" anchor="ctr"/>
          <a:lstStyle/>
          <a:p>
            <a:endParaRPr lang="en-US"/>
          </a:p>
        </p:txBody>
      </p:sp>
      <p:sp>
        <p:nvSpPr>
          <p:cNvPr id="127" name="Oval 55"/>
          <p:cNvSpPr>
            <a:spLocks noChangeArrowheads="1"/>
          </p:cNvSpPr>
          <p:nvPr/>
        </p:nvSpPr>
        <p:spPr bwMode="auto">
          <a:xfrm>
            <a:off x="1454150" y="1938338"/>
            <a:ext cx="153987"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28" name="Line 56"/>
          <p:cNvSpPr>
            <a:spLocks noChangeShapeType="1"/>
          </p:cNvSpPr>
          <p:nvPr/>
        </p:nvSpPr>
        <p:spPr bwMode="auto">
          <a:xfrm>
            <a:off x="1608137" y="2014538"/>
            <a:ext cx="384175" cy="0"/>
          </a:xfrm>
          <a:prstGeom prst="line">
            <a:avLst/>
          </a:prstGeom>
          <a:noFill/>
          <a:ln w="28575">
            <a:solidFill>
              <a:schemeClr val="tx1"/>
            </a:solidFill>
            <a:round/>
            <a:headEnd/>
            <a:tailEnd/>
          </a:ln>
        </p:spPr>
        <p:txBody>
          <a:bodyPr/>
          <a:lstStyle/>
          <a:p>
            <a:endParaRPr lang="en-US"/>
          </a:p>
        </p:txBody>
      </p:sp>
      <p:sp>
        <p:nvSpPr>
          <p:cNvPr id="129" name="Line 57"/>
          <p:cNvSpPr>
            <a:spLocks noChangeShapeType="1"/>
          </p:cNvSpPr>
          <p:nvPr/>
        </p:nvSpPr>
        <p:spPr bwMode="auto">
          <a:xfrm flipH="1">
            <a:off x="455612" y="2014538"/>
            <a:ext cx="576263" cy="1587"/>
          </a:xfrm>
          <a:prstGeom prst="line">
            <a:avLst/>
          </a:prstGeom>
          <a:noFill/>
          <a:ln w="28575">
            <a:solidFill>
              <a:schemeClr val="tx1"/>
            </a:solidFill>
            <a:round/>
            <a:headEnd/>
            <a:tailEnd/>
          </a:ln>
        </p:spPr>
        <p:txBody>
          <a:bodyPr/>
          <a:lstStyle/>
          <a:p>
            <a:endParaRPr lang="en-US"/>
          </a:p>
        </p:txBody>
      </p:sp>
      <p:sp>
        <p:nvSpPr>
          <p:cNvPr id="130" name="AutoShape 59"/>
          <p:cNvSpPr>
            <a:spLocks noChangeArrowheads="1"/>
          </p:cNvSpPr>
          <p:nvPr/>
        </p:nvSpPr>
        <p:spPr bwMode="auto">
          <a:xfrm>
            <a:off x="1992312" y="1898650"/>
            <a:ext cx="576263" cy="538163"/>
          </a:xfrm>
          <a:prstGeom prst="flowChartDelay">
            <a:avLst/>
          </a:prstGeom>
          <a:solidFill>
            <a:schemeClr val="accent1"/>
          </a:solidFill>
          <a:ln w="9525">
            <a:solidFill>
              <a:schemeClr val="tx1"/>
            </a:solidFill>
            <a:miter lim="800000"/>
            <a:headEnd/>
            <a:tailEnd/>
          </a:ln>
        </p:spPr>
        <p:txBody>
          <a:bodyPr wrap="none" anchor="ctr"/>
          <a:lstStyle/>
          <a:p>
            <a:endParaRPr lang="en-US"/>
          </a:p>
        </p:txBody>
      </p:sp>
      <p:grpSp>
        <p:nvGrpSpPr>
          <p:cNvPr id="131" name="Group 61"/>
          <p:cNvGrpSpPr>
            <a:grpSpLocks/>
          </p:cNvGrpSpPr>
          <p:nvPr/>
        </p:nvGrpSpPr>
        <p:grpSpPr bwMode="auto">
          <a:xfrm>
            <a:off x="685800" y="2514600"/>
            <a:ext cx="1882775" cy="690563"/>
            <a:chOff x="3049" y="1241"/>
            <a:chExt cx="1186" cy="435"/>
          </a:xfrm>
        </p:grpSpPr>
        <p:grpSp>
          <p:nvGrpSpPr>
            <p:cNvPr id="132" name="Group 62"/>
            <p:cNvGrpSpPr>
              <a:grpSpLocks/>
            </p:cNvGrpSpPr>
            <p:nvPr/>
          </p:nvGrpSpPr>
          <p:grpSpPr bwMode="auto">
            <a:xfrm>
              <a:off x="3049" y="1241"/>
              <a:ext cx="823" cy="338"/>
              <a:chOff x="3049" y="1241"/>
              <a:chExt cx="823" cy="338"/>
            </a:xfrm>
          </p:grpSpPr>
          <p:sp>
            <p:nvSpPr>
              <p:cNvPr id="134" name="AutoShape 63"/>
              <p:cNvSpPr>
                <a:spLocks noChangeArrowheads="1"/>
              </p:cNvSpPr>
              <p:nvPr/>
            </p:nvSpPr>
            <p:spPr bwMode="auto">
              <a:xfrm rot="-5400000">
                <a:off x="3231" y="1277"/>
                <a:ext cx="338" cy="266"/>
              </a:xfrm>
              <a:prstGeom prst="flowChartMerge">
                <a:avLst/>
              </a:prstGeom>
              <a:solidFill>
                <a:schemeClr val="accent1"/>
              </a:solidFill>
              <a:ln w="9525">
                <a:solidFill>
                  <a:schemeClr val="tx1"/>
                </a:solidFill>
                <a:miter lim="800000"/>
                <a:headEnd/>
                <a:tailEnd/>
              </a:ln>
            </p:spPr>
            <p:txBody>
              <a:bodyPr wrap="none" anchor="ctr"/>
              <a:lstStyle/>
              <a:p>
                <a:endParaRPr lang="en-US"/>
              </a:p>
            </p:txBody>
          </p:sp>
          <p:sp>
            <p:nvSpPr>
              <p:cNvPr id="135" name="Oval 64"/>
              <p:cNvSpPr>
                <a:spLocks noChangeArrowheads="1"/>
              </p:cNvSpPr>
              <p:nvPr/>
            </p:nvSpPr>
            <p:spPr bwMode="auto">
              <a:xfrm>
                <a:off x="3533" y="1362"/>
                <a:ext cx="97"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36" name="Line 65"/>
              <p:cNvSpPr>
                <a:spLocks noChangeShapeType="1"/>
              </p:cNvSpPr>
              <p:nvPr/>
            </p:nvSpPr>
            <p:spPr bwMode="auto">
              <a:xfrm>
                <a:off x="3630" y="1410"/>
                <a:ext cx="242" cy="0"/>
              </a:xfrm>
              <a:prstGeom prst="line">
                <a:avLst/>
              </a:prstGeom>
              <a:noFill/>
              <a:ln w="28575">
                <a:solidFill>
                  <a:schemeClr val="tx1"/>
                </a:solidFill>
                <a:round/>
                <a:headEnd/>
                <a:tailEnd/>
              </a:ln>
            </p:spPr>
            <p:txBody>
              <a:bodyPr/>
              <a:lstStyle/>
              <a:p>
                <a:endParaRPr lang="en-US"/>
              </a:p>
            </p:txBody>
          </p:sp>
          <p:sp>
            <p:nvSpPr>
              <p:cNvPr id="137" name="Line 66"/>
              <p:cNvSpPr>
                <a:spLocks noChangeShapeType="1"/>
              </p:cNvSpPr>
              <p:nvPr/>
            </p:nvSpPr>
            <p:spPr bwMode="auto">
              <a:xfrm flipH="1">
                <a:off x="3049" y="1410"/>
                <a:ext cx="218" cy="0"/>
              </a:xfrm>
              <a:prstGeom prst="line">
                <a:avLst/>
              </a:prstGeom>
              <a:noFill/>
              <a:ln w="28575">
                <a:solidFill>
                  <a:schemeClr val="tx1"/>
                </a:solidFill>
                <a:round/>
                <a:headEnd/>
                <a:tailEnd/>
              </a:ln>
            </p:spPr>
            <p:txBody>
              <a:bodyPr/>
              <a:lstStyle/>
              <a:p>
                <a:endParaRPr lang="en-US"/>
              </a:p>
            </p:txBody>
          </p:sp>
        </p:grpSp>
        <p:sp>
          <p:nvSpPr>
            <p:cNvPr id="133" name="AutoShape 67"/>
            <p:cNvSpPr>
              <a:spLocks noChangeArrowheads="1"/>
            </p:cNvSpPr>
            <p:nvPr/>
          </p:nvSpPr>
          <p:spPr bwMode="auto">
            <a:xfrm>
              <a:off x="3872" y="1337"/>
              <a:ext cx="363" cy="339"/>
            </a:xfrm>
            <a:prstGeom prst="flowChartDelay">
              <a:avLst/>
            </a:prstGeom>
            <a:solidFill>
              <a:schemeClr val="accent1"/>
            </a:solidFill>
            <a:ln w="9525">
              <a:solidFill>
                <a:schemeClr val="tx1"/>
              </a:solidFill>
              <a:miter lim="800000"/>
              <a:headEnd/>
              <a:tailEnd/>
            </a:ln>
          </p:spPr>
          <p:txBody>
            <a:bodyPr wrap="none" anchor="ctr"/>
            <a:lstStyle/>
            <a:p>
              <a:endParaRPr lang="en-US"/>
            </a:p>
          </p:txBody>
        </p:sp>
      </p:grpSp>
      <p:sp>
        <p:nvSpPr>
          <p:cNvPr id="138" name="Line 68"/>
          <p:cNvSpPr>
            <a:spLocks noChangeShapeType="1"/>
          </p:cNvSpPr>
          <p:nvPr/>
        </p:nvSpPr>
        <p:spPr bwMode="auto">
          <a:xfrm flipH="1" flipV="1">
            <a:off x="685800" y="2320925"/>
            <a:ext cx="1306512" cy="1588"/>
          </a:xfrm>
          <a:prstGeom prst="line">
            <a:avLst/>
          </a:prstGeom>
          <a:noFill/>
          <a:ln w="28575">
            <a:solidFill>
              <a:schemeClr val="tx1"/>
            </a:solidFill>
            <a:round/>
            <a:headEnd/>
            <a:tailEnd/>
          </a:ln>
        </p:spPr>
        <p:txBody>
          <a:bodyPr/>
          <a:lstStyle/>
          <a:p>
            <a:endParaRPr lang="en-US"/>
          </a:p>
        </p:txBody>
      </p:sp>
      <p:sp>
        <p:nvSpPr>
          <p:cNvPr id="139" name="Line 70"/>
          <p:cNvSpPr>
            <a:spLocks noChangeShapeType="1"/>
          </p:cNvSpPr>
          <p:nvPr/>
        </p:nvSpPr>
        <p:spPr bwMode="auto">
          <a:xfrm>
            <a:off x="2568575" y="2170113"/>
            <a:ext cx="230187" cy="0"/>
          </a:xfrm>
          <a:prstGeom prst="line">
            <a:avLst/>
          </a:prstGeom>
          <a:noFill/>
          <a:ln w="28575">
            <a:solidFill>
              <a:schemeClr val="tx1"/>
            </a:solidFill>
            <a:round/>
            <a:headEnd/>
            <a:tailEnd/>
          </a:ln>
        </p:spPr>
        <p:txBody>
          <a:bodyPr/>
          <a:lstStyle/>
          <a:p>
            <a:endParaRPr lang="en-US"/>
          </a:p>
        </p:txBody>
      </p:sp>
      <p:sp>
        <p:nvSpPr>
          <p:cNvPr id="140" name="Line 71"/>
          <p:cNvSpPr>
            <a:spLocks noChangeShapeType="1"/>
          </p:cNvSpPr>
          <p:nvPr/>
        </p:nvSpPr>
        <p:spPr bwMode="auto">
          <a:xfrm>
            <a:off x="2568575" y="2936875"/>
            <a:ext cx="230187" cy="0"/>
          </a:xfrm>
          <a:prstGeom prst="line">
            <a:avLst/>
          </a:prstGeom>
          <a:noFill/>
          <a:ln w="28575">
            <a:solidFill>
              <a:schemeClr val="tx1"/>
            </a:solidFill>
            <a:round/>
            <a:headEnd/>
            <a:tailEnd/>
          </a:ln>
        </p:spPr>
        <p:txBody>
          <a:bodyPr/>
          <a:lstStyle/>
          <a:p>
            <a:endParaRPr lang="en-US"/>
          </a:p>
        </p:txBody>
      </p:sp>
      <p:sp>
        <p:nvSpPr>
          <p:cNvPr id="141" name="Line 73"/>
          <p:cNvSpPr>
            <a:spLocks noChangeShapeType="1"/>
          </p:cNvSpPr>
          <p:nvPr/>
        </p:nvSpPr>
        <p:spPr bwMode="auto">
          <a:xfrm>
            <a:off x="3567112" y="2552700"/>
            <a:ext cx="882650" cy="1588"/>
          </a:xfrm>
          <a:prstGeom prst="line">
            <a:avLst/>
          </a:prstGeom>
          <a:noFill/>
          <a:ln w="28575">
            <a:solidFill>
              <a:schemeClr val="tx1"/>
            </a:solidFill>
            <a:round/>
            <a:headEnd/>
            <a:tailEnd/>
          </a:ln>
        </p:spPr>
        <p:txBody>
          <a:bodyPr/>
          <a:lstStyle/>
          <a:p>
            <a:endParaRPr lang="en-US"/>
          </a:p>
        </p:txBody>
      </p:sp>
      <p:sp>
        <p:nvSpPr>
          <p:cNvPr id="142" name="Line 74"/>
          <p:cNvSpPr>
            <a:spLocks noChangeShapeType="1"/>
          </p:cNvSpPr>
          <p:nvPr/>
        </p:nvSpPr>
        <p:spPr bwMode="auto">
          <a:xfrm>
            <a:off x="2798762" y="2398713"/>
            <a:ext cx="346075" cy="0"/>
          </a:xfrm>
          <a:prstGeom prst="line">
            <a:avLst/>
          </a:prstGeom>
          <a:noFill/>
          <a:ln w="28575">
            <a:solidFill>
              <a:schemeClr val="tx1"/>
            </a:solidFill>
            <a:round/>
            <a:headEnd/>
            <a:tailEnd/>
          </a:ln>
        </p:spPr>
        <p:txBody>
          <a:bodyPr/>
          <a:lstStyle/>
          <a:p>
            <a:endParaRPr lang="en-US"/>
          </a:p>
        </p:txBody>
      </p:sp>
      <p:sp>
        <p:nvSpPr>
          <p:cNvPr id="143" name="Line 75"/>
          <p:cNvSpPr>
            <a:spLocks noChangeShapeType="1"/>
          </p:cNvSpPr>
          <p:nvPr/>
        </p:nvSpPr>
        <p:spPr bwMode="auto">
          <a:xfrm>
            <a:off x="2798762" y="2705100"/>
            <a:ext cx="346075" cy="0"/>
          </a:xfrm>
          <a:prstGeom prst="line">
            <a:avLst/>
          </a:prstGeom>
          <a:noFill/>
          <a:ln w="28575">
            <a:solidFill>
              <a:schemeClr val="tx1"/>
            </a:solidFill>
            <a:round/>
            <a:headEnd/>
            <a:tailEnd/>
          </a:ln>
        </p:spPr>
        <p:txBody>
          <a:bodyPr/>
          <a:lstStyle/>
          <a:p>
            <a:endParaRPr lang="en-US"/>
          </a:p>
        </p:txBody>
      </p:sp>
      <p:sp>
        <p:nvSpPr>
          <p:cNvPr id="144" name="AutoShape 72"/>
          <p:cNvSpPr>
            <a:spLocks noChangeArrowheads="1"/>
          </p:cNvSpPr>
          <p:nvPr/>
        </p:nvSpPr>
        <p:spPr bwMode="auto">
          <a:xfrm flipH="1">
            <a:off x="3067050" y="2322513"/>
            <a:ext cx="538162" cy="460375"/>
          </a:xfrm>
          <a:prstGeom prst="moon">
            <a:avLst>
              <a:gd name="adj" fmla="val 83477"/>
            </a:avLst>
          </a:prstGeom>
          <a:solidFill>
            <a:schemeClr val="accent1"/>
          </a:solidFill>
          <a:ln w="9525">
            <a:solidFill>
              <a:schemeClr val="tx1"/>
            </a:solidFill>
            <a:miter lim="800000"/>
            <a:headEnd/>
            <a:tailEnd/>
          </a:ln>
        </p:spPr>
        <p:txBody>
          <a:bodyPr wrap="none" anchor="ctr"/>
          <a:lstStyle/>
          <a:p>
            <a:endParaRPr lang="en-US"/>
          </a:p>
        </p:txBody>
      </p:sp>
      <p:sp>
        <p:nvSpPr>
          <p:cNvPr id="145" name="Line 76"/>
          <p:cNvSpPr>
            <a:spLocks noChangeShapeType="1"/>
          </p:cNvSpPr>
          <p:nvPr/>
        </p:nvSpPr>
        <p:spPr bwMode="auto">
          <a:xfrm>
            <a:off x="2798762" y="2170113"/>
            <a:ext cx="0" cy="230187"/>
          </a:xfrm>
          <a:prstGeom prst="line">
            <a:avLst/>
          </a:prstGeom>
          <a:noFill/>
          <a:ln w="28575">
            <a:solidFill>
              <a:schemeClr val="tx1"/>
            </a:solidFill>
            <a:round/>
            <a:headEnd/>
            <a:tailEnd/>
          </a:ln>
        </p:spPr>
        <p:txBody>
          <a:bodyPr/>
          <a:lstStyle/>
          <a:p>
            <a:endParaRPr lang="en-US"/>
          </a:p>
        </p:txBody>
      </p:sp>
      <p:sp>
        <p:nvSpPr>
          <p:cNvPr id="146" name="Line 77"/>
          <p:cNvSpPr>
            <a:spLocks noChangeShapeType="1"/>
          </p:cNvSpPr>
          <p:nvPr/>
        </p:nvSpPr>
        <p:spPr bwMode="auto">
          <a:xfrm>
            <a:off x="2798762" y="2706688"/>
            <a:ext cx="0" cy="230187"/>
          </a:xfrm>
          <a:prstGeom prst="line">
            <a:avLst/>
          </a:prstGeom>
          <a:noFill/>
          <a:ln w="28575">
            <a:solidFill>
              <a:schemeClr val="tx1"/>
            </a:solidFill>
            <a:round/>
            <a:headEnd/>
            <a:tailEnd/>
          </a:ln>
        </p:spPr>
        <p:txBody>
          <a:bodyPr/>
          <a:lstStyle/>
          <a:p>
            <a:endParaRPr lang="en-US"/>
          </a:p>
        </p:txBody>
      </p:sp>
      <p:sp>
        <p:nvSpPr>
          <p:cNvPr id="147" name="Oval 78"/>
          <p:cNvSpPr>
            <a:spLocks noChangeArrowheads="1"/>
          </p:cNvSpPr>
          <p:nvPr/>
        </p:nvSpPr>
        <p:spPr bwMode="auto">
          <a:xfrm>
            <a:off x="647700" y="274320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48" name="AutoShape 85"/>
          <p:cNvSpPr>
            <a:spLocks noChangeArrowheads="1"/>
          </p:cNvSpPr>
          <p:nvPr/>
        </p:nvSpPr>
        <p:spPr bwMode="auto">
          <a:xfrm>
            <a:off x="1992312" y="3435350"/>
            <a:ext cx="576263" cy="538163"/>
          </a:xfrm>
          <a:prstGeom prst="flowChartDelay">
            <a:avLst/>
          </a:prstGeom>
          <a:solidFill>
            <a:schemeClr val="accent1"/>
          </a:solidFill>
          <a:ln w="9525">
            <a:solidFill>
              <a:schemeClr val="tx1"/>
            </a:solidFill>
            <a:miter lim="800000"/>
            <a:headEnd/>
            <a:tailEnd/>
          </a:ln>
        </p:spPr>
        <p:txBody>
          <a:bodyPr wrap="none" anchor="ctr"/>
          <a:lstStyle/>
          <a:p>
            <a:endParaRPr lang="en-US"/>
          </a:p>
        </p:txBody>
      </p:sp>
      <p:sp>
        <p:nvSpPr>
          <p:cNvPr id="149" name="Line 86"/>
          <p:cNvSpPr>
            <a:spLocks noChangeShapeType="1"/>
          </p:cNvSpPr>
          <p:nvPr/>
        </p:nvSpPr>
        <p:spPr bwMode="auto">
          <a:xfrm>
            <a:off x="2568575" y="3705225"/>
            <a:ext cx="230187" cy="0"/>
          </a:xfrm>
          <a:prstGeom prst="line">
            <a:avLst/>
          </a:prstGeom>
          <a:noFill/>
          <a:ln w="28575">
            <a:solidFill>
              <a:schemeClr val="tx1"/>
            </a:solidFill>
            <a:round/>
            <a:headEnd/>
            <a:tailEnd/>
          </a:ln>
        </p:spPr>
        <p:txBody>
          <a:bodyPr/>
          <a:lstStyle/>
          <a:p>
            <a:endParaRPr lang="en-US"/>
          </a:p>
        </p:txBody>
      </p:sp>
      <p:sp>
        <p:nvSpPr>
          <p:cNvPr id="150" name="Line 87"/>
          <p:cNvSpPr>
            <a:spLocks noChangeShapeType="1"/>
          </p:cNvSpPr>
          <p:nvPr/>
        </p:nvSpPr>
        <p:spPr bwMode="auto">
          <a:xfrm>
            <a:off x="3567112" y="3321050"/>
            <a:ext cx="844550" cy="0"/>
          </a:xfrm>
          <a:prstGeom prst="line">
            <a:avLst/>
          </a:prstGeom>
          <a:noFill/>
          <a:ln w="28575">
            <a:solidFill>
              <a:schemeClr val="tx1"/>
            </a:solidFill>
            <a:round/>
            <a:headEnd/>
            <a:tailEnd/>
          </a:ln>
        </p:spPr>
        <p:txBody>
          <a:bodyPr/>
          <a:lstStyle/>
          <a:p>
            <a:endParaRPr lang="en-US"/>
          </a:p>
        </p:txBody>
      </p:sp>
      <p:sp>
        <p:nvSpPr>
          <p:cNvPr id="151" name="Line 88"/>
          <p:cNvSpPr>
            <a:spLocks noChangeShapeType="1"/>
          </p:cNvSpPr>
          <p:nvPr/>
        </p:nvSpPr>
        <p:spPr bwMode="auto">
          <a:xfrm>
            <a:off x="2798762" y="3167063"/>
            <a:ext cx="346075" cy="0"/>
          </a:xfrm>
          <a:prstGeom prst="line">
            <a:avLst/>
          </a:prstGeom>
          <a:noFill/>
          <a:ln w="28575">
            <a:solidFill>
              <a:schemeClr val="tx1"/>
            </a:solidFill>
            <a:round/>
            <a:headEnd/>
            <a:tailEnd/>
          </a:ln>
        </p:spPr>
        <p:txBody>
          <a:bodyPr/>
          <a:lstStyle/>
          <a:p>
            <a:endParaRPr lang="en-US"/>
          </a:p>
        </p:txBody>
      </p:sp>
      <p:sp>
        <p:nvSpPr>
          <p:cNvPr id="152" name="Line 89"/>
          <p:cNvSpPr>
            <a:spLocks noChangeShapeType="1"/>
          </p:cNvSpPr>
          <p:nvPr/>
        </p:nvSpPr>
        <p:spPr bwMode="auto">
          <a:xfrm>
            <a:off x="2798762" y="3473450"/>
            <a:ext cx="346075" cy="0"/>
          </a:xfrm>
          <a:prstGeom prst="line">
            <a:avLst/>
          </a:prstGeom>
          <a:noFill/>
          <a:ln w="28575">
            <a:solidFill>
              <a:schemeClr val="tx1"/>
            </a:solidFill>
            <a:round/>
            <a:headEnd/>
            <a:tailEnd/>
          </a:ln>
        </p:spPr>
        <p:txBody>
          <a:bodyPr/>
          <a:lstStyle/>
          <a:p>
            <a:endParaRPr lang="en-US"/>
          </a:p>
        </p:txBody>
      </p:sp>
      <p:sp>
        <p:nvSpPr>
          <p:cNvPr id="153" name="AutoShape 90"/>
          <p:cNvSpPr>
            <a:spLocks noChangeArrowheads="1"/>
          </p:cNvSpPr>
          <p:nvPr/>
        </p:nvSpPr>
        <p:spPr bwMode="auto">
          <a:xfrm flipH="1">
            <a:off x="3067050" y="3090863"/>
            <a:ext cx="538162" cy="460375"/>
          </a:xfrm>
          <a:prstGeom prst="moon">
            <a:avLst>
              <a:gd name="adj" fmla="val 83477"/>
            </a:avLst>
          </a:prstGeom>
          <a:solidFill>
            <a:schemeClr val="accent1"/>
          </a:solidFill>
          <a:ln w="9525">
            <a:solidFill>
              <a:schemeClr val="tx1"/>
            </a:solidFill>
            <a:miter lim="800000"/>
            <a:headEnd/>
            <a:tailEnd/>
          </a:ln>
        </p:spPr>
        <p:txBody>
          <a:bodyPr wrap="none" anchor="ctr"/>
          <a:lstStyle/>
          <a:p>
            <a:endParaRPr lang="en-US"/>
          </a:p>
        </p:txBody>
      </p:sp>
      <p:sp>
        <p:nvSpPr>
          <p:cNvPr id="154" name="Line 91"/>
          <p:cNvSpPr>
            <a:spLocks noChangeShapeType="1"/>
          </p:cNvSpPr>
          <p:nvPr/>
        </p:nvSpPr>
        <p:spPr bwMode="auto">
          <a:xfrm>
            <a:off x="2798762" y="2938463"/>
            <a:ext cx="0" cy="230187"/>
          </a:xfrm>
          <a:prstGeom prst="line">
            <a:avLst/>
          </a:prstGeom>
          <a:noFill/>
          <a:ln w="28575">
            <a:solidFill>
              <a:schemeClr val="tx1"/>
            </a:solidFill>
            <a:round/>
            <a:headEnd/>
            <a:tailEnd/>
          </a:ln>
        </p:spPr>
        <p:txBody>
          <a:bodyPr/>
          <a:lstStyle/>
          <a:p>
            <a:endParaRPr lang="en-US"/>
          </a:p>
        </p:txBody>
      </p:sp>
      <p:sp>
        <p:nvSpPr>
          <p:cNvPr id="155" name="Line 92"/>
          <p:cNvSpPr>
            <a:spLocks noChangeShapeType="1"/>
          </p:cNvSpPr>
          <p:nvPr/>
        </p:nvSpPr>
        <p:spPr bwMode="auto">
          <a:xfrm>
            <a:off x="2798762" y="3475038"/>
            <a:ext cx="0" cy="230187"/>
          </a:xfrm>
          <a:prstGeom prst="line">
            <a:avLst/>
          </a:prstGeom>
          <a:noFill/>
          <a:ln w="28575">
            <a:solidFill>
              <a:schemeClr val="tx1"/>
            </a:solidFill>
            <a:round/>
            <a:headEnd/>
            <a:tailEnd/>
          </a:ln>
        </p:spPr>
        <p:txBody>
          <a:bodyPr/>
          <a:lstStyle/>
          <a:p>
            <a:endParaRPr lang="en-US"/>
          </a:p>
        </p:txBody>
      </p:sp>
      <p:sp>
        <p:nvSpPr>
          <p:cNvPr id="156" name="Line 93"/>
          <p:cNvSpPr>
            <a:spLocks noChangeShapeType="1"/>
          </p:cNvSpPr>
          <p:nvPr/>
        </p:nvSpPr>
        <p:spPr bwMode="auto">
          <a:xfrm>
            <a:off x="1876425" y="2016125"/>
            <a:ext cx="0" cy="1536700"/>
          </a:xfrm>
          <a:prstGeom prst="line">
            <a:avLst/>
          </a:prstGeom>
          <a:noFill/>
          <a:ln w="28575">
            <a:solidFill>
              <a:schemeClr val="tx1"/>
            </a:solidFill>
            <a:round/>
            <a:headEnd/>
            <a:tailEnd/>
          </a:ln>
        </p:spPr>
        <p:txBody>
          <a:bodyPr/>
          <a:lstStyle/>
          <a:p>
            <a:endParaRPr lang="en-US"/>
          </a:p>
        </p:txBody>
      </p:sp>
      <p:sp>
        <p:nvSpPr>
          <p:cNvPr id="157" name="Line 94"/>
          <p:cNvSpPr>
            <a:spLocks noChangeShapeType="1"/>
          </p:cNvSpPr>
          <p:nvPr/>
        </p:nvSpPr>
        <p:spPr bwMode="auto">
          <a:xfrm>
            <a:off x="1876425" y="3552825"/>
            <a:ext cx="115887" cy="0"/>
          </a:xfrm>
          <a:prstGeom prst="line">
            <a:avLst/>
          </a:prstGeom>
          <a:noFill/>
          <a:ln w="28575">
            <a:solidFill>
              <a:schemeClr val="tx1"/>
            </a:solidFill>
            <a:round/>
            <a:headEnd/>
            <a:tailEnd/>
          </a:ln>
        </p:spPr>
        <p:txBody>
          <a:bodyPr/>
          <a:lstStyle/>
          <a:p>
            <a:endParaRPr lang="en-US"/>
          </a:p>
        </p:txBody>
      </p:sp>
      <p:sp>
        <p:nvSpPr>
          <p:cNvPr id="158" name="Line 95"/>
          <p:cNvSpPr>
            <a:spLocks noChangeShapeType="1"/>
          </p:cNvSpPr>
          <p:nvPr/>
        </p:nvSpPr>
        <p:spPr bwMode="auto">
          <a:xfrm>
            <a:off x="1724025" y="2784475"/>
            <a:ext cx="0" cy="1074738"/>
          </a:xfrm>
          <a:prstGeom prst="line">
            <a:avLst/>
          </a:prstGeom>
          <a:noFill/>
          <a:ln w="28575">
            <a:solidFill>
              <a:schemeClr val="tx1"/>
            </a:solidFill>
            <a:round/>
            <a:headEnd/>
            <a:tailEnd/>
          </a:ln>
        </p:spPr>
        <p:txBody>
          <a:bodyPr/>
          <a:lstStyle/>
          <a:p>
            <a:endParaRPr lang="en-US"/>
          </a:p>
        </p:txBody>
      </p:sp>
      <p:sp>
        <p:nvSpPr>
          <p:cNvPr id="159" name="Line 96"/>
          <p:cNvSpPr>
            <a:spLocks noChangeShapeType="1"/>
          </p:cNvSpPr>
          <p:nvPr/>
        </p:nvSpPr>
        <p:spPr bwMode="auto">
          <a:xfrm>
            <a:off x="1724025" y="3859213"/>
            <a:ext cx="268287" cy="0"/>
          </a:xfrm>
          <a:prstGeom prst="line">
            <a:avLst/>
          </a:prstGeom>
          <a:noFill/>
          <a:ln w="28575">
            <a:solidFill>
              <a:schemeClr val="tx1"/>
            </a:solidFill>
            <a:round/>
            <a:headEnd/>
            <a:tailEnd/>
          </a:ln>
        </p:spPr>
        <p:txBody>
          <a:bodyPr/>
          <a:lstStyle/>
          <a:p>
            <a:endParaRPr lang="en-US"/>
          </a:p>
        </p:txBody>
      </p:sp>
      <p:sp>
        <p:nvSpPr>
          <p:cNvPr id="160" name="Oval 97"/>
          <p:cNvSpPr>
            <a:spLocks noChangeArrowheads="1"/>
          </p:cNvSpPr>
          <p:nvPr/>
        </p:nvSpPr>
        <p:spPr bwMode="auto">
          <a:xfrm>
            <a:off x="1838325" y="1978025"/>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61" name="Oval 98"/>
          <p:cNvSpPr>
            <a:spLocks noChangeArrowheads="1"/>
          </p:cNvSpPr>
          <p:nvPr/>
        </p:nvSpPr>
        <p:spPr bwMode="auto">
          <a:xfrm>
            <a:off x="1684337" y="2744788"/>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62" name="Oval 99"/>
          <p:cNvSpPr>
            <a:spLocks noChangeArrowheads="1"/>
          </p:cNvSpPr>
          <p:nvPr/>
        </p:nvSpPr>
        <p:spPr bwMode="auto">
          <a:xfrm>
            <a:off x="2760662" y="2898775"/>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63" name="Rectangle 100"/>
          <p:cNvSpPr>
            <a:spLocks noChangeArrowheads="1"/>
          </p:cNvSpPr>
          <p:nvPr/>
        </p:nvSpPr>
        <p:spPr bwMode="auto">
          <a:xfrm>
            <a:off x="2030412" y="4435475"/>
            <a:ext cx="422275" cy="53816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64" name="Line 101"/>
          <p:cNvSpPr>
            <a:spLocks noChangeShapeType="1"/>
          </p:cNvSpPr>
          <p:nvPr/>
        </p:nvSpPr>
        <p:spPr bwMode="auto">
          <a:xfrm>
            <a:off x="455612" y="2016125"/>
            <a:ext cx="0" cy="3187700"/>
          </a:xfrm>
          <a:prstGeom prst="line">
            <a:avLst/>
          </a:prstGeom>
          <a:noFill/>
          <a:ln w="28575">
            <a:solidFill>
              <a:schemeClr val="tx1"/>
            </a:solidFill>
            <a:round/>
            <a:headEnd/>
            <a:tailEnd/>
          </a:ln>
        </p:spPr>
        <p:txBody>
          <a:bodyPr/>
          <a:lstStyle/>
          <a:p>
            <a:endParaRPr lang="en-US"/>
          </a:p>
        </p:txBody>
      </p:sp>
      <p:sp>
        <p:nvSpPr>
          <p:cNvPr id="165" name="Line 102"/>
          <p:cNvSpPr>
            <a:spLocks noChangeShapeType="1"/>
          </p:cNvSpPr>
          <p:nvPr/>
        </p:nvSpPr>
        <p:spPr bwMode="auto">
          <a:xfrm>
            <a:off x="685800" y="2320925"/>
            <a:ext cx="0" cy="2230438"/>
          </a:xfrm>
          <a:prstGeom prst="line">
            <a:avLst/>
          </a:prstGeom>
          <a:noFill/>
          <a:ln w="28575">
            <a:solidFill>
              <a:schemeClr val="tx1"/>
            </a:solidFill>
            <a:round/>
            <a:headEnd/>
            <a:tailEnd/>
          </a:ln>
        </p:spPr>
        <p:txBody>
          <a:bodyPr/>
          <a:lstStyle/>
          <a:p>
            <a:endParaRPr lang="en-US"/>
          </a:p>
        </p:txBody>
      </p:sp>
      <p:sp>
        <p:nvSpPr>
          <p:cNvPr id="166" name="Line 103"/>
          <p:cNvSpPr>
            <a:spLocks noChangeShapeType="1"/>
          </p:cNvSpPr>
          <p:nvPr/>
        </p:nvSpPr>
        <p:spPr bwMode="auto">
          <a:xfrm flipH="1">
            <a:off x="685800" y="4551363"/>
            <a:ext cx="1344612" cy="0"/>
          </a:xfrm>
          <a:prstGeom prst="line">
            <a:avLst/>
          </a:prstGeom>
          <a:noFill/>
          <a:ln w="28575">
            <a:solidFill>
              <a:schemeClr val="tx1"/>
            </a:solidFill>
            <a:round/>
            <a:headEnd/>
            <a:tailEnd/>
          </a:ln>
        </p:spPr>
        <p:txBody>
          <a:bodyPr/>
          <a:lstStyle/>
          <a:p>
            <a:endParaRPr lang="en-US"/>
          </a:p>
        </p:txBody>
      </p:sp>
      <p:sp>
        <p:nvSpPr>
          <p:cNvPr id="167" name="Rectangle 104"/>
          <p:cNvSpPr>
            <a:spLocks noChangeArrowheads="1"/>
          </p:cNvSpPr>
          <p:nvPr/>
        </p:nvSpPr>
        <p:spPr bwMode="auto">
          <a:xfrm>
            <a:off x="2030412" y="5087938"/>
            <a:ext cx="422275" cy="538162"/>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68" name="Line 105"/>
          <p:cNvSpPr>
            <a:spLocks noChangeShapeType="1"/>
          </p:cNvSpPr>
          <p:nvPr/>
        </p:nvSpPr>
        <p:spPr bwMode="auto">
          <a:xfrm flipH="1">
            <a:off x="2452687" y="5203825"/>
            <a:ext cx="1574800" cy="0"/>
          </a:xfrm>
          <a:prstGeom prst="line">
            <a:avLst/>
          </a:prstGeom>
          <a:noFill/>
          <a:ln w="28575">
            <a:solidFill>
              <a:schemeClr val="tx1"/>
            </a:solidFill>
            <a:round/>
            <a:headEnd/>
            <a:tailEnd/>
          </a:ln>
        </p:spPr>
        <p:txBody>
          <a:bodyPr/>
          <a:lstStyle/>
          <a:p>
            <a:endParaRPr lang="en-US"/>
          </a:p>
        </p:txBody>
      </p:sp>
      <p:sp>
        <p:nvSpPr>
          <p:cNvPr id="169" name="Line 106"/>
          <p:cNvSpPr>
            <a:spLocks noChangeShapeType="1"/>
          </p:cNvSpPr>
          <p:nvPr/>
        </p:nvSpPr>
        <p:spPr bwMode="auto">
          <a:xfrm flipH="1">
            <a:off x="2452687" y="4551363"/>
            <a:ext cx="1344613" cy="0"/>
          </a:xfrm>
          <a:prstGeom prst="line">
            <a:avLst/>
          </a:prstGeom>
          <a:noFill/>
          <a:ln w="28575">
            <a:solidFill>
              <a:schemeClr val="tx1"/>
            </a:solidFill>
            <a:round/>
            <a:headEnd/>
            <a:tailEnd/>
          </a:ln>
        </p:spPr>
        <p:txBody>
          <a:bodyPr/>
          <a:lstStyle/>
          <a:p>
            <a:endParaRPr lang="en-US"/>
          </a:p>
        </p:txBody>
      </p:sp>
      <p:sp>
        <p:nvSpPr>
          <p:cNvPr id="170" name="Line 107"/>
          <p:cNvSpPr>
            <a:spLocks noChangeShapeType="1"/>
          </p:cNvSpPr>
          <p:nvPr/>
        </p:nvSpPr>
        <p:spPr bwMode="auto">
          <a:xfrm flipH="1">
            <a:off x="455612" y="5203825"/>
            <a:ext cx="1574800" cy="0"/>
          </a:xfrm>
          <a:prstGeom prst="line">
            <a:avLst/>
          </a:prstGeom>
          <a:noFill/>
          <a:ln w="28575">
            <a:solidFill>
              <a:schemeClr val="tx1"/>
            </a:solidFill>
            <a:round/>
            <a:headEnd/>
            <a:tailEnd/>
          </a:ln>
        </p:spPr>
        <p:txBody>
          <a:bodyPr/>
          <a:lstStyle/>
          <a:p>
            <a:endParaRPr lang="en-US"/>
          </a:p>
        </p:txBody>
      </p:sp>
      <p:sp>
        <p:nvSpPr>
          <p:cNvPr id="171" name="Line 108"/>
          <p:cNvSpPr>
            <a:spLocks noChangeShapeType="1"/>
          </p:cNvSpPr>
          <p:nvPr/>
        </p:nvSpPr>
        <p:spPr bwMode="auto">
          <a:xfrm>
            <a:off x="3797300" y="3321050"/>
            <a:ext cx="0" cy="1230313"/>
          </a:xfrm>
          <a:prstGeom prst="line">
            <a:avLst/>
          </a:prstGeom>
          <a:noFill/>
          <a:ln w="28575">
            <a:solidFill>
              <a:schemeClr val="tx1"/>
            </a:solidFill>
            <a:round/>
            <a:headEnd/>
            <a:tailEnd/>
          </a:ln>
        </p:spPr>
        <p:txBody>
          <a:bodyPr/>
          <a:lstStyle/>
          <a:p>
            <a:endParaRPr lang="en-US"/>
          </a:p>
        </p:txBody>
      </p:sp>
      <p:sp>
        <p:nvSpPr>
          <p:cNvPr id="172" name="Line 109"/>
          <p:cNvSpPr>
            <a:spLocks noChangeShapeType="1"/>
          </p:cNvSpPr>
          <p:nvPr/>
        </p:nvSpPr>
        <p:spPr bwMode="auto">
          <a:xfrm>
            <a:off x="4027487" y="2554288"/>
            <a:ext cx="0" cy="2649537"/>
          </a:xfrm>
          <a:prstGeom prst="line">
            <a:avLst/>
          </a:prstGeom>
          <a:noFill/>
          <a:ln w="28575">
            <a:solidFill>
              <a:schemeClr val="tx1"/>
            </a:solidFill>
            <a:round/>
            <a:headEnd/>
            <a:tailEnd/>
          </a:ln>
        </p:spPr>
        <p:txBody>
          <a:bodyPr/>
          <a:lstStyle/>
          <a:p>
            <a:endParaRPr lang="en-US"/>
          </a:p>
        </p:txBody>
      </p:sp>
      <p:sp>
        <p:nvSpPr>
          <p:cNvPr id="173" name="Text Box 110"/>
          <p:cNvSpPr txBox="1">
            <a:spLocks noChangeArrowheads="1"/>
          </p:cNvSpPr>
          <p:nvPr/>
        </p:nvSpPr>
        <p:spPr bwMode="auto">
          <a:xfrm>
            <a:off x="3567112" y="2130425"/>
            <a:ext cx="387350" cy="1187450"/>
          </a:xfrm>
          <a:prstGeom prst="rect">
            <a:avLst/>
          </a:prstGeom>
          <a:noFill/>
          <a:ln w="9525">
            <a:noFill/>
            <a:miter lim="800000"/>
            <a:headEnd/>
            <a:tailEnd/>
          </a:ln>
        </p:spPr>
        <p:txBody>
          <a:bodyPr wrap="none">
            <a:spAutoFit/>
          </a:bodyPr>
          <a:lstStyle/>
          <a:p>
            <a:r>
              <a:rPr lang="en-US" sz="2400"/>
              <a:t>A</a:t>
            </a:r>
          </a:p>
          <a:p>
            <a:endParaRPr lang="en-US" sz="2400"/>
          </a:p>
          <a:p>
            <a:r>
              <a:rPr lang="en-US" sz="2400"/>
              <a:t>B</a:t>
            </a:r>
          </a:p>
        </p:txBody>
      </p:sp>
      <p:sp>
        <p:nvSpPr>
          <p:cNvPr id="174" name="Line 112"/>
          <p:cNvSpPr>
            <a:spLocks noChangeShapeType="1"/>
          </p:cNvSpPr>
          <p:nvPr/>
        </p:nvSpPr>
        <p:spPr bwMode="auto">
          <a:xfrm flipH="1" flipV="1">
            <a:off x="455612" y="3089275"/>
            <a:ext cx="1536700" cy="1588"/>
          </a:xfrm>
          <a:prstGeom prst="line">
            <a:avLst/>
          </a:prstGeom>
          <a:noFill/>
          <a:ln w="28575">
            <a:solidFill>
              <a:schemeClr val="tx1"/>
            </a:solidFill>
            <a:round/>
            <a:headEnd/>
            <a:tailEnd/>
          </a:ln>
        </p:spPr>
        <p:txBody>
          <a:bodyPr/>
          <a:lstStyle/>
          <a:p>
            <a:endParaRPr lang="en-US"/>
          </a:p>
        </p:txBody>
      </p:sp>
      <p:sp>
        <p:nvSpPr>
          <p:cNvPr id="175" name="Oval 113"/>
          <p:cNvSpPr>
            <a:spLocks noChangeArrowheads="1"/>
          </p:cNvSpPr>
          <p:nvPr/>
        </p:nvSpPr>
        <p:spPr bwMode="auto">
          <a:xfrm>
            <a:off x="417512" y="3051175"/>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76" name="Oval 114"/>
          <p:cNvSpPr>
            <a:spLocks noChangeArrowheads="1"/>
          </p:cNvSpPr>
          <p:nvPr/>
        </p:nvSpPr>
        <p:spPr bwMode="auto">
          <a:xfrm>
            <a:off x="3989387" y="251460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77" name="Oval 115"/>
          <p:cNvSpPr>
            <a:spLocks noChangeArrowheads="1"/>
          </p:cNvSpPr>
          <p:nvPr/>
        </p:nvSpPr>
        <p:spPr bwMode="auto">
          <a:xfrm>
            <a:off x="3759200" y="328295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78" name="Text Box 116"/>
          <p:cNvSpPr txBox="1">
            <a:spLocks noChangeArrowheads="1"/>
          </p:cNvSpPr>
          <p:nvPr/>
        </p:nvSpPr>
        <p:spPr bwMode="auto">
          <a:xfrm>
            <a:off x="877887" y="5165725"/>
            <a:ext cx="577402" cy="830997"/>
          </a:xfrm>
          <a:prstGeom prst="rect">
            <a:avLst/>
          </a:prstGeom>
          <a:noFill/>
          <a:ln w="9525">
            <a:noFill/>
            <a:miter lim="800000"/>
            <a:headEnd/>
            <a:tailEnd/>
          </a:ln>
        </p:spPr>
        <p:txBody>
          <a:bodyPr wrap="none">
            <a:spAutoFit/>
          </a:bodyPr>
          <a:lstStyle/>
          <a:p>
            <a:r>
              <a:rPr lang="en-US" sz="2400" dirty="0" err="1" smtClean="0"/>
              <a:t>clk</a:t>
            </a:r>
            <a:endParaRPr lang="en-US" sz="2400" dirty="0"/>
          </a:p>
          <a:p>
            <a:r>
              <a:rPr lang="en-US" sz="2400" dirty="0" err="1" smtClean="0"/>
              <a:t>clr</a:t>
            </a:r>
            <a:endParaRPr lang="en-US" sz="2400" dirty="0"/>
          </a:p>
        </p:txBody>
      </p:sp>
      <p:sp>
        <p:nvSpPr>
          <p:cNvPr id="179" name="Line 117"/>
          <p:cNvSpPr>
            <a:spLocks noChangeShapeType="1"/>
          </p:cNvSpPr>
          <p:nvPr/>
        </p:nvSpPr>
        <p:spPr bwMode="auto">
          <a:xfrm>
            <a:off x="1531937" y="5395913"/>
            <a:ext cx="498475" cy="0"/>
          </a:xfrm>
          <a:prstGeom prst="line">
            <a:avLst/>
          </a:prstGeom>
          <a:noFill/>
          <a:ln w="19050">
            <a:solidFill>
              <a:schemeClr val="tx1"/>
            </a:solidFill>
            <a:round/>
            <a:headEnd/>
            <a:tailEnd type="triangle" w="med" len="med"/>
          </a:ln>
        </p:spPr>
        <p:txBody>
          <a:bodyPr/>
          <a:lstStyle/>
          <a:p>
            <a:endParaRPr lang="en-US"/>
          </a:p>
        </p:txBody>
      </p:sp>
      <p:sp>
        <p:nvSpPr>
          <p:cNvPr id="180" name="Line 118"/>
          <p:cNvSpPr>
            <a:spLocks noChangeShapeType="1"/>
          </p:cNvSpPr>
          <p:nvPr/>
        </p:nvSpPr>
        <p:spPr bwMode="auto">
          <a:xfrm>
            <a:off x="1608137" y="5780088"/>
            <a:ext cx="268288" cy="0"/>
          </a:xfrm>
          <a:prstGeom prst="line">
            <a:avLst/>
          </a:prstGeom>
          <a:noFill/>
          <a:ln w="19050">
            <a:solidFill>
              <a:schemeClr val="tx1"/>
            </a:solidFill>
            <a:round/>
            <a:headEnd/>
            <a:tailEnd/>
          </a:ln>
        </p:spPr>
        <p:txBody>
          <a:bodyPr/>
          <a:lstStyle/>
          <a:p>
            <a:endParaRPr lang="en-US"/>
          </a:p>
        </p:txBody>
      </p:sp>
      <p:sp>
        <p:nvSpPr>
          <p:cNvPr id="181" name="Line 119"/>
          <p:cNvSpPr>
            <a:spLocks noChangeShapeType="1"/>
          </p:cNvSpPr>
          <p:nvPr/>
        </p:nvSpPr>
        <p:spPr bwMode="auto">
          <a:xfrm flipV="1">
            <a:off x="1876425" y="4933950"/>
            <a:ext cx="0" cy="846138"/>
          </a:xfrm>
          <a:prstGeom prst="line">
            <a:avLst/>
          </a:prstGeom>
          <a:noFill/>
          <a:ln w="19050">
            <a:solidFill>
              <a:schemeClr val="tx1"/>
            </a:solidFill>
            <a:round/>
            <a:headEnd/>
            <a:tailEnd/>
          </a:ln>
        </p:spPr>
        <p:txBody>
          <a:bodyPr/>
          <a:lstStyle/>
          <a:p>
            <a:endParaRPr lang="en-US"/>
          </a:p>
        </p:txBody>
      </p:sp>
      <p:sp>
        <p:nvSpPr>
          <p:cNvPr id="182" name="Line 120"/>
          <p:cNvSpPr>
            <a:spLocks noChangeShapeType="1"/>
          </p:cNvSpPr>
          <p:nvPr/>
        </p:nvSpPr>
        <p:spPr bwMode="auto">
          <a:xfrm flipV="1">
            <a:off x="1762125" y="4743450"/>
            <a:ext cx="0" cy="654050"/>
          </a:xfrm>
          <a:prstGeom prst="line">
            <a:avLst/>
          </a:prstGeom>
          <a:noFill/>
          <a:ln w="19050">
            <a:solidFill>
              <a:schemeClr val="tx1"/>
            </a:solidFill>
            <a:round/>
            <a:headEnd/>
            <a:tailEnd/>
          </a:ln>
        </p:spPr>
        <p:txBody>
          <a:bodyPr/>
          <a:lstStyle/>
          <a:p>
            <a:endParaRPr lang="en-US"/>
          </a:p>
        </p:txBody>
      </p:sp>
      <p:sp>
        <p:nvSpPr>
          <p:cNvPr id="183" name="Line 121"/>
          <p:cNvSpPr>
            <a:spLocks noChangeShapeType="1"/>
          </p:cNvSpPr>
          <p:nvPr/>
        </p:nvSpPr>
        <p:spPr bwMode="auto">
          <a:xfrm>
            <a:off x="1762125" y="4743450"/>
            <a:ext cx="268287" cy="0"/>
          </a:xfrm>
          <a:prstGeom prst="line">
            <a:avLst/>
          </a:prstGeom>
          <a:noFill/>
          <a:ln w="19050">
            <a:solidFill>
              <a:schemeClr val="tx1"/>
            </a:solidFill>
            <a:round/>
            <a:headEnd/>
            <a:tailEnd type="triangle" w="med" len="med"/>
          </a:ln>
        </p:spPr>
        <p:txBody>
          <a:bodyPr/>
          <a:lstStyle/>
          <a:p>
            <a:endParaRPr lang="en-US"/>
          </a:p>
        </p:txBody>
      </p:sp>
      <p:sp>
        <p:nvSpPr>
          <p:cNvPr id="184" name="Line 122"/>
          <p:cNvSpPr>
            <a:spLocks noChangeShapeType="1"/>
          </p:cNvSpPr>
          <p:nvPr/>
        </p:nvSpPr>
        <p:spPr bwMode="auto">
          <a:xfrm>
            <a:off x="1876425" y="4933950"/>
            <a:ext cx="153987" cy="0"/>
          </a:xfrm>
          <a:prstGeom prst="line">
            <a:avLst/>
          </a:prstGeom>
          <a:noFill/>
          <a:ln w="19050">
            <a:solidFill>
              <a:schemeClr val="tx1"/>
            </a:solidFill>
            <a:round/>
            <a:headEnd/>
            <a:tailEnd type="triangle" w="med" len="med"/>
          </a:ln>
        </p:spPr>
        <p:txBody>
          <a:bodyPr/>
          <a:lstStyle/>
          <a:p>
            <a:endParaRPr lang="en-US"/>
          </a:p>
        </p:txBody>
      </p:sp>
      <p:sp>
        <p:nvSpPr>
          <p:cNvPr id="185" name="Line 123"/>
          <p:cNvSpPr>
            <a:spLocks noChangeShapeType="1"/>
          </p:cNvSpPr>
          <p:nvPr/>
        </p:nvSpPr>
        <p:spPr bwMode="auto">
          <a:xfrm>
            <a:off x="1876425" y="5588000"/>
            <a:ext cx="153987" cy="0"/>
          </a:xfrm>
          <a:prstGeom prst="line">
            <a:avLst/>
          </a:prstGeom>
          <a:noFill/>
          <a:ln w="19050">
            <a:solidFill>
              <a:schemeClr val="tx1"/>
            </a:solidFill>
            <a:round/>
            <a:headEnd/>
            <a:tailEnd type="triangle" w="med" len="med"/>
          </a:ln>
        </p:spPr>
        <p:txBody>
          <a:bodyPr/>
          <a:lstStyle/>
          <a:p>
            <a:endParaRPr lang="en-US"/>
          </a:p>
        </p:txBody>
      </p:sp>
      <p:sp>
        <p:nvSpPr>
          <p:cNvPr id="186" name="Oval 124"/>
          <p:cNvSpPr>
            <a:spLocks noChangeArrowheads="1"/>
          </p:cNvSpPr>
          <p:nvPr/>
        </p:nvSpPr>
        <p:spPr bwMode="auto">
          <a:xfrm>
            <a:off x="1838325" y="554990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87" name="Oval 125"/>
          <p:cNvSpPr>
            <a:spLocks noChangeArrowheads="1"/>
          </p:cNvSpPr>
          <p:nvPr/>
        </p:nvSpPr>
        <p:spPr bwMode="auto">
          <a:xfrm>
            <a:off x="1724025" y="5357813"/>
            <a:ext cx="76200" cy="76200"/>
          </a:xfrm>
          <a:prstGeom prst="ellipse">
            <a:avLst/>
          </a:prstGeom>
          <a:solidFill>
            <a:schemeClr val="tx1"/>
          </a:solidFill>
          <a:ln w="9525">
            <a:solidFill>
              <a:schemeClr val="tx1"/>
            </a:solidFill>
            <a:round/>
            <a:headEnd/>
            <a:tailEnd/>
          </a:ln>
        </p:spPr>
        <p:txBody>
          <a:bodyPr wrap="none" anchor="ctr"/>
          <a:lstStyle/>
          <a:p>
            <a:endParaRPr lang="en-US"/>
          </a:p>
        </p:txBody>
      </p:sp>
      <p:graphicFrame>
        <p:nvGraphicFramePr>
          <p:cNvPr id="188" name="Group 134"/>
          <p:cNvGraphicFramePr>
            <a:graphicFrameLocks noGrp="1"/>
          </p:cNvGraphicFramePr>
          <p:nvPr>
            <p:ph idx="1"/>
          </p:nvPr>
        </p:nvGraphicFramePr>
        <p:xfrm>
          <a:off x="5105400" y="1752600"/>
          <a:ext cx="3117850" cy="3386138"/>
        </p:xfrm>
        <a:graphic>
          <a:graphicData uri="http://schemas.openxmlformats.org/drawingml/2006/table">
            <a:tbl>
              <a:tblPr/>
              <a:tblGrid>
                <a:gridCol w="779463"/>
                <a:gridCol w="781050"/>
                <a:gridCol w="777875"/>
                <a:gridCol w="779462"/>
              </a:tblGrid>
              <a:tr h="1100138">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charset="0"/>
                        </a:rPr>
                        <a:t>Present state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Next state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hMerge="1">
                  <a:txBody>
                    <a:bodyPr/>
                    <a:lstStyle/>
                    <a:p>
                      <a:endParaRPr lang="en-US"/>
                    </a:p>
                  </a:txBody>
                  <a:tcPr/>
                </a:tc>
              </a:tr>
              <a:tr h="414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a</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b</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B</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tr>
              <a:tr h="414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4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59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4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9" name="Text Box 53"/>
          <p:cNvSpPr txBox="1">
            <a:spLocks noChangeArrowheads="1"/>
          </p:cNvSpPr>
          <p:nvPr/>
        </p:nvSpPr>
        <p:spPr bwMode="auto">
          <a:xfrm>
            <a:off x="5562600" y="5334000"/>
            <a:ext cx="1963738" cy="822325"/>
          </a:xfrm>
          <a:prstGeom prst="rect">
            <a:avLst/>
          </a:prstGeom>
          <a:noFill/>
          <a:ln w="9525">
            <a:noFill/>
            <a:miter lim="800000"/>
            <a:headEnd/>
            <a:tailEnd/>
          </a:ln>
        </p:spPr>
        <p:txBody>
          <a:bodyPr wrap="none">
            <a:spAutoFit/>
          </a:bodyPr>
          <a:lstStyle/>
          <a:p>
            <a:r>
              <a:rPr lang="en-US" sz="2400" dirty="0"/>
              <a:t>A = </a:t>
            </a:r>
            <a:r>
              <a:rPr lang="en-US" sz="2400" dirty="0" err="1"/>
              <a:t>a’b</a:t>
            </a:r>
            <a:r>
              <a:rPr lang="en-US" sz="2400" dirty="0"/>
              <a:t> + </a:t>
            </a:r>
            <a:r>
              <a:rPr lang="en-US" sz="2400" dirty="0" err="1"/>
              <a:t>ab</a:t>
            </a:r>
            <a:r>
              <a:rPr lang="en-US" sz="2400" dirty="0"/>
              <a:t>’</a:t>
            </a:r>
          </a:p>
          <a:p>
            <a:r>
              <a:rPr lang="en-US" sz="2400" dirty="0"/>
              <a:t>B = </a:t>
            </a:r>
            <a:r>
              <a:rPr lang="en-US" sz="2400" dirty="0" err="1"/>
              <a:t>a’b</a:t>
            </a:r>
            <a:r>
              <a:rPr lang="en-US" sz="2400" dirty="0"/>
              <a:t>’ + </a:t>
            </a:r>
            <a:r>
              <a:rPr lang="en-US" sz="2400" dirty="0" err="1"/>
              <a:t>ab</a:t>
            </a:r>
            <a:r>
              <a:rPr lang="en-US" sz="2400" dirty="0"/>
              <a:t>’</a:t>
            </a:r>
          </a:p>
        </p:txBody>
      </p:sp>
      <p:sp>
        <p:nvSpPr>
          <p:cNvPr id="67" name="Text Box 88"/>
          <p:cNvSpPr txBox="1">
            <a:spLocks noChangeArrowheads="1"/>
          </p:cNvSpPr>
          <p:nvPr/>
        </p:nvSpPr>
        <p:spPr bwMode="auto">
          <a:xfrm>
            <a:off x="609600" y="1600200"/>
            <a:ext cx="438150" cy="1917700"/>
          </a:xfrm>
          <a:prstGeom prst="rect">
            <a:avLst/>
          </a:prstGeom>
          <a:noFill/>
          <a:ln w="9525">
            <a:noFill/>
            <a:miter lim="800000"/>
            <a:headEnd/>
            <a:tailEnd/>
          </a:ln>
        </p:spPr>
        <p:txBody>
          <a:bodyPr wrap="none">
            <a:spAutoFit/>
          </a:bodyPr>
          <a:lstStyle/>
          <a:p>
            <a:r>
              <a:rPr lang="en-US" sz="2400" dirty="0"/>
              <a:t> a</a:t>
            </a:r>
          </a:p>
          <a:p>
            <a:endParaRPr lang="en-US" sz="2400" dirty="0"/>
          </a:p>
          <a:p>
            <a:endParaRPr lang="en-US" sz="2400" dirty="0"/>
          </a:p>
          <a:p>
            <a:endParaRPr lang="en-US" sz="2400" dirty="0"/>
          </a:p>
          <a:p>
            <a:r>
              <a:rPr lang="en-US" sz="2400" dirty="0"/>
              <a:t> b</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Dual Threshold Voltages</a:t>
            </a:r>
            <a:endParaRPr lang="en-US" dirty="0"/>
          </a:p>
        </p:txBody>
      </p:sp>
      <p:pic>
        <p:nvPicPr>
          <p:cNvPr id="4" name="Picture 3" descr="2vth"/>
          <p:cNvPicPr>
            <a:picLocks noChangeAspect="1" noChangeArrowheads="1"/>
          </p:cNvPicPr>
          <p:nvPr/>
        </p:nvPicPr>
        <p:blipFill>
          <a:blip r:embed="rId2" cstate="print"/>
          <a:srcRect/>
          <a:stretch>
            <a:fillRect/>
          </a:stretch>
        </p:blipFill>
        <p:spPr bwMode="auto">
          <a:xfrm>
            <a:off x="1447800" y="1524000"/>
            <a:ext cx="6247054" cy="4023360"/>
          </a:xfrm>
          <a:prstGeom prst="rect">
            <a:avLst/>
          </a:prstGeom>
          <a:noFill/>
          <a:ln w="9525">
            <a:noFill/>
            <a:miter lim="800000"/>
            <a:headEnd/>
            <a:tailEnd/>
          </a:ln>
        </p:spPr>
      </p:pic>
      <p:sp>
        <p:nvSpPr>
          <p:cNvPr id="5" name="Rectangle 4"/>
          <p:cNvSpPr/>
          <p:nvPr/>
        </p:nvSpPr>
        <p:spPr>
          <a:xfrm>
            <a:off x="304800" y="5638800"/>
            <a:ext cx="8458200" cy="646331"/>
          </a:xfrm>
          <a:prstGeom prst="rect">
            <a:avLst/>
          </a:prstGeom>
        </p:spPr>
        <p:txBody>
          <a:bodyPr wrap="square">
            <a:spAutoFit/>
          </a:bodyPr>
          <a:lstStyle/>
          <a:p>
            <a:r>
              <a:rPr lang="en-US" altLang="zh-CN" dirty="0" smtClean="0">
                <a:ea typeface="SimSun" pitchFamily="2" charset="-122"/>
              </a:rPr>
              <a:t>Some gates on non-critical paths may also be assigned low </a:t>
            </a:r>
            <a:r>
              <a:rPr lang="en-US" altLang="zh-CN" i="1" dirty="0" err="1" smtClean="0">
                <a:ea typeface="SimSun" pitchFamily="2" charset="-122"/>
              </a:rPr>
              <a:t>V</a:t>
            </a:r>
            <a:r>
              <a:rPr lang="en-US" altLang="zh-CN" i="1" baseline="-25000" dirty="0" err="1" smtClean="0">
                <a:ea typeface="SimSun" pitchFamily="2" charset="-122"/>
              </a:rPr>
              <a:t>th</a:t>
            </a:r>
            <a:r>
              <a:rPr lang="en-US" altLang="zh-CN" dirty="0" smtClean="0">
                <a:ea typeface="SimSun" pitchFamily="2" charset="-122"/>
              </a:rPr>
              <a:t> to prevent those paths from becoming critical.</a:t>
            </a:r>
            <a:endParaRPr lang="en-US" dirty="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Dual Threshold Voltage Example</a:t>
            </a:r>
            <a:endParaRPr lang="en-US" dirty="0"/>
          </a:p>
        </p:txBody>
      </p:sp>
      <p:grpSp>
        <p:nvGrpSpPr>
          <p:cNvPr id="64" name="Group 4"/>
          <p:cNvGrpSpPr>
            <a:grpSpLocks noChangeAspect="1"/>
          </p:cNvGrpSpPr>
          <p:nvPr/>
        </p:nvGrpSpPr>
        <p:grpSpPr bwMode="auto">
          <a:xfrm>
            <a:off x="2286000" y="3352800"/>
            <a:ext cx="4494212" cy="2728913"/>
            <a:chOff x="2520" y="8640"/>
            <a:chExt cx="11200" cy="6994"/>
          </a:xfrm>
        </p:grpSpPr>
        <p:sp>
          <p:nvSpPr>
            <p:cNvPr id="65" name="AutoShape 5"/>
            <p:cNvSpPr>
              <a:spLocks noChangeAspect="1" noChangeArrowheads="1"/>
            </p:cNvSpPr>
            <p:nvPr/>
          </p:nvSpPr>
          <p:spPr bwMode="auto">
            <a:xfrm>
              <a:off x="2520" y="8640"/>
              <a:ext cx="11200" cy="6994"/>
            </a:xfrm>
            <a:prstGeom prst="rect">
              <a:avLst/>
            </a:prstGeom>
            <a:solidFill>
              <a:schemeClr val="tx2"/>
            </a:solidFill>
            <a:ln w="9525">
              <a:noFill/>
              <a:miter lim="800000"/>
              <a:headEnd/>
              <a:tailEnd/>
            </a:ln>
          </p:spPr>
          <p:txBody>
            <a:bodyPr/>
            <a:lstStyle/>
            <a:p>
              <a:endParaRPr lang="en-US"/>
            </a:p>
          </p:txBody>
        </p:sp>
        <p:sp>
          <p:nvSpPr>
            <p:cNvPr id="66" name="AutoShape 6"/>
            <p:cNvSpPr>
              <a:spLocks noChangeArrowheads="1"/>
            </p:cNvSpPr>
            <p:nvPr/>
          </p:nvSpPr>
          <p:spPr bwMode="auto">
            <a:xfrm>
              <a:off x="3520" y="8640"/>
              <a:ext cx="1200" cy="1234"/>
            </a:xfrm>
            <a:prstGeom prst="flowChartDelay">
              <a:avLst/>
            </a:prstGeom>
            <a:noFill/>
            <a:ln w="28575">
              <a:solidFill>
                <a:srgbClr val="000000"/>
              </a:solidFill>
              <a:miter lim="800000"/>
              <a:headEnd/>
              <a:tailEnd/>
            </a:ln>
          </p:spPr>
          <p:txBody>
            <a:bodyPr anchor="ctr"/>
            <a:lstStyle/>
            <a:p>
              <a:endParaRPr lang="en-US"/>
            </a:p>
          </p:txBody>
        </p:sp>
        <p:sp>
          <p:nvSpPr>
            <p:cNvPr id="67" name="Line 7"/>
            <p:cNvSpPr>
              <a:spLocks noChangeShapeType="1"/>
            </p:cNvSpPr>
            <p:nvPr/>
          </p:nvSpPr>
          <p:spPr bwMode="auto">
            <a:xfrm>
              <a:off x="4720" y="9257"/>
              <a:ext cx="2700" cy="0"/>
            </a:xfrm>
            <a:prstGeom prst="line">
              <a:avLst/>
            </a:prstGeom>
            <a:noFill/>
            <a:ln w="28575">
              <a:solidFill>
                <a:srgbClr val="000000"/>
              </a:solidFill>
              <a:round/>
              <a:headEnd/>
              <a:tailEnd/>
            </a:ln>
          </p:spPr>
          <p:txBody>
            <a:bodyPr/>
            <a:lstStyle/>
            <a:p>
              <a:endParaRPr lang="en-US"/>
            </a:p>
          </p:txBody>
        </p:sp>
        <p:sp>
          <p:nvSpPr>
            <p:cNvPr id="68" name="Line 8"/>
            <p:cNvSpPr>
              <a:spLocks noChangeShapeType="1"/>
            </p:cNvSpPr>
            <p:nvPr/>
          </p:nvSpPr>
          <p:spPr bwMode="auto">
            <a:xfrm flipH="1">
              <a:off x="2520" y="9257"/>
              <a:ext cx="1000" cy="0"/>
            </a:xfrm>
            <a:prstGeom prst="line">
              <a:avLst/>
            </a:prstGeom>
            <a:noFill/>
            <a:ln w="28575">
              <a:solidFill>
                <a:srgbClr val="000000"/>
              </a:solidFill>
              <a:round/>
              <a:headEnd/>
              <a:tailEnd/>
            </a:ln>
          </p:spPr>
          <p:txBody>
            <a:bodyPr/>
            <a:lstStyle/>
            <a:p>
              <a:endParaRPr lang="en-US"/>
            </a:p>
          </p:txBody>
        </p:sp>
        <p:sp>
          <p:nvSpPr>
            <p:cNvPr id="69" name="Line 9"/>
            <p:cNvSpPr>
              <a:spLocks noChangeShapeType="1"/>
            </p:cNvSpPr>
            <p:nvPr/>
          </p:nvSpPr>
          <p:spPr bwMode="auto">
            <a:xfrm flipH="1">
              <a:off x="2520" y="8846"/>
              <a:ext cx="1000" cy="0"/>
            </a:xfrm>
            <a:prstGeom prst="line">
              <a:avLst/>
            </a:prstGeom>
            <a:noFill/>
            <a:ln w="28575">
              <a:solidFill>
                <a:srgbClr val="000000"/>
              </a:solidFill>
              <a:round/>
              <a:headEnd/>
              <a:tailEnd/>
            </a:ln>
          </p:spPr>
          <p:txBody>
            <a:bodyPr/>
            <a:lstStyle/>
            <a:p>
              <a:endParaRPr lang="en-US"/>
            </a:p>
          </p:txBody>
        </p:sp>
        <p:sp>
          <p:nvSpPr>
            <p:cNvPr id="70" name="Line 10"/>
            <p:cNvSpPr>
              <a:spLocks noChangeShapeType="1"/>
            </p:cNvSpPr>
            <p:nvPr/>
          </p:nvSpPr>
          <p:spPr bwMode="auto">
            <a:xfrm flipH="1">
              <a:off x="2520" y="9669"/>
              <a:ext cx="1000" cy="0"/>
            </a:xfrm>
            <a:prstGeom prst="line">
              <a:avLst/>
            </a:prstGeom>
            <a:noFill/>
            <a:ln w="28575">
              <a:solidFill>
                <a:srgbClr val="000000"/>
              </a:solidFill>
              <a:round/>
              <a:headEnd/>
              <a:tailEnd/>
            </a:ln>
          </p:spPr>
          <p:txBody>
            <a:bodyPr/>
            <a:lstStyle/>
            <a:p>
              <a:endParaRPr lang="en-US"/>
            </a:p>
          </p:txBody>
        </p:sp>
        <p:sp>
          <p:nvSpPr>
            <p:cNvPr id="71" name="AutoShape 11"/>
            <p:cNvSpPr>
              <a:spLocks noChangeArrowheads="1"/>
            </p:cNvSpPr>
            <p:nvPr/>
          </p:nvSpPr>
          <p:spPr bwMode="auto">
            <a:xfrm rot="5400000">
              <a:off x="7328" y="8732"/>
              <a:ext cx="1234" cy="1050"/>
            </a:xfrm>
            <a:prstGeom prst="triangle">
              <a:avLst>
                <a:gd name="adj" fmla="val 50000"/>
              </a:avLst>
            </a:prstGeom>
            <a:noFill/>
            <a:ln w="28575">
              <a:solidFill>
                <a:srgbClr val="000000"/>
              </a:solidFill>
              <a:miter lim="800000"/>
              <a:headEnd/>
              <a:tailEnd/>
            </a:ln>
          </p:spPr>
          <p:txBody>
            <a:bodyPr anchor="ctr"/>
            <a:lstStyle/>
            <a:p>
              <a:endParaRPr lang="en-US"/>
            </a:p>
          </p:txBody>
        </p:sp>
        <p:sp>
          <p:nvSpPr>
            <p:cNvPr id="72" name="Oval 12"/>
            <p:cNvSpPr>
              <a:spLocks noChangeArrowheads="1"/>
            </p:cNvSpPr>
            <p:nvPr/>
          </p:nvSpPr>
          <p:spPr bwMode="auto">
            <a:xfrm>
              <a:off x="8520" y="9051"/>
              <a:ext cx="400" cy="382"/>
            </a:xfrm>
            <a:prstGeom prst="ellipse">
              <a:avLst/>
            </a:prstGeom>
            <a:noFill/>
            <a:ln w="28575">
              <a:solidFill>
                <a:srgbClr val="000000"/>
              </a:solidFill>
              <a:round/>
              <a:headEnd/>
              <a:tailEnd/>
            </a:ln>
          </p:spPr>
          <p:txBody>
            <a:bodyPr anchor="ctr"/>
            <a:lstStyle/>
            <a:p>
              <a:endParaRPr lang="en-US"/>
            </a:p>
          </p:txBody>
        </p:sp>
        <p:sp>
          <p:nvSpPr>
            <p:cNvPr id="73" name="Line 13"/>
            <p:cNvSpPr>
              <a:spLocks noChangeShapeType="1"/>
            </p:cNvSpPr>
            <p:nvPr/>
          </p:nvSpPr>
          <p:spPr bwMode="auto">
            <a:xfrm>
              <a:off x="8920" y="9257"/>
              <a:ext cx="4800" cy="0"/>
            </a:xfrm>
            <a:prstGeom prst="line">
              <a:avLst/>
            </a:prstGeom>
            <a:noFill/>
            <a:ln w="28575">
              <a:solidFill>
                <a:srgbClr val="000000"/>
              </a:solidFill>
              <a:round/>
              <a:headEnd/>
              <a:tailEnd/>
            </a:ln>
          </p:spPr>
          <p:txBody>
            <a:bodyPr/>
            <a:lstStyle/>
            <a:p>
              <a:endParaRPr lang="en-US"/>
            </a:p>
          </p:txBody>
        </p:sp>
        <p:sp>
          <p:nvSpPr>
            <p:cNvPr id="74" name="AutoShape 14"/>
            <p:cNvSpPr>
              <a:spLocks noChangeArrowheads="1"/>
            </p:cNvSpPr>
            <p:nvPr/>
          </p:nvSpPr>
          <p:spPr bwMode="auto">
            <a:xfrm>
              <a:off x="5320" y="10286"/>
              <a:ext cx="1200" cy="1234"/>
            </a:xfrm>
            <a:prstGeom prst="flowChartDelay">
              <a:avLst/>
            </a:prstGeom>
            <a:noFill/>
            <a:ln w="28575">
              <a:solidFill>
                <a:srgbClr val="000000"/>
              </a:solidFill>
              <a:miter lim="800000"/>
              <a:headEnd/>
              <a:tailEnd/>
            </a:ln>
          </p:spPr>
          <p:txBody>
            <a:bodyPr anchor="ctr"/>
            <a:lstStyle/>
            <a:p>
              <a:endParaRPr lang="en-US"/>
            </a:p>
          </p:txBody>
        </p:sp>
        <p:sp>
          <p:nvSpPr>
            <p:cNvPr id="75" name="Oval 15"/>
            <p:cNvSpPr>
              <a:spLocks noChangeArrowheads="1"/>
            </p:cNvSpPr>
            <p:nvPr/>
          </p:nvSpPr>
          <p:spPr bwMode="auto">
            <a:xfrm>
              <a:off x="6520" y="10697"/>
              <a:ext cx="400" cy="411"/>
            </a:xfrm>
            <a:prstGeom prst="ellipse">
              <a:avLst/>
            </a:prstGeom>
            <a:noFill/>
            <a:ln w="28575">
              <a:solidFill>
                <a:srgbClr val="000000"/>
              </a:solidFill>
              <a:round/>
              <a:headEnd/>
              <a:tailEnd/>
            </a:ln>
          </p:spPr>
          <p:txBody>
            <a:bodyPr anchor="ctr"/>
            <a:lstStyle/>
            <a:p>
              <a:endParaRPr lang="en-US"/>
            </a:p>
          </p:txBody>
        </p:sp>
        <p:sp>
          <p:nvSpPr>
            <p:cNvPr id="76" name="Line 16"/>
            <p:cNvSpPr>
              <a:spLocks noChangeShapeType="1"/>
            </p:cNvSpPr>
            <p:nvPr/>
          </p:nvSpPr>
          <p:spPr bwMode="auto">
            <a:xfrm flipH="1">
              <a:off x="2520" y="10903"/>
              <a:ext cx="2800" cy="0"/>
            </a:xfrm>
            <a:prstGeom prst="line">
              <a:avLst/>
            </a:prstGeom>
            <a:noFill/>
            <a:ln w="28575">
              <a:solidFill>
                <a:srgbClr val="000000"/>
              </a:solidFill>
              <a:round/>
              <a:headEnd/>
              <a:tailEnd/>
            </a:ln>
          </p:spPr>
          <p:txBody>
            <a:bodyPr/>
            <a:lstStyle/>
            <a:p>
              <a:endParaRPr lang="en-US"/>
            </a:p>
          </p:txBody>
        </p:sp>
        <p:sp>
          <p:nvSpPr>
            <p:cNvPr id="77" name="Line 17"/>
            <p:cNvSpPr>
              <a:spLocks noChangeShapeType="1"/>
            </p:cNvSpPr>
            <p:nvPr/>
          </p:nvSpPr>
          <p:spPr bwMode="auto">
            <a:xfrm flipH="1">
              <a:off x="5020" y="10491"/>
              <a:ext cx="300" cy="0"/>
            </a:xfrm>
            <a:prstGeom prst="line">
              <a:avLst/>
            </a:prstGeom>
            <a:noFill/>
            <a:ln w="28575">
              <a:solidFill>
                <a:srgbClr val="000000"/>
              </a:solidFill>
              <a:round/>
              <a:headEnd/>
              <a:tailEnd/>
            </a:ln>
          </p:spPr>
          <p:txBody>
            <a:bodyPr/>
            <a:lstStyle/>
            <a:p>
              <a:endParaRPr lang="en-US"/>
            </a:p>
          </p:txBody>
        </p:sp>
        <p:sp>
          <p:nvSpPr>
            <p:cNvPr id="78" name="Line 18"/>
            <p:cNvSpPr>
              <a:spLocks noChangeShapeType="1"/>
            </p:cNvSpPr>
            <p:nvPr/>
          </p:nvSpPr>
          <p:spPr bwMode="auto">
            <a:xfrm flipH="1">
              <a:off x="2520" y="11314"/>
              <a:ext cx="2800" cy="0"/>
            </a:xfrm>
            <a:prstGeom prst="line">
              <a:avLst/>
            </a:prstGeom>
            <a:noFill/>
            <a:ln w="28575">
              <a:solidFill>
                <a:srgbClr val="000000"/>
              </a:solidFill>
              <a:round/>
              <a:headEnd/>
              <a:tailEnd/>
            </a:ln>
          </p:spPr>
          <p:txBody>
            <a:bodyPr/>
            <a:lstStyle/>
            <a:p>
              <a:endParaRPr lang="en-US"/>
            </a:p>
          </p:txBody>
        </p:sp>
        <p:sp>
          <p:nvSpPr>
            <p:cNvPr id="79" name="AutoShape 19"/>
            <p:cNvSpPr>
              <a:spLocks noChangeArrowheads="1"/>
            </p:cNvSpPr>
            <p:nvPr/>
          </p:nvSpPr>
          <p:spPr bwMode="auto">
            <a:xfrm>
              <a:off x="9520" y="12548"/>
              <a:ext cx="1200" cy="1235"/>
            </a:xfrm>
            <a:prstGeom prst="flowChartDelay">
              <a:avLst/>
            </a:prstGeom>
            <a:noFill/>
            <a:ln w="28575">
              <a:solidFill>
                <a:srgbClr val="000000"/>
              </a:solidFill>
              <a:miter lim="800000"/>
              <a:headEnd/>
              <a:tailEnd/>
            </a:ln>
          </p:spPr>
          <p:txBody>
            <a:bodyPr anchor="ctr"/>
            <a:lstStyle/>
            <a:p>
              <a:endParaRPr lang="en-US"/>
            </a:p>
          </p:txBody>
        </p:sp>
        <p:sp>
          <p:nvSpPr>
            <p:cNvPr id="80" name="Oval 20"/>
            <p:cNvSpPr>
              <a:spLocks noChangeArrowheads="1"/>
            </p:cNvSpPr>
            <p:nvPr/>
          </p:nvSpPr>
          <p:spPr bwMode="auto">
            <a:xfrm>
              <a:off x="10720" y="12960"/>
              <a:ext cx="400" cy="411"/>
            </a:xfrm>
            <a:prstGeom prst="ellipse">
              <a:avLst/>
            </a:prstGeom>
            <a:noFill/>
            <a:ln w="28575">
              <a:solidFill>
                <a:srgbClr val="000000"/>
              </a:solidFill>
              <a:round/>
              <a:headEnd/>
              <a:tailEnd/>
            </a:ln>
          </p:spPr>
          <p:txBody>
            <a:bodyPr anchor="ctr"/>
            <a:lstStyle/>
            <a:p>
              <a:endParaRPr lang="en-US"/>
            </a:p>
          </p:txBody>
        </p:sp>
        <p:sp>
          <p:nvSpPr>
            <p:cNvPr id="81" name="Line 21"/>
            <p:cNvSpPr>
              <a:spLocks noChangeShapeType="1"/>
            </p:cNvSpPr>
            <p:nvPr/>
          </p:nvSpPr>
          <p:spPr bwMode="auto">
            <a:xfrm>
              <a:off x="11120" y="13166"/>
              <a:ext cx="200" cy="0"/>
            </a:xfrm>
            <a:prstGeom prst="line">
              <a:avLst/>
            </a:prstGeom>
            <a:noFill/>
            <a:ln w="28575">
              <a:solidFill>
                <a:srgbClr val="000000"/>
              </a:solidFill>
              <a:round/>
              <a:headEnd/>
              <a:tailEnd/>
            </a:ln>
          </p:spPr>
          <p:txBody>
            <a:bodyPr/>
            <a:lstStyle/>
            <a:p>
              <a:endParaRPr lang="en-US"/>
            </a:p>
          </p:txBody>
        </p:sp>
        <p:sp>
          <p:nvSpPr>
            <p:cNvPr id="82" name="AutoShape 22"/>
            <p:cNvSpPr>
              <a:spLocks noChangeArrowheads="1"/>
            </p:cNvSpPr>
            <p:nvPr/>
          </p:nvSpPr>
          <p:spPr bwMode="auto">
            <a:xfrm flipH="1">
              <a:off x="7420" y="11726"/>
              <a:ext cx="1400" cy="1234"/>
            </a:xfrm>
            <a:prstGeom prst="moon">
              <a:avLst>
                <a:gd name="adj" fmla="val 84671"/>
              </a:avLst>
            </a:prstGeom>
            <a:noFill/>
            <a:ln w="28575">
              <a:solidFill>
                <a:srgbClr val="000000"/>
              </a:solidFill>
              <a:miter lim="800000"/>
              <a:headEnd/>
              <a:tailEnd/>
            </a:ln>
          </p:spPr>
          <p:txBody>
            <a:bodyPr anchor="ctr"/>
            <a:lstStyle/>
            <a:p>
              <a:endParaRPr lang="en-US"/>
            </a:p>
          </p:txBody>
        </p:sp>
        <p:sp>
          <p:nvSpPr>
            <p:cNvPr id="83" name="Line 23"/>
            <p:cNvSpPr>
              <a:spLocks noChangeShapeType="1"/>
            </p:cNvSpPr>
            <p:nvPr/>
          </p:nvSpPr>
          <p:spPr bwMode="auto">
            <a:xfrm>
              <a:off x="9120" y="12754"/>
              <a:ext cx="400" cy="0"/>
            </a:xfrm>
            <a:prstGeom prst="line">
              <a:avLst/>
            </a:prstGeom>
            <a:noFill/>
            <a:ln w="28575">
              <a:solidFill>
                <a:srgbClr val="000000"/>
              </a:solidFill>
              <a:round/>
              <a:headEnd/>
              <a:tailEnd/>
            </a:ln>
          </p:spPr>
          <p:txBody>
            <a:bodyPr/>
            <a:lstStyle/>
            <a:p>
              <a:endParaRPr lang="en-US"/>
            </a:p>
          </p:txBody>
        </p:sp>
        <p:sp>
          <p:nvSpPr>
            <p:cNvPr id="84" name="Line 24"/>
            <p:cNvSpPr>
              <a:spLocks noChangeShapeType="1"/>
            </p:cNvSpPr>
            <p:nvPr/>
          </p:nvSpPr>
          <p:spPr bwMode="auto">
            <a:xfrm flipH="1">
              <a:off x="7220" y="11931"/>
              <a:ext cx="300" cy="0"/>
            </a:xfrm>
            <a:prstGeom prst="line">
              <a:avLst/>
            </a:prstGeom>
            <a:noFill/>
            <a:ln w="28575">
              <a:solidFill>
                <a:srgbClr val="000000"/>
              </a:solidFill>
              <a:round/>
              <a:headEnd/>
              <a:tailEnd/>
            </a:ln>
          </p:spPr>
          <p:txBody>
            <a:bodyPr/>
            <a:lstStyle/>
            <a:p>
              <a:endParaRPr lang="en-US"/>
            </a:p>
          </p:txBody>
        </p:sp>
        <p:sp>
          <p:nvSpPr>
            <p:cNvPr id="85" name="Line 25"/>
            <p:cNvSpPr>
              <a:spLocks noChangeShapeType="1"/>
            </p:cNvSpPr>
            <p:nvPr/>
          </p:nvSpPr>
          <p:spPr bwMode="auto">
            <a:xfrm flipH="1">
              <a:off x="8520" y="13577"/>
              <a:ext cx="1000" cy="0"/>
            </a:xfrm>
            <a:prstGeom prst="line">
              <a:avLst/>
            </a:prstGeom>
            <a:noFill/>
            <a:ln w="28575">
              <a:solidFill>
                <a:srgbClr val="000000"/>
              </a:solidFill>
              <a:round/>
              <a:headEnd/>
              <a:tailEnd/>
            </a:ln>
          </p:spPr>
          <p:txBody>
            <a:bodyPr/>
            <a:lstStyle/>
            <a:p>
              <a:endParaRPr lang="en-US"/>
            </a:p>
          </p:txBody>
        </p:sp>
        <p:sp>
          <p:nvSpPr>
            <p:cNvPr id="86" name="AutoShape 26"/>
            <p:cNvSpPr>
              <a:spLocks noChangeArrowheads="1"/>
            </p:cNvSpPr>
            <p:nvPr/>
          </p:nvSpPr>
          <p:spPr bwMode="auto">
            <a:xfrm>
              <a:off x="11520" y="13988"/>
              <a:ext cx="1200" cy="1235"/>
            </a:xfrm>
            <a:prstGeom prst="flowChartDelay">
              <a:avLst/>
            </a:prstGeom>
            <a:noFill/>
            <a:ln w="28575">
              <a:solidFill>
                <a:srgbClr val="000000"/>
              </a:solidFill>
              <a:miter lim="800000"/>
              <a:headEnd/>
              <a:tailEnd/>
            </a:ln>
          </p:spPr>
          <p:txBody>
            <a:bodyPr anchor="ctr"/>
            <a:lstStyle/>
            <a:p>
              <a:endParaRPr lang="en-US"/>
            </a:p>
          </p:txBody>
        </p:sp>
        <p:sp>
          <p:nvSpPr>
            <p:cNvPr id="87" name="Oval 27"/>
            <p:cNvSpPr>
              <a:spLocks noChangeArrowheads="1"/>
            </p:cNvSpPr>
            <p:nvPr/>
          </p:nvSpPr>
          <p:spPr bwMode="auto">
            <a:xfrm>
              <a:off x="12720" y="14400"/>
              <a:ext cx="400" cy="411"/>
            </a:xfrm>
            <a:prstGeom prst="ellipse">
              <a:avLst/>
            </a:prstGeom>
            <a:noFill/>
            <a:ln w="28575">
              <a:solidFill>
                <a:srgbClr val="000000"/>
              </a:solidFill>
              <a:round/>
              <a:headEnd/>
              <a:tailEnd/>
            </a:ln>
          </p:spPr>
          <p:txBody>
            <a:bodyPr anchor="ctr"/>
            <a:lstStyle/>
            <a:p>
              <a:endParaRPr lang="en-US"/>
            </a:p>
          </p:txBody>
        </p:sp>
        <p:sp>
          <p:nvSpPr>
            <p:cNvPr id="88" name="Line 28"/>
            <p:cNvSpPr>
              <a:spLocks noChangeShapeType="1"/>
            </p:cNvSpPr>
            <p:nvPr/>
          </p:nvSpPr>
          <p:spPr bwMode="auto">
            <a:xfrm>
              <a:off x="13120" y="14605"/>
              <a:ext cx="600" cy="0"/>
            </a:xfrm>
            <a:prstGeom prst="line">
              <a:avLst/>
            </a:prstGeom>
            <a:noFill/>
            <a:ln w="28575">
              <a:solidFill>
                <a:srgbClr val="000000"/>
              </a:solidFill>
              <a:round/>
              <a:headEnd/>
              <a:tailEnd/>
            </a:ln>
          </p:spPr>
          <p:txBody>
            <a:bodyPr/>
            <a:lstStyle/>
            <a:p>
              <a:endParaRPr lang="en-US"/>
            </a:p>
          </p:txBody>
        </p:sp>
        <p:sp>
          <p:nvSpPr>
            <p:cNvPr id="89" name="Line 29"/>
            <p:cNvSpPr>
              <a:spLocks noChangeShapeType="1"/>
            </p:cNvSpPr>
            <p:nvPr/>
          </p:nvSpPr>
          <p:spPr bwMode="auto">
            <a:xfrm flipH="1">
              <a:off x="11320" y="14194"/>
              <a:ext cx="200" cy="0"/>
            </a:xfrm>
            <a:prstGeom prst="line">
              <a:avLst/>
            </a:prstGeom>
            <a:noFill/>
            <a:ln w="28575">
              <a:solidFill>
                <a:srgbClr val="000000"/>
              </a:solidFill>
              <a:round/>
              <a:headEnd/>
              <a:tailEnd/>
            </a:ln>
          </p:spPr>
          <p:txBody>
            <a:bodyPr/>
            <a:lstStyle/>
            <a:p>
              <a:endParaRPr lang="en-US"/>
            </a:p>
          </p:txBody>
        </p:sp>
        <p:sp>
          <p:nvSpPr>
            <p:cNvPr id="90" name="AutoShape 30"/>
            <p:cNvSpPr>
              <a:spLocks noChangeArrowheads="1"/>
            </p:cNvSpPr>
            <p:nvPr/>
          </p:nvSpPr>
          <p:spPr bwMode="auto">
            <a:xfrm flipH="1">
              <a:off x="7520" y="14400"/>
              <a:ext cx="1400" cy="1234"/>
            </a:xfrm>
            <a:prstGeom prst="moon">
              <a:avLst>
                <a:gd name="adj" fmla="val 84671"/>
              </a:avLst>
            </a:prstGeom>
            <a:noFill/>
            <a:ln w="28575">
              <a:solidFill>
                <a:srgbClr val="000000"/>
              </a:solidFill>
              <a:miter lim="800000"/>
              <a:headEnd/>
              <a:tailEnd/>
            </a:ln>
          </p:spPr>
          <p:txBody>
            <a:bodyPr anchor="ctr"/>
            <a:lstStyle/>
            <a:p>
              <a:endParaRPr lang="en-US"/>
            </a:p>
          </p:txBody>
        </p:sp>
        <p:sp>
          <p:nvSpPr>
            <p:cNvPr id="91" name="Oval 31"/>
            <p:cNvSpPr>
              <a:spLocks noChangeArrowheads="1"/>
            </p:cNvSpPr>
            <p:nvPr/>
          </p:nvSpPr>
          <p:spPr bwMode="auto">
            <a:xfrm>
              <a:off x="8920" y="14811"/>
              <a:ext cx="400" cy="412"/>
            </a:xfrm>
            <a:prstGeom prst="ellipse">
              <a:avLst/>
            </a:prstGeom>
            <a:noFill/>
            <a:ln w="28575">
              <a:solidFill>
                <a:srgbClr val="000000"/>
              </a:solidFill>
              <a:round/>
              <a:headEnd/>
              <a:tailEnd/>
            </a:ln>
          </p:spPr>
          <p:txBody>
            <a:bodyPr anchor="ctr"/>
            <a:lstStyle/>
            <a:p>
              <a:endParaRPr lang="en-US"/>
            </a:p>
          </p:txBody>
        </p:sp>
        <p:sp>
          <p:nvSpPr>
            <p:cNvPr id="92" name="Line 32"/>
            <p:cNvSpPr>
              <a:spLocks noChangeShapeType="1"/>
            </p:cNvSpPr>
            <p:nvPr/>
          </p:nvSpPr>
          <p:spPr bwMode="auto">
            <a:xfrm>
              <a:off x="9320" y="15017"/>
              <a:ext cx="2200" cy="0"/>
            </a:xfrm>
            <a:prstGeom prst="line">
              <a:avLst/>
            </a:prstGeom>
            <a:noFill/>
            <a:ln w="28575">
              <a:solidFill>
                <a:srgbClr val="000000"/>
              </a:solidFill>
              <a:round/>
              <a:headEnd/>
              <a:tailEnd/>
            </a:ln>
          </p:spPr>
          <p:txBody>
            <a:bodyPr/>
            <a:lstStyle/>
            <a:p>
              <a:endParaRPr lang="en-US"/>
            </a:p>
          </p:txBody>
        </p:sp>
        <p:sp>
          <p:nvSpPr>
            <p:cNvPr id="93" name="Line 33"/>
            <p:cNvSpPr>
              <a:spLocks noChangeShapeType="1"/>
            </p:cNvSpPr>
            <p:nvPr/>
          </p:nvSpPr>
          <p:spPr bwMode="auto">
            <a:xfrm flipH="1">
              <a:off x="4520" y="14605"/>
              <a:ext cx="3100" cy="0"/>
            </a:xfrm>
            <a:prstGeom prst="line">
              <a:avLst/>
            </a:prstGeom>
            <a:noFill/>
            <a:ln w="28575">
              <a:solidFill>
                <a:srgbClr val="000000"/>
              </a:solidFill>
              <a:round/>
              <a:headEnd/>
              <a:tailEnd/>
            </a:ln>
          </p:spPr>
          <p:txBody>
            <a:bodyPr/>
            <a:lstStyle/>
            <a:p>
              <a:endParaRPr lang="en-US"/>
            </a:p>
          </p:txBody>
        </p:sp>
        <p:sp>
          <p:nvSpPr>
            <p:cNvPr id="94" name="Line 34"/>
            <p:cNvSpPr>
              <a:spLocks noChangeShapeType="1"/>
            </p:cNvSpPr>
            <p:nvPr/>
          </p:nvSpPr>
          <p:spPr bwMode="auto">
            <a:xfrm flipH="1">
              <a:off x="2520" y="15428"/>
              <a:ext cx="5100" cy="0"/>
            </a:xfrm>
            <a:prstGeom prst="line">
              <a:avLst/>
            </a:prstGeom>
            <a:noFill/>
            <a:ln w="28575">
              <a:solidFill>
                <a:srgbClr val="000000"/>
              </a:solidFill>
              <a:round/>
              <a:headEnd/>
              <a:tailEnd/>
            </a:ln>
          </p:spPr>
          <p:txBody>
            <a:bodyPr/>
            <a:lstStyle/>
            <a:p>
              <a:endParaRPr lang="en-US"/>
            </a:p>
          </p:txBody>
        </p:sp>
        <p:sp>
          <p:nvSpPr>
            <p:cNvPr id="95" name="Line 35"/>
            <p:cNvSpPr>
              <a:spLocks noChangeShapeType="1"/>
            </p:cNvSpPr>
            <p:nvPr/>
          </p:nvSpPr>
          <p:spPr bwMode="auto">
            <a:xfrm flipH="1">
              <a:off x="3120" y="15017"/>
              <a:ext cx="4600" cy="0"/>
            </a:xfrm>
            <a:prstGeom prst="line">
              <a:avLst/>
            </a:prstGeom>
            <a:noFill/>
            <a:ln w="28575">
              <a:solidFill>
                <a:srgbClr val="000000"/>
              </a:solidFill>
              <a:round/>
              <a:headEnd/>
              <a:tailEnd/>
            </a:ln>
          </p:spPr>
          <p:txBody>
            <a:bodyPr/>
            <a:lstStyle/>
            <a:p>
              <a:endParaRPr lang="en-US"/>
            </a:p>
          </p:txBody>
        </p:sp>
        <p:sp>
          <p:nvSpPr>
            <p:cNvPr id="96" name="Line 36"/>
            <p:cNvSpPr>
              <a:spLocks noChangeShapeType="1"/>
            </p:cNvSpPr>
            <p:nvPr/>
          </p:nvSpPr>
          <p:spPr bwMode="auto">
            <a:xfrm>
              <a:off x="7220" y="10903"/>
              <a:ext cx="0" cy="1028"/>
            </a:xfrm>
            <a:prstGeom prst="line">
              <a:avLst/>
            </a:prstGeom>
            <a:noFill/>
            <a:ln w="28575">
              <a:solidFill>
                <a:srgbClr val="000000"/>
              </a:solidFill>
              <a:round/>
              <a:headEnd/>
              <a:tailEnd/>
            </a:ln>
          </p:spPr>
          <p:txBody>
            <a:bodyPr/>
            <a:lstStyle/>
            <a:p>
              <a:endParaRPr lang="en-US"/>
            </a:p>
          </p:txBody>
        </p:sp>
        <p:sp>
          <p:nvSpPr>
            <p:cNvPr id="97" name="Line 37"/>
            <p:cNvSpPr>
              <a:spLocks noChangeShapeType="1"/>
            </p:cNvSpPr>
            <p:nvPr/>
          </p:nvSpPr>
          <p:spPr bwMode="auto">
            <a:xfrm>
              <a:off x="5020" y="9257"/>
              <a:ext cx="0" cy="1234"/>
            </a:xfrm>
            <a:prstGeom prst="line">
              <a:avLst/>
            </a:prstGeom>
            <a:noFill/>
            <a:ln w="28575">
              <a:solidFill>
                <a:srgbClr val="000000"/>
              </a:solidFill>
              <a:round/>
              <a:headEnd/>
              <a:tailEnd/>
            </a:ln>
          </p:spPr>
          <p:txBody>
            <a:bodyPr/>
            <a:lstStyle/>
            <a:p>
              <a:endParaRPr lang="en-US"/>
            </a:p>
          </p:txBody>
        </p:sp>
        <p:sp>
          <p:nvSpPr>
            <p:cNvPr id="98" name="AutoShape 38"/>
            <p:cNvSpPr>
              <a:spLocks noChangeArrowheads="1"/>
            </p:cNvSpPr>
            <p:nvPr/>
          </p:nvSpPr>
          <p:spPr bwMode="auto">
            <a:xfrm rot="5400000">
              <a:off x="6928" y="13052"/>
              <a:ext cx="1234" cy="1050"/>
            </a:xfrm>
            <a:prstGeom prst="triangle">
              <a:avLst>
                <a:gd name="adj" fmla="val 50000"/>
              </a:avLst>
            </a:prstGeom>
            <a:noFill/>
            <a:ln w="28575">
              <a:solidFill>
                <a:srgbClr val="000000"/>
              </a:solidFill>
              <a:miter lim="800000"/>
              <a:headEnd/>
              <a:tailEnd/>
            </a:ln>
          </p:spPr>
          <p:txBody>
            <a:bodyPr anchor="ctr"/>
            <a:lstStyle/>
            <a:p>
              <a:endParaRPr lang="en-US"/>
            </a:p>
          </p:txBody>
        </p:sp>
        <p:sp>
          <p:nvSpPr>
            <p:cNvPr id="99" name="Oval 39"/>
            <p:cNvSpPr>
              <a:spLocks noChangeArrowheads="1"/>
            </p:cNvSpPr>
            <p:nvPr/>
          </p:nvSpPr>
          <p:spPr bwMode="auto">
            <a:xfrm>
              <a:off x="8120" y="13387"/>
              <a:ext cx="400" cy="381"/>
            </a:xfrm>
            <a:prstGeom prst="ellipse">
              <a:avLst/>
            </a:prstGeom>
            <a:noFill/>
            <a:ln w="28575">
              <a:solidFill>
                <a:srgbClr val="000000"/>
              </a:solidFill>
              <a:round/>
              <a:headEnd/>
              <a:tailEnd/>
            </a:ln>
          </p:spPr>
          <p:txBody>
            <a:bodyPr anchor="ctr"/>
            <a:lstStyle/>
            <a:p>
              <a:endParaRPr lang="en-US"/>
            </a:p>
          </p:txBody>
        </p:sp>
        <p:sp>
          <p:nvSpPr>
            <p:cNvPr id="100" name="Line 40"/>
            <p:cNvSpPr>
              <a:spLocks noChangeShapeType="1"/>
            </p:cNvSpPr>
            <p:nvPr/>
          </p:nvSpPr>
          <p:spPr bwMode="auto">
            <a:xfrm>
              <a:off x="4820" y="13577"/>
              <a:ext cx="2200" cy="0"/>
            </a:xfrm>
            <a:prstGeom prst="line">
              <a:avLst/>
            </a:prstGeom>
            <a:noFill/>
            <a:ln w="28575">
              <a:solidFill>
                <a:srgbClr val="000000"/>
              </a:solidFill>
              <a:round/>
              <a:headEnd/>
              <a:tailEnd/>
            </a:ln>
          </p:spPr>
          <p:txBody>
            <a:bodyPr/>
            <a:lstStyle/>
            <a:p>
              <a:endParaRPr lang="en-US"/>
            </a:p>
          </p:txBody>
        </p:sp>
        <p:sp>
          <p:nvSpPr>
            <p:cNvPr id="101" name="AutoShape 41"/>
            <p:cNvSpPr>
              <a:spLocks noChangeArrowheads="1"/>
            </p:cNvSpPr>
            <p:nvPr/>
          </p:nvSpPr>
          <p:spPr bwMode="auto">
            <a:xfrm rot="5400000">
              <a:off x="9428" y="10378"/>
              <a:ext cx="1234" cy="1050"/>
            </a:xfrm>
            <a:prstGeom prst="triangle">
              <a:avLst>
                <a:gd name="adj" fmla="val 50000"/>
              </a:avLst>
            </a:prstGeom>
            <a:noFill/>
            <a:ln w="28575">
              <a:solidFill>
                <a:srgbClr val="000000"/>
              </a:solidFill>
              <a:miter lim="800000"/>
              <a:headEnd/>
              <a:tailEnd/>
            </a:ln>
          </p:spPr>
          <p:txBody>
            <a:bodyPr anchor="ctr"/>
            <a:lstStyle/>
            <a:p>
              <a:endParaRPr lang="en-US"/>
            </a:p>
          </p:txBody>
        </p:sp>
        <p:sp>
          <p:nvSpPr>
            <p:cNvPr id="102" name="Oval 42"/>
            <p:cNvSpPr>
              <a:spLocks noChangeArrowheads="1"/>
            </p:cNvSpPr>
            <p:nvPr/>
          </p:nvSpPr>
          <p:spPr bwMode="auto">
            <a:xfrm>
              <a:off x="10620" y="10712"/>
              <a:ext cx="400" cy="382"/>
            </a:xfrm>
            <a:prstGeom prst="ellipse">
              <a:avLst/>
            </a:prstGeom>
            <a:noFill/>
            <a:ln w="28575">
              <a:solidFill>
                <a:srgbClr val="000000"/>
              </a:solidFill>
              <a:round/>
              <a:headEnd/>
              <a:tailEnd/>
            </a:ln>
          </p:spPr>
          <p:txBody>
            <a:bodyPr anchor="ctr"/>
            <a:lstStyle/>
            <a:p>
              <a:endParaRPr lang="en-US"/>
            </a:p>
          </p:txBody>
        </p:sp>
        <p:sp>
          <p:nvSpPr>
            <p:cNvPr id="103" name="Line 43"/>
            <p:cNvSpPr>
              <a:spLocks noChangeShapeType="1"/>
            </p:cNvSpPr>
            <p:nvPr/>
          </p:nvSpPr>
          <p:spPr bwMode="auto">
            <a:xfrm>
              <a:off x="11020" y="10903"/>
              <a:ext cx="2700" cy="0"/>
            </a:xfrm>
            <a:prstGeom prst="line">
              <a:avLst/>
            </a:prstGeom>
            <a:noFill/>
            <a:ln w="28575">
              <a:solidFill>
                <a:srgbClr val="000000"/>
              </a:solidFill>
              <a:round/>
              <a:headEnd/>
              <a:tailEnd/>
            </a:ln>
          </p:spPr>
          <p:txBody>
            <a:bodyPr/>
            <a:lstStyle/>
            <a:p>
              <a:endParaRPr lang="en-US"/>
            </a:p>
          </p:txBody>
        </p:sp>
        <p:sp>
          <p:nvSpPr>
            <p:cNvPr id="104" name="Line 44"/>
            <p:cNvSpPr>
              <a:spLocks noChangeShapeType="1"/>
            </p:cNvSpPr>
            <p:nvPr/>
          </p:nvSpPr>
          <p:spPr bwMode="auto">
            <a:xfrm>
              <a:off x="6920" y="10903"/>
              <a:ext cx="2600" cy="0"/>
            </a:xfrm>
            <a:prstGeom prst="line">
              <a:avLst/>
            </a:prstGeom>
            <a:noFill/>
            <a:ln w="28575">
              <a:solidFill>
                <a:srgbClr val="000000"/>
              </a:solidFill>
              <a:round/>
              <a:headEnd/>
              <a:tailEnd/>
            </a:ln>
          </p:spPr>
          <p:txBody>
            <a:bodyPr/>
            <a:lstStyle/>
            <a:p>
              <a:endParaRPr lang="en-US"/>
            </a:p>
          </p:txBody>
        </p:sp>
        <p:sp>
          <p:nvSpPr>
            <p:cNvPr id="105" name="AutoShape 45"/>
            <p:cNvSpPr>
              <a:spLocks noChangeArrowheads="1"/>
            </p:cNvSpPr>
            <p:nvPr/>
          </p:nvSpPr>
          <p:spPr bwMode="auto">
            <a:xfrm rot="5400000">
              <a:off x="11528" y="11818"/>
              <a:ext cx="1234" cy="1050"/>
            </a:xfrm>
            <a:prstGeom prst="triangle">
              <a:avLst>
                <a:gd name="adj" fmla="val 50000"/>
              </a:avLst>
            </a:prstGeom>
            <a:noFill/>
            <a:ln w="28575">
              <a:solidFill>
                <a:srgbClr val="000000"/>
              </a:solidFill>
              <a:miter lim="800000"/>
              <a:headEnd/>
              <a:tailEnd/>
            </a:ln>
          </p:spPr>
          <p:txBody>
            <a:bodyPr anchor="ctr"/>
            <a:lstStyle/>
            <a:p>
              <a:endParaRPr lang="en-US"/>
            </a:p>
          </p:txBody>
        </p:sp>
        <p:sp>
          <p:nvSpPr>
            <p:cNvPr id="106" name="Oval 46"/>
            <p:cNvSpPr>
              <a:spLocks noChangeArrowheads="1"/>
            </p:cNvSpPr>
            <p:nvPr/>
          </p:nvSpPr>
          <p:spPr bwMode="auto">
            <a:xfrm>
              <a:off x="12720" y="12137"/>
              <a:ext cx="400" cy="381"/>
            </a:xfrm>
            <a:prstGeom prst="ellipse">
              <a:avLst/>
            </a:prstGeom>
            <a:noFill/>
            <a:ln w="28575">
              <a:solidFill>
                <a:srgbClr val="000000"/>
              </a:solidFill>
              <a:round/>
              <a:headEnd/>
              <a:tailEnd/>
            </a:ln>
          </p:spPr>
          <p:txBody>
            <a:bodyPr anchor="ctr"/>
            <a:lstStyle/>
            <a:p>
              <a:endParaRPr lang="en-US"/>
            </a:p>
          </p:txBody>
        </p:sp>
        <p:sp>
          <p:nvSpPr>
            <p:cNvPr id="107" name="Line 47"/>
            <p:cNvSpPr>
              <a:spLocks noChangeShapeType="1"/>
            </p:cNvSpPr>
            <p:nvPr/>
          </p:nvSpPr>
          <p:spPr bwMode="auto">
            <a:xfrm>
              <a:off x="13120" y="12343"/>
              <a:ext cx="600" cy="0"/>
            </a:xfrm>
            <a:prstGeom prst="line">
              <a:avLst/>
            </a:prstGeom>
            <a:noFill/>
            <a:ln w="28575">
              <a:solidFill>
                <a:srgbClr val="000000"/>
              </a:solidFill>
              <a:round/>
              <a:headEnd/>
              <a:tailEnd/>
            </a:ln>
          </p:spPr>
          <p:txBody>
            <a:bodyPr/>
            <a:lstStyle/>
            <a:p>
              <a:endParaRPr lang="en-US"/>
            </a:p>
          </p:txBody>
        </p:sp>
        <p:sp>
          <p:nvSpPr>
            <p:cNvPr id="108" name="Line 48"/>
            <p:cNvSpPr>
              <a:spLocks noChangeShapeType="1"/>
            </p:cNvSpPr>
            <p:nvPr/>
          </p:nvSpPr>
          <p:spPr bwMode="auto">
            <a:xfrm>
              <a:off x="8820" y="12343"/>
              <a:ext cx="2800" cy="0"/>
            </a:xfrm>
            <a:prstGeom prst="line">
              <a:avLst/>
            </a:prstGeom>
            <a:noFill/>
            <a:ln w="28575">
              <a:solidFill>
                <a:srgbClr val="000000"/>
              </a:solidFill>
              <a:round/>
              <a:headEnd/>
              <a:tailEnd/>
            </a:ln>
          </p:spPr>
          <p:txBody>
            <a:bodyPr/>
            <a:lstStyle/>
            <a:p>
              <a:endParaRPr lang="en-US"/>
            </a:p>
          </p:txBody>
        </p:sp>
        <p:sp>
          <p:nvSpPr>
            <p:cNvPr id="109" name="AutoShape 49"/>
            <p:cNvSpPr>
              <a:spLocks noChangeArrowheads="1"/>
            </p:cNvSpPr>
            <p:nvPr/>
          </p:nvSpPr>
          <p:spPr bwMode="auto">
            <a:xfrm rot="5400000">
              <a:off x="5228" y="12229"/>
              <a:ext cx="1234" cy="1050"/>
            </a:xfrm>
            <a:prstGeom prst="triangle">
              <a:avLst>
                <a:gd name="adj" fmla="val 50000"/>
              </a:avLst>
            </a:prstGeom>
            <a:noFill/>
            <a:ln w="28575">
              <a:solidFill>
                <a:srgbClr val="000000"/>
              </a:solidFill>
              <a:miter lim="800000"/>
              <a:headEnd/>
              <a:tailEnd/>
            </a:ln>
          </p:spPr>
          <p:txBody>
            <a:bodyPr anchor="ctr"/>
            <a:lstStyle/>
            <a:p>
              <a:endParaRPr lang="en-US"/>
            </a:p>
          </p:txBody>
        </p:sp>
        <p:sp>
          <p:nvSpPr>
            <p:cNvPr id="110" name="Oval 50"/>
            <p:cNvSpPr>
              <a:spLocks noChangeArrowheads="1"/>
            </p:cNvSpPr>
            <p:nvPr/>
          </p:nvSpPr>
          <p:spPr bwMode="auto">
            <a:xfrm>
              <a:off x="6420" y="12564"/>
              <a:ext cx="400" cy="381"/>
            </a:xfrm>
            <a:prstGeom prst="ellipse">
              <a:avLst/>
            </a:prstGeom>
            <a:noFill/>
            <a:ln w="28575">
              <a:solidFill>
                <a:srgbClr val="000000"/>
              </a:solidFill>
              <a:round/>
              <a:headEnd/>
              <a:tailEnd/>
            </a:ln>
          </p:spPr>
          <p:txBody>
            <a:bodyPr anchor="ctr"/>
            <a:lstStyle/>
            <a:p>
              <a:endParaRPr lang="en-US"/>
            </a:p>
          </p:txBody>
        </p:sp>
        <p:sp>
          <p:nvSpPr>
            <p:cNvPr id="111" name="Line 51"/>
            <p:cNvSpPr>
              <a:spLocks noChangeShapeType="1"/>
            </p:cNvSpPr>
            <p:nvPr/>
          </p:nvSpPr>
          <p:spPr bwMode="auto">
            <a:xfrm>
              <a:off x="6820" y="12754"/>
              <a:ext cx="700" cy="0"/>
            </a:xfrm>
            <a:prstGeom prst="line">
              <a:avLst/>
            </a:prstGeom>
            <a:noFill/>
            <a:ln w="28575">
              <a:solidFill>
                <a:srgbClr val="000000"/>
              </a:solidFill>
              <a:round/>
              <a:headEnd/>
              <a:tailEnd/>
            </a:ln>
          </p:spPr>
          <p:txBody>
            <a:bodyPr/>
            <a:lstStyle/>
            <a:p>
              <a:endParaRPr lang="en-US"/>
            </a:p>
          </p:txBody>
        </p:sp>
        <p:sp>
          <p:nvSpPr>
            <p:cNvPr id="112" name="Line 52"/>
            <p:cNvSpPr>
              <a:spLocks noChangeShapeType="1"/>
            </p:cNvSpPr>
            <p:nvPr/>
          </p:nvSpPr>
          <p:spPr bwMode="auto">
            <a:xfrm>
              <a:off x="2520" y="12754"/>
              <a:ext cx="2800" cy="0"/>
            </a:xfrm>
            <a:prstGeom prst="line">
              <a:avLst/>
            </a:prstGeom>
            <a:noFill/>
            <a:ln w="28575">
              <a:solidFill>
                <a:srgbClr val="000000"/>
              </a:solidFill>
              <a:round/>
              <a:headEnd/>
              <a:tailEnd/>
            </a:ln>
          </p:spPr>
          <p:txBody>
            <a:bodyPr/>
            <a:lstStyle/>
            <a:p>
              <a:endParaRPr lang="en-US"/>
            </a:p>
          </p:txBody>
        </p:sp>
        <p:sp>
          <p:nvSpPr>
            <p:cNvPr id="113" name="Line 53"/>
            <p:cNvSpPr>
              <a:spLocks noChangeShapeType="1"/>
            </p:cNvSpPr>
            <p:nvPr/>
          </p:nvSpPr>
          <p:spPr bwMode="auto">
            <a:xfrm>
              <a:off x="9120" y="12343"/>
              <a:ext cx="0" cy="411"/>
            </a:xfrm>
            <a:prstGeom prst="line">
              <a:avLst/>
            </a:prstGeom>
            <a:noFill/>
            <a:ln w="28575">
              <a:solidFill>
                <a:srgbClr val="000000"/>
              </a:solidFill>
              <a:round/>
              <a:headEnd/>
              <a:tailEnd/>
            </a:ln>
          </p:spPr>
          <p:txBody>
            <a:bodyPr/>
            <a:lstStyle/>
            <a:p>
              <a:endParaRPr lang="en-US"/>
            </a:p>
          </p:txBody>
        </p:sp>
        <p:sp>
          <p:nvSpPr>
            <p:cNvPr id="114" name="Line 54"/>
            <p:cNvSpPr>
              <a:spLocks noChangeShapeType="1"/>
            </p:cNvSpPr>
            <p:nvPr/>
          </p:nvSpPr>
          <p:spPr bwMode="auto">
            <a:xfrm>
              <a:off x="11320" y="13166"/>
              <a:ext cx="0" cy="1028"/>
            </a:xfrm>
            <a:prstGeom prst="line">
              <a:avLst/>
            </a:prstGeom>
            <a:noFill/>
            <a:ln w="28575">
              <a:solidFill>
                <a:srgbClr val="000000"/>
              </a:solidFill>
              <a:round/>
              <a:headEnd/>
              <a:tailEnd/>
            </a:ln>
          </p:spPr>
          <p:txBody>
            <a:bodyPr/>
            <a:lstStyle/>
            <a:p>
              <a:endParaRPr lang="en-US"/>
            </a:p>
          </p:txBody>
        </p:sp>
        <p:sp>
          <p:nvSpPr>
            <p:cNvPr id="115" name="Line 55"/>
            <p:cNvSpPr>
              <a:spLocks noChangeShapeType="1"/>
            </p:cNvSpPr>
            <p:nvPr/>
          </p:nvSpPr>
          <p:spPr bwMode="auto">
            <a:xfrm flipV="1">
              <a:off x="4820" y="11314"/>
              <a:ext cx="0" cy="2263"/>
            </a:xfrm>
            <a:prstGeom prst="line">
              <a:avLst/>
            </a:prstGeom>
            <a:noFill/>
            <a:ln w="28575">
              <a:solidFill>
                <a:srgbClr val="000000"/>
              </a:solidFill>
              <a:round/>
              <a:headEnd/>
              <a:tailEnd/>
            </a:ln>
          </p:spPr>
          <p:txBody>
            <a:bodyPr/>
            <a:lstStyle/>
            <a:p>
              <a:endParaRPr lang="en-US"/>
            </a:p>
          </p:txBody>
        </p:sp>
        <p:sp>
          <p:nvSpPr>
            <p:cNvPr id="116" name="Line 56"/>
            <p:cNvSpPr>
              <a:spLocks noChangeShapeType="1"/>
            </p:cNvSpPr>
            <p:nvPr/>
          </p:nvSpPr>
          <p:spPr bwMode="auto">
            <a:xfrm flipV="1">
              <a:off x="4520" y="12754"/>
              <a:ext cx="0" cy="1851"/>
            </a:xfrm>
            <a:prstGeom prst="line">
              <a:avLst/>
            </a:prstGeom>
            <a:noFill/>
            <a:ln w="28575">
              <a:solidFill>
                <a:srgbClr val="000000"/>
              </a:solidFill>
              <a:round/>
              <a:headEnd/>
              <a:tailEnd/>
            </a:ln>
          </p:spPr>
          <p:txBody>
            <a:bodyPr/>
            <a:lstStyle/>
            <a:p>
              <a:endParaRPr lang="en-US"/>
            </a:p>
          </p:txBody>
        </p:sp>
        <p:sp>
          <p:nvSpPr>
            <p:cNvPr id="117" name="Line 57"/>
            <p:cNvSpPr>
              <a:spLocks noChangeShapeType="1"/>
            </p:cNvSpPr>
            <p:nvPr/>
          </p:nvSpPr>
          <p:spPr bwMode="auto">
            <a:xfrm flipV="1">
              <a:off x="3120" y="9669"/>
              <a:ext cx="0" cy="5348"/>
            </a:xfrm>
            <a:prstGeom prst="line">
              <a:avLst/>
            </a:prstGeom>
            <a:noFill/>
            <a:ln w="28575">
              <a:solidFill>
                <a:srgbClr val="000000"/>
              </a:solidFill>
              <a:round/>
              <a:headEnd/>
              <a:tailEnd/>
            </a:ln>
          </p:spPr>
          <p:txBody>
            <a:bodyPr/>
            <a:lstStyle/>
            <a:p>
              <a:endParaRPr lang="en-US"/>
            </a:p>
          </p:txBody>
        </p:sp>
        <p:sp>
          <p:nvSpPr>
            <p:cNvPr id="118" name="Oval 58"/>
            <p:cNvSpPr>
              <a:spLocks noChangeArrowheads="1"/>
            </p:cNvSpPr>
            <p:nvPr/>
          </p:nvSpPr>
          <p:spPr bwMode="auto">
            <a:xfrm>
              <a:off x="9020" y="12240"/>
              <a:ext cx="200" cy="206"/>
            </a:xfrm>
            <a:prstGeom prst="ellipse">
              <a:avLst/>
            </a:prstGeom>
            <a:solidFill>
              <a:srgbClr val="000000"/>
            </a:solidFill>
            <a:ln w="9525">
              <a:solidFill>
                <a:srgbClr val="000000"/>
              </a:solidFill>
              <a:round/>
              <a:headEnd/>
              <a:tailEnd/>
            </a:ln>
          </p:spPr>
          <p:txBody>
            <a:bodyPr anchor="ctr"/>
            <a:lstStyle/>
            <a:p>
              <a:endParaRPr lang="en-US"/>
            </a:p>
          </p:txBody>
        </p:sp>
        <p:sp>
          <p:nvSpPr>
            <p:cNvPr id="119" name="Oval 59"/>
            <p:cNvSpPr>
              <a:spLocks noChangeArrowheads="1"/>
            </p:cNvSpPr>
            <p:nvPr/>
          </p:nvSpPr>
          <p:spPr bwMode="auto">
            <a:xfrm>
              <a:off x="4720" y="11211"/>
              <a:ext cx="200" cy="206"/>
            </a:xfrm>
            <a:prstGeom prst="ellipse">
              <a:avLst/>
            </a:prstGeom>
            <a:solidFill>
              <a:srgbClr val="000000"/>
            </a:solidFill>
            <a:ln w="9525">
              <a:solidFill>
                <a:srgbClr val="000000"/>
              </a:solidFill>
              <a:round/>
              <a:headEnd/>
              <a:tailEnd/>
            </a:ln>
          </p:spPr>
          <p:txBody>
            <a:bodyPr anchor="ctr"/>
            <a:lstStyle/>
            <a:p>
              <a:endParaRPr lang="en-US"/>
            </a:p>
          </p:txBody>
        </p:sp>
        <p:sp>
          <p:nvSpPr>
            <p:cNvPr id="120" name="Oval 60"/>
            <p:cNvSpPr>
              <a:spLocks noChangeArrowheads="1"/>
            </p:cNvSpPr>
            <p:nvPr/>
          </p:nvSpPr>
          <p:spPr bwMode="auto">
            <a:xfrm>
              <a:off x="4420" y="12651"/>
              <a:ext cx="200" cy="206"/>
            </a:xfrm>
            <a:prstGeom prst="ellipse">
              <a:avLst/>
            </a:prstGeom>
            <a:solidFill>
              <a:srgbClr val="000000"/>
            </a:solidFill>
            <a:ln w="9525">
              <a:solidFill>
                <a:srgbClr val="000000"/>
              </a:solidFill>
              <a:round/>
              <a:headEnd/>
              <a:tailEnd/>
            </a:ln>
          </p:spPr>
          <p:txBody>
            <a:bodyPr anchor="ctr"/>
            <a:lstStyle/>
            <a:p>
              <a:endParaRPr lang="en-US"/>
            </a:p>
          </p:txBody>
        </p:sp>
        <p:sp>
          <p:nvSpPr>
            <p:cNvPr id="121" name="Oval 61"/>
            <p:cNvSpPr>
              <a:spLocks noChangeArrowheads="1"/>
            </p:cNvSpPr>
            <p:nvPr/>
          </p:nvSpPr>
          <p:spPr bwMode="auto">
            <a:xfrm>
              <a:off x="3020" y="9566"/>
              <a:ext cx="200" cy="205"/>
            </a:xfrm>
            <a:prstGeom prst="ellipse">
              <a:avLst/>
            </a:prstGeom>
            <a:solidFill>
              <a:srgbClr val="000000"/>
            </a:solidFill>
            <a:ln w="9525">
              <a:solidFill>
                <a:srgbClr val="000000"/>
              </a:solidFill>
              <a:round/>
              <a:headEnd/>
              <a:tailEnd/>
            </a:ln>
          </p:spPr>
          <p:txBody>
            <a:bodyPr anchor="ctr"/>
            <a:lstStyle/>
            <a:p>
              <a:endParaRPr lang="en-US"/>
            </a:p>
          </p:txBody>
        </p:sp>
        <p:sp>
          <p:nvSpPr>
            <p:cNvPr id="122" name="Oval 62"/>
            <p:cNvSpPr>
              <a:spLocks noChangeArrowheads="1"/>
            </p:cNvSpPr>
            <p:nvPr/>
          </p:nvSpPr>
          <p:spPr bwMode="auto">
            <a:xfrm>
              <a:off x="7120" y="10800"/>
              <a:ext cx="200" cy="206"/>
            </a:xfrm>
            <a:prstGeom prst="ellipse">
              <a:avLst/>
            </a:prstGeom>
            <a:solidFill>
              <a:srgbClr val="000000"/>
            </a:solidFill>
            <a:ln w="9525">
              <a:solidFill>
                <a:srgbClr val="000000"/>
              </a:solidFill>
              <a:round/>
              <a:headEnd/>
              <a:tailEnd/>
            </a:ln>
          </p:spPr>
          <p:txBody>
            <a:bodyPr anchor="ctr"/>
            <a:lstStyle/>
            <a:p>
              <a:endParaRPr lang="en-US"/>
            </a:p>
          </p:txBody>
        </p:sp>
        <p:sp>
          <p:nvSpPr>
            <p:cNvPr id="123" name="Oval 63"/>
            <p:cNvSpPr>
              <a:spLocks noChangeArrowheads="1"/>
            </p:cNvSpPr>
            <p:nvPr/>
          </p:nvSpPr>
          <p:spPr bwMode="auto">
            <a:xfrm>
              <a:off x="4920" y="9154"/>
              <a:ext cx="200" cy="206"/>
            </a:xfrm>
            <a:prstGeom prst="ellipse">
              <a:avLst/>
            </a:prstGeom>
            <a:solidFill>
              <a:srgbClr val="000000"/>
            </a:solidFill>
            <a:ln w="9525">
              <a:solidFill>
                <a:srgbClr val="000000"/>
              </a:solidFill>
              <a:round/>
              <a:headEnd/>
              <a:tailEnd/>
            </a:ln>
          </p:spPr>
          <p:txBody>
            <a:bodyPr anchor="ctr"/>
            <a:lstStyle/>
            <a:p>
              <a:endParaRPr lang="en-US"/>
            </a:p>
          </p:txBody>
        </p:sp>
      </p:grpSp>
      <p:sp>
        <p:nvSpPr>
          <p:cNvPr id="124" name="Text Box 3"/>
          <p:cNvSpPr txBox="1">
            <a:spLocks noChangeArrowheads="1"/>
          </p:cNvSpPr>
          <p:nvPr/>
        </p:nvSpPr>
        <p:spPr bwMode="auto">
          <a:xfrm>
            <a:off x="228600" y="1600200"/>
            <a:ext cx="8718550" cy="1477328"/>
          </a:xfrm>
          <a:prstGeom prst="rect">
            <a:avLst/>
          </a:prstGeom>
          <a:noFill/>
          <a:ln w="9525">
            <a:noFill/>
            <a:miter lim="800000"/>
            <a:headEnd/>
            <a:tailEnd/>
          </a:ln>
        </p:spPr>
        <p:txBody>
          <a:bodyPr>
            <a:spAutoFit/>
          </a:bodyPr>
          <a:lstStyle/>
          <a:p>
            <a:pPr>
              <a:spcBef>
                <a:spcPct val="50000"/>
              </a:spcBef>
            </a:pPr>
            <a:r>
              <a:rPr lang="en-US" altLang="ko-KR" dirty="0" smtClean="0">
                <a:latin typeface="Tahoma" pitchFamily="34" charset="0"/>
                <a:ea typeface="Gulim" pitchFamily="34" charset="-127"/>
              </a:rPr>
              <a:t>A </a:t>
            </a:r>
            <a:r>
              <a:rPr lang="en-US" altLang="ko-KR" dirty="0">
                <a:latin typeface="Tahoma" pitchFamily="34" charset="0"/>
                <a:ea typeface="Gulim" pitchFamily="34" charset="-127"/>
              </a:rPr>
              <a:t>circuit is designed in </a:t>
            </a:r>
            <a:r>
              <a:rPr lang="en-US" altLang="ko-KR" dirty="0" smtClean="0">
                <a:latin typeface="Tahoma" pitchFamily="34" charset="0"/>
                <a:ea typeface="Gulim" pitchFamily="34" charset="-127"/>
              </a:rPr>
              <a:t>65 nm technology </a:t>
            </a:r>
            <a:r>
              <a:rPr lang="en-US" altLang="ko-KR" dirty="0">
                <a:latin typeface="Tahoma" pitchFamily="34" charset="0"/>
                <a:ea typeface="Gulim" pitchFamily="34" charset="-127"/>
              </a:rPr>
              <a:t>using low threshold transistors. Each gate has a delay of 5ps and a leakage current of 10nA. Given that a gate with high threshold transistors has a delay of </a:t>
            </a:r>
            <a:r>
              <a:rPr lang="en-US" altLang="ko-KR" dirty="0" smtClean="0">
                <a:latin typeface="Tahoma" pitchFamily="34" charset="0"/>
                <a:ea typeface="Gulim" pitchFamily="34" charset="-127"/>
              </a:rPr>
              <a:t>12ps </a:t>
            </a:r>
            <a:r>
              <a:rPr lang="en-US" altLang="ko-KR" dirty="0">
                <a:latin typeface="Tahoma" pitchFamily="34" charset="0"/>
                <a:ea typeface="Gulim" pitchFamily="34" charset="-127"/>
              </a:rPr>
              <a:t>and leakage of 1nA, optimally design the circuit with dual-threshold gates to minimize the leakage current </a:t>
            </a:r>
            <a:r>
              <a:rPr lang="en-US" altLang="ko-KR" dirty="0" smtClean="0">
                <a:latin typeface="Tahoma" pitchFamily="34" charset="0"/>
                <a:ea typeface="Gulim" pitchFamily="34" charset="-127"/>
              </a:rPr>
              <a:t>without increasing </a:t>
            </a:r>
            <a:r>
              <a:rPr lang="en-US" altLang="ko-KR" dirty="0">
                <a:latin typeface="Tahoma" pitchFamily="34" charset="0"/>
                <a:ea typeface="Gulim" pitchFamily="34" charset="-127"/>
              </a:rPr>
              <a:t>the critical path delay. What is the percentage reduction in leakage power</a:t>
            </a:r>
            <a:r>
              <a:rPr lang="en-US" altLang="ko-KR" dirty="0" smtClean="0">
                <a:latin typeface="Tahoma" pitchFamily="34" charset="0"/>
                <a:ea typeface="Gulim" pitchFamily="34" charset="-127"/>
              </a:rPr>
              <a:t>? </a:t>
            </a:r>
            <a:endParaRPr lang="en-US" dirty="0">
              <a:latin typeface="Tahoma" pitchFamily="34" charset="0"/>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Dual Threshold Voltage Example</a:t>
            </a:r>
            <a:endParaRPr lang="en-US" dirty="0"/>
          </a:p>
        </p:txBody>
      </p:sp>
      <p:sp>
        <p:nvSpPr>
          <p:cNvPr id="76" name="TextBox 75"/>
          <p:cNvSpPr txBox="1"/>
          <p:nvPr/>
        </p:nvSpPr>
        <p:spPr>
          <a:xfrm>
            <a:off x="304800" y="1524000"/>
            <a:ext cx="8610600" cy="1569660"/>
          </a:xfrm>
          <a:prstGeom prst="rect">
            <a:avLst/>
          </a:prstGeom>
          <a:noFill/>
        </p:spPr>
        <p:txBody>
          <a:bodyPr wrap="square" rtlCol="0">
            <a:spAutoFit/>
          </a:bodyPr>
          <a:lstStyle/>
          <a:p>
            <a:r>
              <a:rPr lang="en-US" sz="1600" dirty="0" smtClean="0"/>
              <a:t>The critical path is indicated with the dashed line, and each gat is assigned low threshold. The critical path delay is then 5ps *5 = 25 ps. We then assign high threshold (light grey gates) to all gates not on the critical path, except the two inverters which are assigned low threshold. If we were to assign them as high threshold, the critical path would be (12+5+12) = 29ps (Inverter </a:t>
            </a:r>
            <a:r>
              <a:rPr lang="en-US" sz="1600" dirty="0" smtClean="0">
                <a:sym typeface="Wingdings" pitchFamily="2" charset="2"/>
              </a:rPr>
              <a:t>OR  Inverter)</a:t>
            </a:r>
            <a:r>
              <a:rPr lang="en-US" sz="1600" dirty="0" smtClean="0"/>
              <a:t>. By making the inverter in the four-gate long path low threshold we also avoid making a non critical path critical (AND </a:t>
            </a:r>
            <a:r>
              <a:rPr lang="en-US" sz="1600" dirty="0" smtClean="0">
                <a:sym typeface="Wingdings" pitchFamily="2" charset="2"/>
              </a:rPr>
              <a:t> NAND  OR  Inverter)</a:t>
            </a:r>
            <a:endParaRPr lang="en-US" sz="1600" dirty="0"/>
          </a:p>
        </p:txBody>
      </p:sp>
      <p:grpSp>
        <p:nvGrpSpPr>
          <p:cNvPr id="77" name="Group 4"/>
          <p:cNvGrpSpPr>
            <a:grpSpLocks noChangeAspect="1"/>
          </p:cNvGrpSpPr>
          <p:nvPr/>
        </p:nvGrpSpPr>
        <p:grpSpPr bwMode="auto">
          <a:xfrm>
            <a:off x="3962400" y="3276600"/>
            <a:ext cx="4872038" cy="2959100"/>
            <a:chOff x="2520" y="8640"/>
            <a:chExt cx="11200" cy="6994"/>
          </a:xfrm>
        </p:grpSpPr>
        <p:sp>
          <p:nvSpPr>
            <p:cNvPr id="78" name="AutoShape 5"/>
            <p:cNvSpPr>
              <a:spLocks noChangeAspect="1" noChangeArrowheads="1"/>
            </p:cNvSpPr>
            <p:nvPr/>
          </p:nvSpPr>
          <p:spPr bwMode="auto">
            <a:xfrm>
              <a:off x="2520" y="8640"/>
              <a:ext cx="11200" cy="6994"/>
            </a:xfrm>
            <a:prstGeom prst="rect">
              <a:avLst/>
            </a:prstGeom>
            <a:solidFill>
              <a:schemeClr val="tx2"/>
            </a:solidFill>
            <a:ln w="9525">
              <a:noFill/>
              <a:miter lim="800000"/>
              <a:headEnd/>
              <a:tailEnd/>
            </a:ln>
          </p:spPr>
          <p:txBody>
            <a:bodyPr/>
            <a:lstStyle/>
            <a:p>
              <a:endParaRPr lang="en-US"/>
            </a:p>
          </p:txBody>
        </p:sp>
        <p:sp>
          <p:nvSpPr>
            <p:cNvPr id="79" name="AutoShape 6"/>
            <p:cNvSpPr>
              <a:spLocks noChangeArrowheads="1"/>
            </p:cNvSpPr>
            <p:nvPr/>
          </p:nvSpPr>
          <p:spPr bwMode="auto">
            <a:xfrm>
              <a:off x="3520" y="8640"/>
              <a:ext cx="1200" cy="1234"/>
            </a:xfrm>
            <a:prstGeom prst="flowChartDelay">
              <a:avLst/>
            </a:prstGeom>
            <a:noFill/>
            <a:ln w="28575">
              <a:solidFill>
                <a:srgbClr val="000000"/>
              </a:solidFill>
              <a:miter lim="800000"/>
              <a:headEnd/>
              <a:tailEnd/>
            </a:ln>
          </p:spPr>
          <p:txBody>
            <a:bodyPr anchor="ctr"/>
            <a:lstStyle/>
            <a:p>
              <a:endParaRPr lang="en-US"/>
            </a:p>
          </p:txBody>
        </p:sp>
        <p:sp>
          <p:nvSpPr>
            <p:cNvPr id="80" name="Line 7"/>
            <p:cNvSpPr>
              <a:spLocks noChangeShapeType="1"/>
            </p:cNvSpPr>
            <p:nvPr/>
          </p:nvSpPr>
          <p:spPr bwMode="auto">
            <a:xfrm>
              <a:off x="4720" y="9257"/>
              <a:ext cx="2700" cy="0"/>
            </a:xfrm>
            <a:prstGeom prst="line">
              <a:avLst/>
            </a:prstGeom>
            <a:noFill/>
            <a:ln w="28575">
              <a:solidFill>
                <a:srgbClr val="000000"/>
              </a:solidFill>
              <a:round/>
              <a:headEnd/>
              <a:tailEnd/>
            </a:ln>
          </p:spPr>
          <p:txBody>
            <a:bodyPr/>
            <a:lstStyle/>
            <a:p>
              <a:endParaRPr lang="en-US"/>
            </a:p>
          </p:txBody>
        </p:sp>
        <p:sp>
          <p:nvSpPr>
            <p:cNvPr id="81" name="Line 8"/>
            <p:cNvSpPr>
              <a:spLocks noChangeShapeType="1"/>
            </p:cNvSpPr>
            <p:nvPr/>
          </p:nvSpPr>
          <p:spPr bwMode="auto">
            <a:xfrm flipH="1">
              <a:off x="2520" y="9257"/>
              <a:ext cx="1000" cy="0"/>
            </a:xfrm>
            <a:prstGeom prst="line">
              <a:avLst/>
            </a:prstGeom>
            <a:noFill/>
            <a:ln w="28575">
              <a:solidFill>
                <a:srgbClr val="000000"/>
              </a:solidFill>
              <a:round/>
              <a:headEnd/>
              <a:tailEnd/>
            </a:ln>
          </p:spPr>
          <p:txBody>
            <a:bodyPr/>
            <a:lstStyle/>
            <a:p>
              <a:endParaRPr lang="en-US"/>
            </a:p>
          </p:txBody>
        </p:sp>
        <p:sp>
          <p:nvSpPr>
            <p:cNvPr id="82" name="Line 9"/>
            <p:cNvSpPr>
              <a:spLocks noChangeShapeType="1"/>
            </p:cNvSpPr>
            <p:nvPr/>
          </p:nvSpPr>
          <p:spPr bwMode="auto">
            <a:xfrm flipH="1">
              <a:off x="2520" y="8846"/>
              <a:ext cx="1000" cy="0"/>
            </a:xfrm>
            <a:prstGeom prst="line">
              <a:avLst/>
            </a:prstGeom>
            <a:noFill/>
            <a:ln w="28575">
              <a:solidFill>
                <a:srgbClr val="000000"/>
              </a:solidFill>
              <a:round/>
              <a:headEnd/>
              <a:tailEnd/>
            </a:ln>
          </p:spPr>
          <p:txBody>
            <a:bodyPr/>
            <a:lstStyle/>
            <a:p>
              <a:endParaRPr lang="en-US"/>
            </a:p>
          </p:txBody>
        </p:sp>
        <p:sp>
          <p:nvSpPr>
            <p:cNvPr id="83" name="Line 10"/>
            <p:cNvSpPr>
              <a:spLocks noChangeShapeType="1"/>
            </p:cNvSpPr>
            <p:nvPr/>
          </p:nvSpPr>
          <p:spPr bwMode="auto">
            <a:xfrm flipH="1">
              <a:off x="2520" y="9669"/>
              <a:ext cx="1000" cy="0"/>
            </a:xfrm>
            <a:prstGeom prst="line">
              <a:avLst/>
            </a:prstGeom>
            <a:noFill/>
            <a:ln w="28575">
              <a:solidFill>
                <a:srgbClr val="000000"/>
              </a:solidFill>
              <a:round/>
              <a:headEnd/>
              <a:tailEnd/>
            </a:ln>
          </p:spPr>
          <p:txBody>
            <a:bodyPr/>
            <a:lstStyle/>
            <a:p>
              <a:endParaRPr lang="en-US"/>
            </a:p>
          </p:txBody>
        </p:sp>
        <p:sp>
          <p:nvSpPr>
            <p:cNvPr id="84" name="AutoShape 11"/>
            <p:cNvSpPr>
              <a:spLocks noChangeArrowheads="1"/>
            </p:cNvSpPr>
            <p:nvPr/>
          </p:nvSpPr>
          <p:spPr bwMode="auto">
            <a:xfrm rot="5400000">
              <a:off x="7328" y="8732"/>
              <a:ext cx="1234" cy="1050"/>
            </a:xfrm>
            <a:prstGeom prst="triangle">
              <a:avLst>
                <a:gd name="adj" fmla="val 50000"/>
              </a:avLst>
            </a:prstGeom>
            <a:solidFill>
              <a:schemeClr val="bg2"/>
            </a:solidFill>
            <a:ln w="28575">
              <a:solidFill>
                <a:srgbClr val="000000"/>
              </a:solidFill>
              <a:miter lim="800000"/>
              <a:headEnd/>
              <a:tailEnd/>
            </a:ln>
          </p:spPr>
          <p:txBody>
            <a:bodyPr anchor="ctr"/>
            <a:lstStyle/>
            <a:p>
              <a:endParaRPr lang="en-US"/>
            </a:p>
          </p:txBody>
        </p:sp>
        <p:sp>
          <p:nvSpPr>
            <p:cNvPr id="85" name="Oval 12"/>
            <p:cNvSpPr>
              <a:spLocks noChangeArrowheads="1"/>
            </p:cNvSpPr>
            <p:nvPr/>
          </p:nvSpPr>
          <p:spPr bwMode="auto">
            <a:xfrm>
              <a:off x="8520" y="9051"/>
              <a:ext cx="400" cy="382"/>
            </a:xfrm>
            <a:prstGeom prst="ellipse">
              <a:avLst/>
            </a:prstGeom>
            <a:solidFill>
              <a:schemeClr val="bg2"/>
            </a:solidFill>
            <a:ln w="28575">
              <a:solidFill>
                <a:srgbClr val="000000"/>
              </a:solidFill>
              <a:round/>
              <a:headEnd/>
              <a:tailEnd/>
            </a:ln>
          </p:spPr>
          <p:txBody>
            <a:bodyPr anchor="ctr"/>
            <a:lstStyle/>
            <a:p>
              <a:endParaRPr lang="en-US"/>
            </a:p>
          </p:txBody>
        </p:sp>
        <p:sp>
          <p:nvSpPr>
            <p:cNvPr id="86" name="Line 13"/>
            <p:cNvSpPr>
              <a:spLocks noChangeShapeType="1"/>
            </p:cNvSpPr>
            <p:nvPr/>
          </p:nvSpPr>
          <p:spPr bwMode="auto">
            <a:xfrm>
              <a:off x="8920" y="9257"/>
              <a:ext cx="4800" cy="0"/>
            </a:xfrm>
            <a:prstGeom prst="line">
              <a:avLst/>
            </a:prstGeom>
            <a:noFill/>
            <a:ln w="28575">
              <a:solidFill>
                <a:srgbClr val="000000"/>
              </a:solidFill>
              <a:round/>
              <a:headEnd/>
              <a:tailEnd/>
            </a:ln>
          </p:spPr>
          <p:txBody>
            <a:bodyPr/>
            <a:lstStyle/>
            <a:p>
              <a:endParaRPr lang="en-US"/>
            </a:p>
          </p:txBody>
        </p:sp>
        <p:sp>
          <p:nvSpPr>
            <p:cNvPr id="87" name="AutoShape 14"/>
            <p:cNvSpPr>
              <a:spLocks noChangeArrowheads="1"/>
            </p:cNvSpPr>
            <p:nvPr/>
          </p:nvSpPr>
          <p:spPr bwMode="auto">
            <a:xfrm>
              <a:off x="5320" y="10286"/>
              <a:ext cx="1200" cy="1234"/>
            </a:xfrm>
            <a:prstGeom prst="flowChartDelay">
              <a:avLst/>
            </a:prstGeom>
            <a:noFill/>
            <a:ln w="28575">
              <a:solidFill>
                <a:srgbClr val="000000"/>
              </a:solidFill>
              <a:miter lim="800000"/>
              <a:headEnd/>
              <a:tailEnd/>
            </a:ln>
          </p:spPr>
          <p:txBody>
            <a:bodyPr anchor="ctr"/>
            <a:lstStyle/>
            <a:p>
              <a:endParaRPr lang="en-US"/>
            </a:p>
          </p:txBody>
        </p:sp>
        <p:sp>
          <p:nvSpPr>
            <p:cNvPr id="88" name="Oval 15"/>
            <p:cNvSpPr>
              <a:spLocks noChangeArrowheads="1"/>
            </p:cNvSpPr>
            <p:nvPr/>
          </p:nvSpPr>
          <p:spPr bwMode="auto">
            <a:xfrm>
              <a:off x="6520" y="10697"/>
              <a:ext cx="400" cy="411"/>
            </a:xfrm>
            <a:prstGeom prst="ellipse">
              <a:avLst/>
            </a:prstGeom>
            <a:noFill/>
            <a:ln w="28575">
              <a:solidFill>
                <a:srgbClr val="000000"/>
              </a:solidFill>
              <a:round/>
              <a:headEnd/>
              <a:tailEnd/>
            </a:ln>
          </p:spPr>
          <p:txBody>
            <a:bodyPr anchor="ctr"/>
            <a:lstStyle/>
            <a:p>
              <a:endParaRPr lang="en-US"/>
            </a:p>
          </p:txBody>
        </p:sp>
        <p:sp>
          <p:nvSpPr>
            <p:cNvPr id="89" name="Line 16"/>
            <p:cNvSpPr>
              <a:spLocks noChangeShapeType="1"/>
            </p:cNvSpPr>
            <p:nvPr/>
          </p:nvSpPr>
          <p:spPr bwMode="auto">
            <a:xfrm flipH="1">
              <a:off x="2520" y="10903"/>
              <a:ext cx="2800" cy="0"/>
            </a:xfrm>
            <a:prstGeom prst="line">
              <a:avLst/>
            </a:prstGeom>
            <a:noFill/>
            <a:ln w="28575">
              <a:solidFill>
                <a:srgbClr val="000000"/>
              </a:solidFill>
              <a:round/>
              <a:headEnd/>
              <a:tailEnd/>
            </a:ln>
          </p:spPr>
          <p:txBody>
            <a:bodyPr/>
            <a:lstStyle/>
            <a:p>
              <a:endParaRPr lang="en-US"/>
            </a:p>
          </p:txBody>
        </p:sp>
        <p:sp>
          <p:nvSpPr>
            <p:cNvPr id="90" name="Line 17"/>
            <p:cNvSpPr>
              <a:spLocks noChangeShapeType="1"/>
            </p:cNvSpPr>
            <p:nvPr/>
          </p:nvSpPr>
          <p:spPr bwMode="auto">
            <a:xfrm flipH="1">
              <a:off x="5020" y="10491"/>
              <a:ext cx="300" cy="0"/>
            </a:xfrm>
            <a:prstGeom prst="line">
              <a:avLst/>
            </a:prstGeom>
            <a:noFill/>
            <a:ln w="28575">
              <a:solidFill>
                <a:srgbClr val="000000"/>
              </a:solidFill>
              <a:round/>
              <a:headEnd/>
              <a:tailEnd/>
            </a:ln>
          </p:spPr>
          <p:txBody>
            <a:bodyPr/>
            <a:lstStyle/>
            <a:p>
              <a:endParaRPr lang="en-US"/>
            </a:p>
          </p:txBody>
        </p:sp>
        <p:sp>
          <p:nvSpPr>
            <p:cNvPr id="91" name="Line 18"/>
            <p:cNvSpPr>
              <a:spLocks noChangeShapeType="1"/>
            </p:cNvSpPr>
            <p:nvPr/>
          </p:nvSpPr>
          <p:spPr bwMode="auto">
            <a:xfrm flipH="1">
              <a:off x="2520" y="11314"/>
              <a:ext cx="2800" cy="0"/>
            </a:xfrm>
            <a:prstGeom prst="line">
              <a:avLst/>
            </a:prstGeom>
            <a:noFill/>
            <a:ln w="28575">
              <a:solidFill>
                <a:srgbClr val="000000"/>
              </a:solidFill>
              <a:round/>
              <a:headEnd/>
              <a:tailEnd/>
            </a:ln>
          </p:spPr>
          <p:txBody>
            <a:bodyPr/>
            <a:lstStyle/>
            <a:p>
              <a:endParaRPr lang="en-US"/>
            </a:p>
          </p:txBody>
        </p:sp>
        <p:sp>
          <p:nvSpPr>
            <p:cNvPr id="92" name="AutoShape 19"/>
            <p:cNvSpPr>
              <a:spLocks noChangeArrowheads="1"/>
            </p:cNvSpPr>
            <p:nvPr/>
          </p:nvSpPr>
          <p:spPr bwMode="auto">
            <a:xfrm>
              <a:off x="9520" y="12548"/>
              <a:ext cx="1200" cy="1235"/>
            </a:xfrm>
            <a:prstGeom prst="flowChartDelay">
              <a:avLst/>
            </a:prstGeom>
            <a:noFill/>
            <a:ln w="28575">
              <a:solidFill>
                <a:srgbClr val="000000"/>
              </a:solidFill>
              <a:miter lim="800000"/>
              <a:headEnd/>
              <a:tailEnd/>
            </a:ln>
          </p:spPr>
          <p:txBody>
            <a:bodyPr anchor="ctr"/>
            <a:lstStyle/>
            <a:p>
              <a:endParaRPr lang="en-US"/>
            </a:p>
          </p:txBody>
        </p:sp>
        <p:sp>
          <p:nvSpPr>
            <p:cNvPr id="93" name="Oval 20"/>
            <p:cNvSpPr>
              <a:spLocks noChangeArrowheads="1"/>
            </p:cNvSpPr>
            <p:nvPr/>
          </p:nvSpPr>
          <p:spPr bwMode="auto">
            <a:xfrm>
              <a:off x="10720" y="12960"/>
              <a:ext cx="400" cy="411"/>
            </a:xfrm>
            <a:prstGeom prst="ellipse">
              <a:avLst/>
            </a:prstGeom>
            <a:noFill/>
            <a:ln w="28575">
              <a:solidFill>
                <a:srgbClr val="000000"/>
              </a:solidFill>
              <a:round/>
              <a:headEnd/>
              <a:tailEnd/>
            </a:ln>
          </p:spPr>
          <p:txBody>
            <a:bodyPr anchor="ctr"/>
            <a:lstStyle/>
            <a:p>
              <a:endParaRPr lang="en-US"/>
            </a:p>
          </p:txBody>
        </p:sp>
        <p:sp>
          <p:nvSpPr>
            <p:cNvPr id="94" name="Line 21"/>
            <p:cNvSpPr>
              <a:spLocks noChangeShapeType="1"/>
            </p:cNvSpPr>
            <p:nvPr/>
          </p:nvSpPr>
          <p:spPr bwMode="auto">
            <a:xfrm>
              <a:off x="11120" y="13166"/>
              <a:ext cx="200" cy="0"/>
            </a:xfrm>
            <a:prstGeom prst="line">
              <a:avLst/>
            </a:prstGeom>
            <a:noFill/>
            <a:ln w="28575">
              <a:solidFill>
                <a:srgbClr val="000000"/>
              </a:solidFill>
              <a:round/>
              <a:headEnd/>
              <a:tailEnd/>
            </a:ln>
          </p:spPr>
          <p:txBody>
            <a:bodyPr/>
            <a:lstStyle/>
            <a:p>
              <a:endParaRPr lang="en-US"/>
            </a:p>
          </p:txBody>
        </p:sp>
        <p:sp>
          <p:nvSpPr>
            <p:cNvPr id="95" name="AutoShape 22"/>
            <p:cNvSpPr>
              <a:spLocks noChangeArrowheads="1"/>
            </p:cNvSpPr>
            <p:nvPr/>
          </p:nvSpPr>
          <p:spPr bwMode="auto">
            <a:xfrm flipH="1">
              <a:off x="7420" y="11726"/>
              <a:ext cx="1400" cy="1234"/>
            </a:xfrm>
            <a:prstGeom prst="moon">
              <a:avLst>
                <a:gd name="adj" fmla="val 84671"/>
              </a:avLst>
            </a:prstGeom>
            <a:noFill/>
            <a:ln w="28575">
              <a:solidFill>
                <a:srgbClr val="000000"/>
              </a:solidFill>
              <a:miter lim="800000"/>
              <a:headEnd/>
              <a:tailEnd/>
            </a:ln>
          </p:spPr>
          <p:txBody>
            <a:bodyPr anchor="ctr"/>
            <a:lstStyle/>
            <a:p>
              <a:endParaRPr lang="en-US"/>
            </a:p>
          </p:txBody>
        </p:sp>
        <p:sp>
          <p:nvSpPr>
            <p:cNvPr id="96" name="Line 23"/>
            <p:cNvSpPr>
              <a:spLocks noChangeShapeType="1"/>
            </p:cNvSpPr>
            <p:nvPr/>
          </p:nvSpPr>
          <p:spPr bwMode="auto">
            <a:xfrm>
              <a:off x="9120" y="12754"/>
              <a:ext cx="400" cy="0"/>
            </a:xfrm>
            <a:prstGeom prst="line">
              <a:avLst/>
            </a:prstGeom>
            <a:noFill/>
            <a:ln w="28575">
              <a:solidFill>
                <a:srgbClr val="000000"/>
              </a:solidFill>
              <a:round/>
              <a:headEnd/>
              <a:tailEnd/>
            </a:ln>
          </p:spPr>
          <p:txBody>
            <a:bodyPr/>
            <a:lstStyle/>
            <a:p>
              <a:endParaRPr lang="en-US"/>
            </a:p>
          </p:txBody>
        </p:sp>
        <p:sp>
          <p:nvSpPr>
            <p:cNvPr id="97" name="Line 24"/>
            <p:cNvSpPr>
              <a:spLocks noChangeShapeType="1"/>
            </p:cNvSpPr>
            <p:nvPr/>
          </p:nvSpPr>
          <p:spPr bwMode="auto">
            <a:xfrm flipH="1">
              <a:off x="7220" y="11931"/>
              <a:ext cx="300" cy="0"/>
            </a:xfrm>
            <a:prstGeom prst="line">
              <a:avLst/>
            </a:prstGeom>
            <a:noFill/>
            <a:ln w="28575">
              <a:solidFill>
                <a:srgbClr val="000000"/>
              </a:solidFill>
              <a:round/>
              <a:headEnd/>
              <a:tailEnd/>
            </a:ln>
          </p:spPr>
          <p:txBody>
            <a:bodyPr/>
            <a:lstStyle/>
            <a:p>
              <a:endParaRPr lang="en-US"/>
            </a:p>
          </p:txBody>
        </p:sp>
        <p:sp>
          <p:nvSpPr>
            <p:cNvPr id="98" name="Line 25"/>
            <p:cNvSpPr>
              <a:spLocks noChangeShapeType="1"/>
            </p:cNvSpPr>
            <p:nvPr/>
          </p:nvSpPr>
          <p:spPr bwMode="auto">
            <a:xfrm flipH="1">
              <a:off x="8520" y="13577"/>
              <a:ext cx="1000" cy="0"/>
            </a:xfrm>
            <a:prstGeom prst="line">
              <a:avLst/>
            </a:prstGeom>
            <a:noFill/>
            <a:ln w="28575">
              <a:solidFill>
                <a:srgbClr val="000000"/>
              </a:solidFill>
              <a:round/>
              <a:headEnd/>
              <a:tailEnd/>
            </a:ln>
          </p:spPr>
          <p:txBody>
            <a:bodyPr/>
            <a:lstStyle/>
            <a:p>
              <a:endParaRPr lang="en-US"/>
            </a:p>
          </p:txBody>
        </p:sp>
        <p:sp>
          <p:nvSpPr>
            <p:cNvPr id="99" name="AutoShape 26"/>
            <p:cNvSpPr>
              <a:spLocks noChangeArrowheads="1"/>
            </p:cNvSpPr>
            <p:nvPr/>
          </p:nvSpPr>
          <p:spPr bwMode="auto">
            <a:xfrm>
              <a:off x="11520" y="13988"/>
              <a:ext cx="1200" cy="1235"/>
            </a:xfrm>
            <a:prstGeom prst="flowChartDelay">
              <a:avLst/>
            </a:prstGeom>
            <a:noFill/>
            <a:ln w="28575">
              <a:solidFill>
                <a:srgbClr val="000000"/>
              </a:solidFill>
              <a:miter lim="800000"/>
              <a:headEnd/>
              <a:tailEnd/>
            </a:ln>
          </p:spPr>
          <p:txBody>
            <a:bodyPr anchor="ctr"/>
            <a:lstStyle/>
            <a:p>
              <a:endParaRPr lang="en-US"/>
            </a:p>
          </p:txBody>
        </p:sp>
        <p:sp>
          <p:nvSpPr>
            <p:cNvPr id="100" name="Oval 27"/>
            <p:cNvSpPr>
              <a:spLocks noChangeArrowheads="1"/>
            </p:cNvSpPr>
            <p:nvPr/>
          </p:nvSpPr>
          <p:spPr bwMode="auto">
            <a:xfrm>
              <a:off x="12720" y="14400"/>
              <a:ext cx="400" cy="411"/>
            </a:xfrm>
            <a:prstGeom prst="ellipse">
              <a:avLst/>
            </a:prstGeom>
            <a:noFill/>
            <a:ln w="28575">
              <a:solidFill>
                <a:srgbClr val="000000"/>
              </a:solidFill>
              <a:round/>
              <a:headEnd/>
              <a:tailEnd/>
            </a:ln>
          </p:spPr>
          <p:txBody>
            <a:bodyPr anchor="ctr"/>
            <a:lstStyle/>
            <a:p>
              <a:endParaRPr lang="en-US"/>
            </a:p>
          </p:txBody>
        </p:sp>
        <p:sp>
          <p:nvSpPr>
            <p:cNvPr id="101" name="Line 28"/>
            <p:cNvSpPr>
              <a:spLocks noChangeShapeType="1"/>
            </p:cNvSpPr>
            <p:nvPr/>
          </p:nvSpPr>
          <p:spPr bwMode="auto">
            <a:xfrm>
              <a:off x="13120" y="14605"/>
              <a:ext cx="600" cy="0"/>
            </a:xfrm>
            <a:prstGeom prst="line">
              <a:avLst/>
            </a:prstGeom>
            <a:noFill/>
            <a:ln w="28575">
              <a:solidFill>
                <a:srgbClr val="000000"/>
              </a:solidFill>
              <a:round/>
              <a:headEnd/>
              <a:tailEnd/>
            </a:ln>
          </p:spPr>
          <p:txBody>
            <a:bodyPr/>
            <a:lstStyle/>
            <a:p>
              <a:endParaRPr lang="en-US"/>
            </a:p>
          </p:txBody>
        </p:sp>
        <p:sp>
          <p:nvSpPr>
            <p:cNvPr id="102" name="Line 29"/>
            <p:cNvSpPr>
              <a:spLocks noChangeShapeType="1"/>
            </p:cNvSpPr>
            <p:nvPr/>
          </p:nvSpPr>
          <p:spPr bwMode="auto">
            <a:xfrm flipH="1">
              <a:off x="11320" y="14194"/>
              <a:ext cx="200" cy="0"/>
            </a:xfrm>
            <a:prstGeom prst="line">
              <a:avLst/>
            </a:prstGeom>
            <a:noFill/>
            <a:ln w="28575">
              <a:solidFill>
                <a:srgbClr val="000000"/>
              </a:solidFill>
              <a:round/>
              <a:headEnd/>
              <a:tailEnd/>
            </a:ln>
          </p:spPr>
          <p:txBody>
            <a:bodyPr/>
            <a:lstStyle/>
            <a:p>
              <a:endParaRPr lang="en-US"/>
            </a:p>
          </p:txBody>
        </p:sp>
        <p:sp>
          <p:nvSpPr>
            <p:cNvPr id="103" name="AutoShape 30"/>
            <p:cNvSpPr>
              <a:spLocks noChangeArrowheads="1"/>
            </p:cNvSpPr>
            <p:nvPr/>
          </p:nvSpPr>
          <p:spPr bwMode="auto">
            <a:xfrm flipH="1">
              <a:off x="7520" y="14400"/>
              <a:ext cx="1400" cy="1234"/>
            </a:xfrm>
            <a:prstGeom prst="moon">
              <a:avLst>
                <a:gd name="adj" fmla="val 84671"/>
              </a:avLst>
            </a:prstGeom>
            <a:solidFill>
              <a:schemeClr val="bg2"/>
            </a:solidFill>
            <a:ln w="28575">
              <a:solidFill>
                <a:srgbClr val="000000"/>
              </a:solidFill>
              <a:miter lim="800000"/>
              <a:headEnd/>
              <a:tailEnd/>
            </a:ln>
          </p:spPr>
          <p:txBody>
            <a:bodyPr anchor="ctr"/>
            <a:lstStyle/>
            <a:p>
              <a:endParaRPr lang="en-US"/>
            </a:p>
          </p:txBody>
        </p:sp>
        <p:sp>
          <p:nvSpPr>
            <p:cNvPr id="104" name="Oval 31"/>
            <p:cNvSpPr>
              <a:spLocks noChangeArrowheads="1"/>
            </p:cNvSpPr>
            <p:nvPr/>
          </p:nvSpPr>
          <p:spPr bwMode="auto">
            <a:xfrm>
              <a:off x="8920" y="14811"/>
              <a:ext cx="400" cy="412"/>
            </a:xfrm>
            <a:prstGeom prst="ellipse">
              <a:avLst/>
            </a:prstGeom>
            <a:solidFill>
              <a:schemeClr val="bg2"/>
            </a:solidFill>
            <a:ln w="28575">
              <a:solidFill>
                <a:srgbClr val="000000"/>
              </a:solidFill>
              <a:round/>
              <a:headEnd/>
              <a:tailEnd/>
            </a:ln>
          </p:spPr>
          <p:txBody>
            <a:bodyPr anchor="ctr"/>
            <a:lstStyle/>
            <a:p>
              <a:endParaRPr lang="en-US"/>
            </a:p>
          </p:txBody>
        </p:sp>
        <p:sp>
          <p:nvSpPr>
            <p:cNvPr id="105" name="Line 32"/>
            <p:cNvSpPr>
              <a:spLocks noChangeShapeType="1"/>
            </p:cNvSpPr>
            <p:nvPr/>
          </p:nvSpPr>
          <p:spPr bwMode="auto">
            <a:xfrm>
              <a:off x="9320" y="15017"/>
              <a:ext cx="2200" cy="0"/>
            </a:xfrm>
            <a:prstGeom prst="line">
              <a:avLst/>
            </a:prstGeom>
            <a:noFill/>
            <a:ln w="28575">
              <a:solidFill>
                <a:srgbClr val="000000"/>
              </a:solidFill>
              <a:round/>
              <a:headEnd/>
              <a:tailEnd/>
            </a:ln>
          </p:spPr>
          <p:txBody>
            <a:bodyPr/>
            <a:lstStyle/>
            <a:p>
              <a:endParaRPr lang="en-US"/>
            </a:p>
          </p:txBody>
        </p:sp>
        <p:sp>
          <p:nvSpPr>
            <p:cNvPr id="106" name="Line 33"/>
            <p:cNvSpPr>
              <a:spLocks noChangeShapeType="1"/>
            </p:cNvSpPr>
            <p:nvPr/>
          </p:nvSpPr>
          <p:spPr bwMode="auto">
            <a:xfrm flipH="1">
              <a:off x="4520" y="14605"/>
              <a:ext cx="3100" cy="0"/>
            </a:xfrm>
            <a:prstGeom prst="line">
              <a:avLst/>
            </a:prstGeom>
            <a:noFill/>
            <a:ln w="28575">
              <a:solidFill>
                <a:srgbClr val="000000"/>
              </a:solidFill>
              <a:round/>
              <a:headEnd/>
              <a:tailEnd/>
            </a:ln>
          </p:spPr>
          <p:txBody>
            <a:bodyPr/>
            <a:lstStyle/>
            <a:p>
              <a:endParaRPr lang="en-US"/>
            </a:p>
          </p:txBody>
        </p:sp>
        <p:sp>
          <p:nvSpPr>
            <p:cNvPr id="107" name="Line 34"/>
            <p:cNvSpPr>
              <a:spLocks noChangeShapeType="1"/>
            </p:cNvSpPr>
            <p:nvPr/>
          </p:nvSpPr>
          <p:spPr bwMode="auto">
            <a:xfrm flipH="1">
              <a:off x="2520" y="15428"/>
              <a:ext cx="5100" cy="0"/>
            </a:xfrm>
            <a:prstGeom prst="line">
              <a:avLst/>
            </a:prstGeom>
            <a:noFill/>
            <a:ln w="28575">
              <a:solidFill>
                <a:srgbClr val="000000"/>
              </a:solidFill>
              <a:round/>
              <a:headEnd/>
              <a:tailEnd/>
            </a:ln>
          </p:spPr>
          <p:txBody>
            <a:bodyPr/>
            <a:lstStyle/>
            <a:p>
              <a:endParaRPr lang="en-US"/>
            </a:p>
          </p:txBody>
        </p:sp>
        <p:sp>
          <p:nvSpPr>
            <p:cNvPr id="108" name="Line 35"/>
            <p:cNvSpPr>
              <a:spLocks noChangeShapeType="1"/>
            </p:cNvSpPr>
            <p:nvPr/>
          </p:nvSpPr>
          <p:spPr bwMode="auto">
            <a:xfrm flipH="1">
              <a:off x="3120" y="15017"/>
              <a:ext cx="4600" cy="0"/>
            </a:xfrm>
            <a:prstGeom prst="line">
              <a:avLst/>
            </a:prstGeom>
            <a:noFill/>
            <a:ln w="28575">
              <a:solidFill>
                <a:srgbClr val="000000"/>
              </a:solidFill>
              <a:round/>
              <a:headEnd/>
              <a:tailEnd/>
            </a:ln>
          </p:spPr>
          <p:txBody>
            <a:bodyPr/>
            <a:lstStyle/>
            <a:p>
              <a:endParaRPr lang="en-US"/>
            </a:p>
          </p:txBody>
        </p:sp>
        <p:sp>
          <p:nvSpPr>
            <p:cNvPr id="109" name="Line 36"/>
            <p:cNvSpPr>
              <a:spLocks noChangeShapeType="1"/>
            </p:cNvSpPr>
            <p:nvPr/>
          </p:nvSpPr>
          <p:spPr bwMode="auto">
            <a:xfrm>
              <a:off x="7220" y="10903"/>
              <a:ext cx="0" cy="1028"/>
            </a:xfrm>
            <a:prstGeom prst="line">
              <a:avLst/>
            </a:prstGeom>
            <a:noFill/>
            <a:ln w="28575">
              <a:solidFill>
                <a:srgbClr val="000000"/>
              </a:solidFill>
              <a:round/>
              <a:headEnd/>
              <a:tailEnd/>
            </a:ln>
          </p:spPr>
          <p:txBody>
            <a:bodyPr/>
            <a:lstStyle/>
            <a:p>
              <a:endParaRPr lang="en-US"/>
            </a:p>
          </p:txBody>
        </p:sp>
        <p:sp>
          <p:nvSpPr>
            <p:cNvPr id="110" name="Line 37"/>
            <p:cNvSpPr>
              <a:spLocks noChangeShapeType="1"/>
            </p:cNvSpPr>
            <p:nvPr/>
          </p:nvSpPr>
          <p:spPr bwMode="auto">
            <a:xfrm>
              <a:off x="5020" y="9257"/>
              <a:ext cx="0" cy="1234"/>
            </a:xfrm>
            <a:prstGeom prst="line">
              <a:avLst/>
            </a:prstGeom>
            <a:noFill/>
            <a:ln w="28575">
              <a:solidFill>
                <a:srgbClr val="000000"/>
              </a:solidFill>
              <a:round/>
              <a:headEnd/>
              <a:tailEnd/>
            </a:ln>
          </p:spPr>
          <p:txBody>
            <a:bodyPr/>
            <a:lstStyle/>
            <a:p>
              <a:endParaRPr lang="en-US"/>
            </a:p>
          </p:txBody>
        </p:sp>
        <p:sp>
          <p:nvSpPr>
            <p:cNvPr id="111" name="AutoShape 38"/>
            <p:cNvSpPr>
              <a:spLocks noChangeArrowheads="1"/>
            </p:cNvSpPr>
            <p:nvPr/>
          </p:nvSpPr>
          <p:spPr bwMode="auto">
            <a:xfrm rot="5400000">
              <a:off x="6928" y="13052"/>
              <a:ext cx="1234" cy="1050"/>
            </a:xfrm>
            <a:prstGeom prst="triangle">
              <a:avLst>
                <a:gd name="adj" fmla="val 50000"/>
              </a:avLst>
            </a:prstGeom>
            <a:solidFill>
              <a:schemeClr val="bg2"/>
            </a:solidFill>
            <a:ln w="28575">
              <a:solidFill>
                <a:srgbClr val="000000"/>
              </a:solidFill>
              <a:miter lim="800000"/>
              <a:headEnd/>
              <a:tailEnd/>
            </a:ln>
          </p:spPr>
          <p:txBody>
            <a:bodyPr anchor="ctr"/>
            <a:lstStyle/>
            <a:p>
              <a:endParaRPr lang="en-US"/>
            </a:p>
          </p:txBody>
        </p:sp>
        <p:sp>
          <p:nvSpPr>
            <p:cNvPr id="112" name="Oval 39"/>
            <p:cNvSpPr>
              <a:spLocks noChangeArrowheads="1"/>
            </p:cNvSpPr>
            <p:nvPr/>
          </p:nvSpPr>
          <p:spPr bwMode="auto">
            <a:xfrm>
              <a:off x="8120" y="13387"/>
              <a:ext cx="400" cy="381"/>
            </a:xfrm>
            <a:prstGeom prst="ellipse">
              <a:avLst/>
            </a:prstGeom>
            <a:solidFill>
              <a:schemeClr val="bg2"/>
            </a:solidFill>
            <a:ln w="28575">
              <a:solidFill>
                <a:srgbClr val="000000"/>
              </a:solidFill>
              <a:round/>
              <a:headEnd/>
              <a:tailEnd/>
            </a:ln>
          </p:spPr>
          <p:txBody>
            <a:bodyPr anchor="ctr"/>
            <a:lstStyle/>
            <a:p>
              <a:endParaRPr lang="en-US"/>
            </a:p>
          </p:txBody>
        </p:sp>
        <p:sp>
          <p:nvSpPr>
            <p:cNvPr id="113" name="Line 40"/>
            <p:cNvSpPr>
              <a:spLocks noChangeShapeType="1"/>
            </p:cNvSpPr>
            <p:nvPr/>
          </p:nvSpPr>
          <p:spPr bwMode="auto">
            <a:xfrm>
              <a:off x="4820" y="13577"/>
              <a:ext cx="2200" cy="0"/>
            </a:xfrm>
            <a:prstGeom prst="line">
              <a:avLst/>
            </a:prstGeom>
            <a:noFill/>
            <a:ln w="28575">
              <a:solidFill>
                <a:srgbClr val="000000"/>
              </a:solidFill>
              <a:round/>
              <a:headEnd/>
              <a:tailEnd/>
            </a:ln>
          </p:spPr>
          <p:txBody>
            <a:bodyPr/>
            <a:lstStyle/>
            <a:p>
              <a:endParaRPr lang="en-US"/>
            </a:p>
          </p:txBody>
        </p:sp>
        <p:sp>
          <p:nvSpPr>
            <p:cNvPr id="114" name="AutoShape 41"/>
            <p:cNvSpPr>
              <a:spLocks noChangeArrowheads="1"/>
            </p:cNvSpPr>
            <p:nvPr/>
          </p:nvSpPr>
          <p:spPr bwMode="auto">
            <a:xfrm rot="5400000">
              <a:off x="9428" y="10378"/>
              <a:ext cx="1234" cy="1050"/>
            </a:xfrm>
            <a:prstGeom prst="triangle">
              <a:avLst>
                <a:gd name="adj" fmla="val 50000"/>
              </a:avLst>
            </a:prstGeom>
            <a:solidFill>
              <a:schemeClr val="bg2"/>
            </a:solidFill>
            <a:ln w="28575">
              <a:solidFill>
                <a:srgbClr val="000000"/>
              </a:solidFill>
              <a:miter lim="800000"/>
              <a:headEnd/>
              <a:tailEnd/>
            </a:ln>
          </p:spPr>
          <p:txBody>
            <a:bodyPr anchor="ctr"/>
            <a:lstStyle/>
            <a:p>
              <a:endParaRPr lang="en-US"/>
            </a:p>
          </p:txBody>
        </p:sp>
        <p:sp>
          <p:nvSpPr>
            <p:cNvPr id="115" name="Oval 42"/>
            <p:cNvSpPr>
              <a:spLocks noChangeArrowheads="1"/>
            </p:cNvSpPr>
            <p:nvPr/>
          </p:nvSpPr>
          <p:spPr bwMode="auto">
            <a:xfrm>
              <a:off x="10620" y="10712"/>
              <a:ext cx="400" cy="382"/>
            </a:xfrm>
            <a:prstGeom prst="ellipse">
              <a:avLst/>
            </a:prstGeom>
            <a:solidFill>
              <a:schemeClr val="bg2"/>
            </a:solidFill>
            <a:ln w="28575">
              <a:solidFill>
                <a:srgbClr val="000000"/>
              </a:solidFill>
              <a:round/>
              <a:headEnd/>
              <a:tailEnd/>
            </a:ln>
          </p:spPr>
          <p:txBody>
            <a:bodyPr anchor="ctr"/>
            <a:lstStyle/>
            <a:p>
              <a:endParaRPr lang="en-US"/>
            </a:p>
          </p:txBody>
        </p:sp>
        <p:sp>
          <p:nvSpPr>
            <p:cNvPr id="116" name="Line 43"/>
            <p:cNvSpPr>
              <a:spLocks noChangeShapeType="1"/>
            </p:cNvSpPr>
            <p:nvPr/>
          </p:nvSpPr>
          <p:spPr bwMode="auto">
            <a:xfrm>
              <a:off x="11020" y="10903"/>
              <a:ext cx="2700" cy="0"/>
            </a:xfrm>
            <a:prstGeom prst="line">
              <a:avLst/>
            </a:prstGeom>
            <a:noFill/>
            <a:ln w="28575">
              <a:solidFill>
                <a:srgbClr val="000000"/>
              </a:solidFill>
              <a:round/>
              <a:headEnd/>
              <a:tailEnd/>
            </a:ln>
          </p:spPr>
          <p:txBody>
            <a:bodyPr/>
            <a:lstStyle/>
            <a:p>
              <a:endParaRPr lang="en-US"/>
            </a:p>
          </p:txBody>
        </p:sp>
        <p:sp>
          <p:nvSpPr>
            <p:cNvPr id="117" name="Line 44"/>
            <p:cNvSpPr>
              <a:spLocks noChangeShapeType="1"/>
            </p:cNvSpPr>
            <p:nvPr/>
          </p:nvSpPr>
          <p:spPr bwMode="auto">
            <a:xfrm>
              <a:off x="6920" y="10903"/>
              <a:ext cx="2600" cy="0"/>
            </a:xfrm>
            <a:prstGeom prst="line">
              <a:avLst/>
            </a:prstGeom>
            <a:noFill/>
            <a:ln w="28575">
              <a:solidFill>
                <a:srgbClr val="000000"/>
              </a:solidFill>
              <a:round/>
              <a:headEnd/>
              <a:tailEnd/>
            </a:ln>
          </p:spPr>
          <p:txBody>
            <a:bodyPr/>
            <a:lstStyle/>
            <a:p>
              <a:endParaRPr lang="en-US"/>
            </a:p>
          </p:txBody>
        </p:sp>
        <p:sp>
          <p:nvSpPr>
            <p:cNvPr id="118" name="AutoShape 45"/>
            <p:cNvSpPr>
              <a:spLocks noChangeArrowheads="1"/>
            </p:cNvSpPr>
            <p:nvPr/>
          </p:nvSpPr>
          <p:spPr bwMode="auto">
            <a:xfrm rot="5400000">
              <a:off x="11528" y="11818"/>
              <a:ext cx="1234" cy="1050"/>
            </a:xfrm>
            <a:prstGeom prst="triangle">
              <a:avLst>
                <a:gd name="adj" fmla="val 50000"/>
              </a:avLst>
            </a:prstGeom>
            <a:solidFill>
              <a:schemeClr val="tx2"/>
            </a:solidFill>
            <a:ln w="28575">
              <a:solidFill>
                <a:srgbClr val="000000"/>
              </a:solidFill>
              <a:miter lim="800000"/>
              <a:headEnd/>
              <a:tailEnd/>
            </a:ln>
          </p:spPr>
          <p:txBody>
            <a:bodyPr anchor="ctr"/>
            <a:lstStyle/>
            <a:p>
              <a:endParaRPr lang="en-US"/>
            </a:p>
          </p:txBody>
        </p:sp>
        <p:sp>
          <p:nvSpPr>
            <p:cNvPr id="119" name="Oval 46"/>
            <p:cNvSpPr>
              <a:spLocks noChangeArrowheads="1"/>
            </p:cNvSpPr>
            <p:nvPr/>
          </p:nvSpPr>
          <p:spPr bwMode="auto">
            <a:xfrm>
              <a:off x="12720" y="12137"/>
              <a:ext cx="400" cy="381"/>
            </a:xfrm>
            <a:prstGeom prst="ellipse">
              <a:avLst/>
            </a:prstGeom>
            <a:solidFill>
              <a:schemeClr val="tx2"/>
            </a:solidFill>
            <a:ln w="28575">
              <a:solidFill>
                <a:srgbClr val="000000"/>
              </a:solidFill>
              <a:round/>
              <a:headEnd/>
              <a:tailEnd/>
            </a:ln>
          </p:spPr>
          <p:txBody>
            <a:bodyPr anchor="ctr"/>
            <a:lstStyle/>
            <a:p>
              <a:endParaRPr lang="en-US"/>
            </a:p>
          </p:txBody>
        </p:sp>
        <p:sp>
          <p:nvSpPr>
            <p:cNvPr id="120" name="Line 47"/>
            <p:cNvSpPr>
              <a:spLocks noChangeShapeType="1"/>
            </p:cNvSpPr>
            <p:nvPr/>
          </p:nvSpPr>
          <p:spPr bwMode="auto">
            <a:xfrm>
              <a:off x="13120" y="12343"/>
              <a:ext cx="600" cy="0"/>
            </a:xfrm>
            <a:prstGeom prst="line">
              <a:avLst/>
            </a:prstGeom>
            <a:noFill/>
            <a:ln w="28575">
              <a:solidFill>
                <a:srgbClr val="000000"/>
              </a:solidFill>
              <a:round/>
              <a:headEnd/>
              <a:tailEnd/>
            </a:ln>
          </p:spPr>
          <p:txBody>
            <a:bodyPr/>
            <a:lstStyle/>
            <a:p>
              <a:endParaRPr lang="en-US"/>
            </a:p>
          </p:txBody>
        </p:sp>
        <p:sp>
          <p:nvSpPr>
            <p:cNvPr id="121" name="Line 48"/>
            <p:cNvSpPr>
              <a:spLocks noChangeShapeType="1"/>
            </p:cNvSpPr>
            <p:nvPr/>
          </p:nvSpPr>
          <p:spPr bwMode="auto">
            <a:xfrm>
              <a:off x="8820" y="12343"/>
              <a:ext cx="2800" cy="0"/>
            </a:xfrm>
            <a:prstGeom prst="line">
              <a:avLst/>
            </a:prstGeom>
            <a:noFill/>
            <a:ln w="28575">
              <a:solidFill>
                <a:srgbClr val="000000"/>
              </a:solidFill>
              <a:round/>
              <a:headEnd/>
              <a:tailEnd/>
            </a:ln>
          </p:spPr>
          <p:txBody>
            <a:bodyPr/>
            <a:lstStyle/>
            <a:p>
              <a:endParaRPr lang="en-US"/>
            </a:p>
          </p:txBody>
        </p:sp>
        <p:sp>
          <p:nvSpPr>
            <p:cNvPr id="122" name="AutoShape 49"/>
            <p:cNvSpPr>
              <a:spLocks noChangeArrowheads="1"/>
            </p:cNvSpPr>
            <p:nvPr/>
          </p:nvSpPr>
          <p:spPr bwMode="auto">
            <a:xfrm rot="5400000">
              <a:off x="5228" y="12229"/>
              <a:ext cx="1234" cy="1050"/>
            </a:xfrm>
            <a:prstGeom prst="triangle">
              <a:avLst>
                <a:gd name="adj" fmla="val 50000"/>
              </a:avLst>
            </a:prstGeom>
            <a:solidFill>
              <a:schemeClr val="tx2"/>
            </a:solidFill>
            <a:ln w="28575">
              <a:solidFill>
                <a:srgbClr val="000000"/>
              </a:solidFill>
              <a:miter lim="800000"/>
              <a:headEnd/>
              <a:tailEnd/>
            </a:ln>
          </p:spPr>
          <p:txBody>
            <a:bodyPr anchor="ctr"/>
            <a:lstStyle/>
            <a:p>
              <a:endParaRPr lang="en-US"/>
            </a:p>
          </p:txBody>
        </p:sp>
        <p:sp>
          <p:nvSpPr>
            <p:cNvPr id="123" name="Oval 50"/>
            <p:cNvSpPr>
              <a:spLocks noChangeArrowheads="1"/>
            </p:cNvSpPr>
            <p:nvPr/>
          </p:nvSpPr>
          <p:spPr bwMode="auto">
            <a:xfrm>
              <a:off x="6420" y="12564"/>
              <a:ext cx="400" cy="381"/>
            </a:xfrm>
            <a:prstGeom prst="ellipse">
              <a:avLst/>
            </a:prstGeom>
            <a:solidFill>
              <a:schemeClr val="tx2"/>
            </a:solidFill>
            <a:ln w="28575">
              <a:solidFill>
                <a:srgbClr val="000000"/>
              </a:solidFill>
              <a:round/>
              <a:headEnd/>
              <a:tailEnd/>
            </a:ln>
          </p:spPr>
          <p:txBody>
            <a:bodyPr anchor="ctr"/>
            <a:lstStyle/>
            <a:p>
              <a:endParaRPr lang="en-US"/>
            </a:p>
          </p:txBody>
        </p:sp>
        <p:sp>
          <p:nvSpPr>
            <p:cNvPr id="124" name="Line 51"/>
            <p:cNvSpPr>
              <a:spLocks noChangeShapeType="1"/>
            </p:cNvSpPr>
            <p:nvPr/>
          </p:nvSpPr>
          <p:spPr bwMode="auto">
            <a:xfrm>
              <a:off x="6820" y="12754"/>
              <a:ext cx="700" cy="0"/>
            </a:xfrm>
            <a:prstGeom prst="line">
              <a:avLst/>
            </a:prstGeom>
            <a:noFill/>
            <a:ln w="28575">
              <a:solidFill>
                <a:srgbClr val="000000"/>
              </a:solidFill>
              <a:round/>
              <a:headEnd/>
              <a:tailEnd/>
            </a:ln>
          </p:spPr>
          <p:txBody>
            <a:bodyPr/>
            <a:lstStyle/>
            <a:p>
              <a:endParaRPr lang="en-US"/>
            </a:p>
          </p:txBody>
        </p:sp>
        <p:sp>
          <p:nvSpPr>
            <p:cNvPr id="125" name="Line 52"/>
            <p:cNvSpPr>
              <a:spLocks noChangeShapeType="1"/>
            </p:cNvSpPr>
            <p:nvPr/>
          </p:nvSpPr>
          <p:spPr bwMode="auto">
            <a:xfrm>
              <a:off x="2520" y="12754"/>
              <a:ext cx="2800" cy="0"/>
            </a:xfrm>
            <a:prstGeom prst="line">
              <a:avLst/>
            </a:prstGeom>
            <a:noFill/>
            <a:ln w="28575">
              <a:solidFill>
                <a:srgbClr val="000000"/>
              </a:solidFill>
              <a:round/>
              <a:headEnd/>
              <a:tailEnd/>
            </a:ln>
          </p:spPr>
          <p:txBody>
            <a:bodyPr/>
            <a:lstStyle/>
            <a:p>
              <a:endParaRPr lang="en-US"/>
            </a:p>
          </p:txBody>
        </p:sp>
        <p:sp>
          <p:nvSpPr>
            <p:cNvPr id="126" name="Line 53"/>
            <p:cNvSpPr>
              <a:spLocks noChangeShapeType="1"/>
            </p:cNvSpPr>
            <p:nvPr/>
          </p:nvSpPr>
          <p:spPr bwMode="auto">
            <a:xfrm>
              <a:off x="9120" y="12343"/>
              <a:ext cx="0" cy="411"/>
            </a:xfrm>
            <a:prstGeom prst="line">
              <a:avLst/>
            </a:prstGeom>
            <a:noFill/>
            <a:ln w="28575">
              <a:solidFill>
                <a:srgbClr val="000000"/>
              </a:solidFill>
              <a:round/>
              <a:headEnd/>
              <a:tailEnd/>
            </a:ln>
          </p:spPr>
          <p:txBody>
            <a:bodyPr/>
            <a:lstStyle/>
            <a:p>
              <a:endParaRPr lang="en-US"/>
            </a:p>
          </p:txBody>
        </p:sp>
        <p:sp>
          <p:nvSpPr>
            <p:cNvPr id="127" name="Line 54"/>
            <p:cNvSpPr>
              <a:spLocks noChangeShapeType="1"/>
            </p:cNvSpPr>
            <p:nvPr/>
          </p:nvSpPr>
          <p:spPr bwMode="auto">
            <a:xfrm>
              <a:off x="11320" y="13166"/>
              <a:ext cx="0" cy="1028"/>
            </a:xfrm>
            <a:prstGeom prst="line">
              <a:avLst/>
            </a:prstGeom>
            <a:noFill/>
            <a:ln w="28575">
              <a:solidFill>
                <a:srgbClr val="000000"/>
              </a:solidFill>
              <a:round/>
              <a:headEnd/>
              <a:tailEnd/>
            </a:ln>
          </p:spPr>
          <p:txBody>
            <a:bodyPr/>
            <a:lstStyle/>
            <a:p>
              <a:endParaRPr lang="en-US"/>
            </a:p>
          </p:txBody>
        </p:sp>
        <p:sp>
          <p:nvSpPr>
            <p:cNvPr id="128" name="Line 55"/>
            <p:cNvSpPr>
              <a:spLocks noChangeShapeType="1"/>
            </p:cNvSpPr>
            <p:nvPr/>
          </p:nvSpPr>
          <p:spPr bwMode="auto">
            <a:xfrm flipV="1">
              <a:off x="4820" y="11314"/>
              <a:ext cx="0" cy="2263"/>
            </a:xfrm>
            <a:prstGeom prst="line">
              <a:avLst/>
            </a:prstGeom>
            <a:noFill/>
            <a:ln w="28575">
              <a:solidFill>
                <a:srgbClr val="000000"/>
              </a:solidFill>
              <a:round/>
              <a:headEnd/>
              <a:tailEnd/>
            </a:ln>
          </p:spPr>
          <p:txBody>
            <a:bodyPr/>
            <a:lstStyle/>
            <a:p>
              <a:endParaRPr lang="en-US"/>
            </a:p>
          </p:txBody>
        </p:sp>
        <p:sp>
          <p:nvSpPr>
            <p:cNvPr id="129" name="Line 56"/>
            <p:cNvSpPr>
              <a:spLocks noChangeShapeType="1"/>
            </p:cNvSpPr>
            <p:nvPr/>
          </p:nvSpPr>
          <p:spPr bwMode="auto">
            <a:xfrm flipV="1">
              <a:off x="4520" y="12754"/>
              <a:ext cx="0" cy="1851"/>
            </a:xfrm>
            <a:prstGeom prst="line">
              <a:avLst/>
            </a:prstGeom>
            <a:noFill/>
            <a:ln w="28575">
              <a:solidFill>
                <a:srgbClr val="000000"/>
              </a:solidFill>
              <a:round/>
              <a:headEnd/>
              <a:tailEnd/>
            </a:ln>
          </p:spPr>
          <p:txBody>
            <a:bodyPr/>
            <a:lstStyle/>
            <a:p>
              <a:endParaRPr lang="en-US"/>
            </a:p>
          </p:txBody>
        </p:sp>
        <p:sp>
          <p:nvSpPr>
            <p:cNvPr id="130" name="Line 57"/>
            <p:cNvSpPr>
              <a:spLocks noChangeShapeType="1"/>
            </p:cNvSpPr>
            <p:nvPr/>
          </p:nvSpPr>
          <p:spPr bwMode="auto">
            <a:xfrm flipV="1">
              <a:off x="3120" y="9669"/>
              <a:ext cx="0" cy="5348"/>
            </a:xfrm>
            <a:prstGeom prst="line">
              <a:avLst/>
            </a:prstGeom>
            <a:noFill/>
            <a:ln w="28575">
              <a:solidFill>
                <a:srgbClr val="000000"/>
              </a:solidFill>
              <a:round/>
              <a:headEnd/>
              <a:tailEnd/>
            </a:ln>
          </p:spPr>
          <p:txBody>
            <a:bodyPr/>
            <a:lstStyle/>
            <a:p>
              <a:endParaRPr lang="en-US"/>
            </a:p>
          </p:txBody>
        </p:sp>
        <p:sp>
          <p:nvSpPr>
            <p:cNvPr id="131" name="Oval 58"/>
            <p:cNvSpPr>
              <a:spLocks noChangeArrowheads="1"/>
            </p:cNvSpPr>
            <p:nvPr/>
          </p:nvSpPr>
          <p:spPr bwMode="auto">
            <a:xfrm>
              <a:off x="9020" y="12240"/>
              <a:ext cx="200" cy="206"/>
            </a:xfrm>
            <a:prstGeom prst="ellipse">
              <a:avLst/>
            </a:prstGeom>
            <a:solidFill>
              <a:schemeClr val="tx2"/>
            </a:solidFill>
            <a:ln w="9525">
              <a:solidFill>
                <a:srgbClr val="000000"/>
              </a:solidFill>
              <a:round/>
              <a:headEnd/>
              <a:tailEnd/>
            </a:ln>
          </p:spPr>
          <p:txBody>
            <a:bodyPr anchor="ctr"/>
            <a:lstStyle/>
            <a:p>
              <a:endParaRPr lang="en-US"/>
            </a:p>
          </p:txBody>
        </p:sp>
        <p:sp>
          <p:nvSpPr>
            <p:cNvPr id="132" name="Oval 59"/>
            <p:cNvSpPr>
              <a:spLocks noChangeArrowheads="1"/>
            </p:cNvSpPr>
            <p:nvPr/>
          </p:nvSpPr>
          <p:spPr bwMode="auto">
            <a:xfrm>
              <a:off x="4720" y="11211"/>
              <a:ext cx="200" cy="206"/>
            </a:xfrm>
            <a:prstGeom prst="ellipse">
              <a:avLst/>
            </a:prstGeom>
            <a:solidFill>
              <a:schemeClr val="tx2"/>
            </a:solidFill>
            <a:ln w="9525">
              <a:solidFill>
                <a:srgbClr val="000000"/>
              </a:solidFill>
              <a:round/>
              <a:headEnd/>
              <a:tailEnd/>
            </a:ln>
          </p:spPr>
          <p:txBody>
            <a:bodyPr anchor="ctr"/>
            <a:lstStyle/>
            <a:p>
              <a:endParaRPr lang="en-US"/>
            </a:p>
          </p:txBody>
        </p:sp>
        <p:sp>
          <p:nvSpPr>
            <p:cNvPr id="133" name="Oval 60"/>
            <p:cNvSpPr>
              <a:spLocks noChangeArrowheads="1"/>
            </p:cNvSpPr>
            <p:nvPr/>
          </p:nvSpPr>
          <p:spPr bwMode="auto">
            <a:xfrm>
              <a:off x="4420" y="12651"/>
              <a:ext cx="200" cy="206"/>
            </a:xfrm>
            <a:prstGeom prst="ellipse">
              <a:avLst/>
            </a:prstGeom>
            <a:solidFill>
              <a:schemeClr val="tx2"/>
            </a:solidFill>
            <a:ln w="9525">
              <a:solidFill>
                <a:srgbClr val="000000"/>
              </a:solidFill>
              <a:round/>
              <a:headEnd/>
              <a:tailEnd/>
            </a:ln>
          </p:spPr>
          <p:txBody>
            <a:bodyPr anchor="ctr"/>
            <a:lstStyle/>
            <a:p>
              <a:endParaRPr lang="en-US"/>
            </a:p>
          </p:txBody>
        </p:sp>
        <p:sp>
          <p:nvSpPr>
            <p:cNvPr id="134" name="Oval 61"/>
            <p:cNvSpPr>
              <a:spLocks noChangeArrowheads="1"/>
            </p:cNvSpPr>
            <p:nvPr/>
          </p:nvSpPr>
          <p:spPr bwMode="auto">
            <a:xfrm>
              <a:off x="3020" y="9566"/>
              <a:ext cx="200" cy="205"/>
            </a:xfrm>
            <a:prstGeom prst="ellipse">
              <a:avLst/>
            </a:prstGeom>
            <a:solidFill>
              <a:schemeClr val="tx2"/>
            </a:solidFill>
            <a:ln w="9525">
              <a:solidFill>
                <a:srgbClr val="000000"/>
              </a:solidFill>
              <a:round/>
              <a:headEnd/>
              <a:tailEnd/>
            </a:ln>
          </p:spPr>
          <p:txBody>
            <a:bodyPr anchor="ctr"/>
            <a:lstStyle/>
            <a:p>
              <a:endParaRPr lang="en-US"/>
            </a:p>
          </p:txBody>
        </p:sp>
        <p:sp>
          <p:nvSpPr>
            <p:cNvPr id="135" name="Oval 62"/>
            <p:cNvSpPr>
              <a:spLocks noChangeArrowheads="1"/>
            </p:cNvSpPr>
            <p:nvPr/>
          </p:nvSpPr>
          <p:spPr bwMode="auto">
            <a:xfrm>
              <a:off x="7120" y="10800"/>
              <a:ext cx="200" cy="206"/>
            </a:xfrm>
            <a:prstGeom prst="ellipse">
              <a:avLst/>
            </a:prstGeom>
            <a:solidFill>
              <a:schemeClr val="tx2"/>
            </a:solidFill>
            <a:ln w="9525">
              <a:solidFill>
                <a:srgbClr val="000000"/>
              </a:solidFill>
              <a:round/>
              <a:headEnd/>
              <a:tailEnd/>
            </a:ln>
          </p:spPr>
          <p:txBody>
            <a:bodyPr anchor="ctr"/>
            <a:lstStyle/>
            <a:p>
              <a:endParaRPr lang="en-US"/>
            </a:p>
          </p:txBody>
        </p:sp>
        <p:sp>
          <p:nvSpPr>
            <p:cNvPr id="136" name="Oval 63"/>
            <p:cNvSpPr>
              <a:spLocks noChangeArrowheads="1"/>
            </p:cNvSpPr>
            <p:nvPr/>
          </p:nvSpPr>
          <p:spPr bwMode="auto">
            <a:xfrm>
              <a:off x="4920" y="9154"/>
              <a:ext cx="200" cy="206"/>
            </a:xfrm>
            <a:prstGeom prst="ellipse">
              <a:avLst/>
            </a:prstGeom>
            <a:solidFill>
              <a:schemeClr val="tx2"/>
            </a:solidFill>
            <a:ln w="9525">
              <a:solidFill>
                <a:srgbClr val="000000"/>
              </a:solidFill>
              <a:round/>
              <a:headEnd/>
              <a:tailEnd/>
            </a:ln>
          </p:spPr>
          <p:txBody>
            <a:bodyPr anchor="ctr"/>
            <a:lstStyle/>
            <a:p>
              <a:endParaRPr lang="en-US"/>
            </a:p>
          </p:txBody>
        </p:sp>
      </p:grpSp>
      <p:sp>
        <p:nvSpPr>
          <p:cNvPr id="137" name="Freeform 64"/>
          <p:cNvSpPr>
            <a:spLocks/>
          </p:cNvSpPr>
          <p:nvPr/>
        </p:nvSpPr>
        <p:spPr bwMode="auto">
          <a:xfrm>
            <a:off x="4040188" y="3425825"/>
            <a:ext cx="4684712" cy="2330450"/>
          </a:xfrm>
          <a:custGeom>
            <a:avLst/>
            <a:gdLst>
              <a:gd name="T0" fmla="*/ 0 w 2951"/>
              <a:gd name="T1" fmla="*/ 0 h 1468"/>
              <a:gd name="T2" fmla="*/ 2147483647 w 2951"/>
              <a:gd name="T3" fmla="*/ 2147483647 h 1468"/>
              <a:gd name="T4" fmla="*/ 2147483647 w 2951"/>
              <a:gd name="T5" fmla="*/ 2147483647 h 1468"/>
              <a:gd name="T6" fmla="*/ 2147483647 w 2951"/>
              <a:gd name="T7" fmla="*/ 2147483647 h 1468"/>
              <a:gd name="T8" fmla="*/ 2147483647 w 2951"/>
              <a:gd name="T9" fmla="*/ 2147483647 h 1468"/>
              <a:gd name="T10" fmla="*/ 0 60000 65536"/>
              <a:gd name="T11" fmla="*/ 0 60000 65536"/>
              <a:gd name="T12" fmla="*/ 0 60000 65536"/>
              <a:gd name="T13" fmla="*/ 0 60000 65536"/>
              <a:gd name="T14" fmla="*/ 0 60000 65536"/>
              <a:gd name="T15" fmla="*/ 0 w 2951"/>
              <a:gd name="T16" fmla="*/ 0 h 1468"/>
              <a:gd name="T17" fmla="*/ 2951 w 2951"/>
              <a:gd name="T18" fmla="*/ 1468 h 1468"/>
            </a:gdLst>
            <a:ahLst/>
            <a:cxnLst>
              <a:cxn ang="T10">
                <a:pos x="T0" y="T1"/>
              </a:cxn>
              <a:cxn ang="T11">
                <a:pos x="T2" y="T3"/>
              </a:cxn>
              <a:cxn ang="T12">
                <a:pos x="T4" y="T5"/>
              </a:cxn>
              <a:cxn ang="T13">
                <a:pos x="T6" y="T7"/>
              </a:cxn>
              <a:cxn ang="T14">
                <a:pos x="T8" y="T9"/>
              </a:cxn>
            </a:cxnLst>
            <a:rect l="T15" t="T16" r="T17" b="T18"/>
            <a:pathLst>
              <a:path w="2951" h="1468">
                <a:moveTo>
                  <a:pt x="0" y="0"/>
                </a:moveTo>
                <a:cubicBezTo>
                  <a:pt x="195" y="12"/>
                  <a:pt x="391" y="25"/>
                  <a:pt x="677" y="194"/>
                </a:cubicBezTo>
                <a:cubicBezTo>
                  <a:pt x="963" y="363"/>
                  <a:pt x="1399" y="814"/>
                  <a:pt x="1717" y="1016"/>
                </a:cubicBezTo>
                <a:cubicBezTo>
                  <a:pt x="2035" y="1218"/>
                  <a:pt x="2382" y="1338"/>
                  <a:pt x="2588" y="1403"/>
                </a:cubicBezTo>
                <a:cubicBezTo>
                  <a:pt x="2794" y="1468"/>
                  <a:pt x="2891" y="1403"/>
                  <a:pt x="2951" y="1403"/>
                </a:cubicBezTo>
              </a:path>
            </a:pathLst>
          </a:custGeom>
          <a:noFill/>
          <a:ln w="28575">
            <a:solidFill>
              <a:srgbClr val="FF0000"/>
            </a:solidFill>
            <a:prstDash val="dash"/>
            <a:round/>
            <a:headEnd/>
            <a:tailEnd type="triangle" w="med" len="med"/>
          </a:ln>
        </p:spPr>
        <p:txBody>
          <a:bodyPr/>
          <a:lstStyle/>
          <a:p>
            <a:endParaRPr lang="en-US"/>
          </a:p>
        </p:txBody>
      </p:sp>
      <p:sp>
        <p:nvSpPr>
          <p:cNvPr id="138" name="Text Box 65"/>
          <p:cNvSpPr txBox="1">
            <a:spLocks noChangeArrowheads="1"/>
          </p:cNvSpPr>
          <p:nvPr/>
        </p:nvSpPr>
        <p:spPr bwMode="auto">
          <a:xfrm>
            <a:off x="4394200" y="3341688"/>
            <a:ext cx="593725" cy="396875"/>
          </a:xfrm>
          <a:prstGeom prst="rect">
            <a:avLst/>
          </a:prstGeom>
          <a:noFill/>
          <a:ln w="9525">
            <a:noFill/>
            <a:miter lim="800000"/>
            <a:headEnd/>
            <a:tailEnd/>
          </a:ln>
        </p:spPr>
        <p:txBody>
          <a:bodyPr wrap="none">
            <a:spAutoFit/>
          </a:bodyPr>
          <a:lstStyle/>
          <a:p>
            <a:r>
              <a:rPr lang="en-US">
                <a:solidFill>
                  <a:schemeClr val="bg1"/>
                </a:solidFill>
              </a:rPr>
              <a:t>5ps</a:t>
            </a:r>
          </a:p>
        </p:txBody>
      </p:sp>
      <p:sp>
        <p:nvSpPr>
          <p:cNvPr id="139" name="Rectangle 66"/>
          <p:cNvSpPr>
            <a:spLocks noChangeArrowheads="1"/>
          </p:cNvSpPr>
          <p:nvPr/>
        </p:nvSpPr>
        <p:spPr bwMode="auto">
          <a:xfrm>
            <a:off x="5160963" y="4027488"/>
            <a:ext cx="593725" cy="396875"/>
          </a:xfrm>
          <a:prstGeom prst="rect">
            <a:avLst/>
          </a:prstGeom>
          <a:noFill/>
          <a:ln w="9525">
            <a:noFill/>
            <a:miter lim="800000"/>
            <a:headEnd/>
            <a:tailEnd/>
          </a:ln>
        </p:spPr>
        <p:txBody>
          <a:bodyPr wrap="none">
            <a:spAutoFit/>
          </a:bodyPr>
          <a:lstStyle/>
          <a:p>
            <a:r>
              <a:rPr lang="en-US" dirty="0">
                <a:solidFill>
                  <a:schemeClr val="bg1"/>
                </a:solidFill>
              </a:rPr>
              <a:t>5ps</a:t>
            </a:r>
          </a:p>
        </p:txBody>
      </p:sp>
      <p:sp>
        <p:nvSpPr>
          <p:cNvPr id="140" name="Rectangle 67"/>
          <p:cNvSpPr>
            <a:spLocks noChangeArrowheads="1"/>
          </p:cNvSpPr>
          <p:nvPr/>
        </p:nvSpPr>
        <p:spPr bwMode="auto">
          <a:xfrm>
            <a:off x="6170613" y="4618038"/>
            <a:ext cx="593725" cy="396875"/>
          </a:xfrm>
          <a:prstGeom prst="rect">
            <a:avLst/>
          </a:prstGeom>
          <a:noFill/>
          <a:ln w="9525">
            <a:noFill/>
            <a:miter lim="800000"/>
            <a:headEnd/>
            <a:tailEnd/>
          </a:ln>
        </p:spPr>
        <p:txBody>
          <a:bodyPr wrap="none">
            <a:spAutoFit/>
          </a:bodyPr>
          <a:lstStyle/>
          <a:p>
            <a:r>
              <a:rPr lang="en-US">
                <a:solidFill>
                  <a:schemeClr val="bg1"/>
                </a:solidFill>
              </a:rPr>
              <a:t>5ps</a:t>
            </a:r>
          </a:p>
        </p:txBody>
      </p:sp>
      <p:sp>
        <p:nvSpPr>
          <p:cNvPr id="141" name="Rectangle 68"/>
          <p:cNvSpPr>
            <a:spLocks noChangeArrowheads="1"/>
          </p:cNvSpPr>
          <p:nvPr/>
        </p:nvSpPr>
        <p:spPr bwMode="auto">
          <a:xfrm>
            <a:off x="6970713" y="4999038"/>
            <a:ext cx="593725" cy="396875"/>
          </a:xfrm>
          <a:prstGeom prst="rect">
            <a:avLst/>
          </a:prstGeom>
          <a:noFill/>
          <a:ln w="9525">
            <a:noFill/>
            <a:miter lim="800000"/>
            <a:headEnd/>
            <a:tailEnd/>
          </a:ln>
        </p:spPr>
        <p:txBody>
          <a:bodyPr wrap="none">
            <a:spAutoFit/>
          </a:bodyPr>
          <a:lstStyle/>
          <a:p>
            <a:r>
              <a:rPr lang="en-US">
                <a:solidFill>
                  <a:schemeClr val="bg1"/>
                </a:solidFill>
              </a:rPr>
              <a:t>5ps</a:t>
            </a:r>
          </a:p>
        </p:txBody>
      </p:sp>
      <p:sp>
        <p:nvSpPr>
          <p:cNvPr id="142" name="Rectangle 69"/>
          <p:cNvSpPr>
            <a:spLocks noChangeArrowheads="1"/>
          </p:cNvSpPr>
          <p:nvPr/>
        </p:nvSpPr>
        <p:spPr bwMode="auto">
          <a:xfrm>
            <a:off x="7847013" y="5589588"/>
            <a:ext cx="593725" cy="396875"/>
          </a:xfrm>
          <a:prstGeom prst="rect">
            <a:avLst/>
          </a:prstGeom>
          <a:noFill/>
          <a:ln w="9525">
            <a:noFill/>
            <a:miter lim="800000"/>
            <a:headEnd/>
            <a:tailEnd/>
          </a:ln>
        </p:spPr>
        <p:txBody>
          <a:bodyPr wrap="none">
            <a:spAutoFit/>
          </a:bodyPr>
          <a:lstStyle/>
          <a:p>
            <a:r>
              <a:rPr lang="en-US">
                <a:solidFill>
                  <a:schemeClr val="bg1"/>
                </a:solidFill>
              </a:rPr>
              <a:t>5ps</a:t>
            </a:r>
          </a:p>
        </p:txBody>
      </p:sp>
      <p:sp>
        <p:nvSpPr>
          <p:cNvPr id="143" name="Rectangle 70"/>
          <p:cNvSpPr>
            <a:spLocks noChangeArrowheads="1"/>
          </p:cNvSpPr>
          <p:nvPr/>
        </p:nvSpPr>
        <p:spPr bwMode="auto">
          <a:xfrm>
            <a:off x="5122863" y="4789488"/>
            <a:ext cx="593725" cy="396875"/>
          </a:xfrm>
          <a:prstGeom prst="rect">
            <a:avLst/>
          </a:prstGeom>
          <a:noFill/>
          <a:ln w="9525">
            <a:noFill/>
            <a:miter lim="800000"/>
            <a:headEnd/>
            <a:tailEnd/>
          </a:ln>
        </p:spPr>
        <p:txBody>
          <a:bodyPr wrap="none">
            <a:spAutoFit/>
          </a:bodyPr>
          <a:lstStyle/>
          <a:p>
            <a:r>
              <a:rPr lang="en-US">
                <a:solidFill>
                  <a:schemeClr val="bg1"/>
                </a:solidFill>
              </a:rPr>
              <a:t>5ps</a:t>
            </a:r>
          </a:p>
        </p:txBody>
      </p:sp>
      <p:sp>
        <p:nvSpPr>
          <p:cNvPr id="144" name="Rectangle 71"/>
          <p:cNvSpPr>
            <a:spLocks noChangeArrowheads="1"/>
          </p:cNvSpPr>
          <p:nvPr/>
        </p:nvSpPr>
        <p:spPr bwMode="auto">
          <a:xfrm>
            <a:off x="7866063" y="4618038"/>
            <a:ext cx="593725" cy="396875"/>
          </a:xfrm>
          <a:prstGeom prst="rect">
            <a:avLst/>
          </a:prstGeom>
          <a:noFill/>
          <a:ln w="9525">
            <a:noFill/>
            <a:miter lim="800000"/>
            <a:headEnd/>
            <a:tailEnd/>
          </a:ln>
        </p:spPr>
        <p:txBody>
          <a:bodyPr wrap="none">
            <a:spAutoFit/>
          </a:bodyPr>
          <a:lstStyle/>
          <a:p>
            <a:r>
              <a:rPr lang="en-US">
                <a:solidFill>
                  <a:schemeClr val="bg1"/>
                </a:solidFill>
              </a:rPr>
              <a:t>5ps</a:t>
            </a:r>
          </a:p>
        </p:txBody>
      </p:sp>
      <p:sp>
        <p:nvSpPr>
          <p:cNvPr id="145" name="Text Box 72"/>
          <p:cNvSpPr txBox="1">
            <a:spLocks noChangeArrowheads="1"/>
          </p:cNvSpPr>
          <p:nvPr/>
        </p:nvSpPr>
        <p:spPr bwMode="auto">
          <a:xfrm>
            <a:off x="6127750" y="5780088"/>
            <a:ext cx="735013" cy="396875"/>
          </a:xfrm>
          <a:prstGeom prst="rect">
            <a:avLst/>
          </a:prstGeom>
          <a:noFill/>
          <a:ln w="9525">
            <a:noFill/>
            <a:miter lim="800000"/>
            <a:headEnd/>
            <a:tailEnd/>
          </a:ln>
        </p:spPr>
        <p:txBody>
          <a:bodyPr wrap="none">
            <a:spAutoFit/>
          </a:bodyPr>
          <a:lstStyle/>
          <a:p>
            <a:r>
              <a:rPr lang="en-US"/>
              <a:t>12ps</a:t>
            </a:r>
          </a:p>
        </p:txBody>
      </p:sp>
      <p:sp>
        <p:nvSpPr>
          <p:cNvPr id="146" name="Rectangle 73"/>
          <p:cNvSpPr>
            <a:spLocks noChangeArrowheads="1"/>
          </p:cNvSpPr>
          <p:nvPr/>
        </p:nvSpPr>
        <p:spPr bwMode="auto">
          <a:xfrm>
            <a:off x="6005513" y="3322638"/>
            <a:ext cx="735012" cy="396875"/>
          </a:xfrm>
          <a:prstGeom prst="rect">
            <a:avLst/>
          </a:prstGeom>
          <a:noFill/>
          <a:ln w="9525">
            <a:noFill/>
            <a:miter lim="800000"/>
            <a:headEnd/>
            <a:tailEnd/>
          </a:ln>
        </p:spPr>
        <p:txBody>
          <a:bodyPr wrap="none">
            <a:spAutoFit/>
          </a:bodyPr>
          <a:lstStyle/>
          <a:p>
            <a:r>
              <a:rPr lang="en-US"/>
              <a:t>12ps</a:t>
            </a:r>
          </a:p>
        </p:txBody>
      </p:sp>
      <p:sp>
        <p:nvSpPr>
          <p:cNvPr id="147" name="Rectangle 74"/>
          <p:cNvSpPr>
            <a:spLocks noChangeArrowheads="1"/>
          </p:cNvSpPr>
          <p:nvPr/>
        </p:nvSpPr>
        <p:spPr bwMode="auto">
          <a:xfrm>
            <a:off x="6919913" y="4008438"/>
            <a:ext cx="735012" cy="396875"/>
          </a:xfrm>
          <a:prstGeom prst="rect">
            <a:avLst/>
          </a:prstGeom>
          <a:noFill/>
          <a:ln w="9525">
            <a:noFill/>
            <a:miter lim="800000"/>
            <a:headEnd/>
            <a:tailEnd/>
          </a:ln>
        </p:spPr>
        <p:txBody>
          <a:bodyPr wrap="none">
            <a:spAutoFit/>
          </a:bodyPr>
          <a:lstStyle/>
          <a:p>
            <a:r>
              <a:rPr lang="en-US"/>
              <a:t>12ps</a:t>
            </a:r>
          </a:p>
        </p:txBody>
      </p:sp>
      <p:sp>
        <p:nvSpPr>
          <p:cNvPr id="148" name="Rectangle 75"/>
          <p:cNvSpPr>
            <a:spLocks noChangeArrowheads="1"/>
          </p:cNvSpPr>
          <p:nvPr/>
        </p:nvSpPr>
        <p:spPr bwMode="auto">
          <a:xfrm>
            <a:off x="5815013" y="5151438"/>
            <a:ext cx="735012" cy="396875"/>
          </a:xfrm>
          <a:prstGeom prst="rect">
            <a:avLst/>
          </a:prstGeom>
          <a:noFill/>
          <a:ln w="9525">
            <a:noFill/>
            <a:miter lim="800000"/>
            <a:headEnd/>
            <a:tailEnd/>
          </a:ln>
        </p:spPr>
        <p:txBody>
          <a:bodyPr wrap="none">
            <a:spAutoFit/>
          </a:bodyPr>
          <a:lstStyle/>
          <a:p>
            <a:r>
              <a:rPr lang="en-US"/>
              <a:t>12ps</a:t>
            </a:r>
          </a:p>
        </p:txBody>
      </p:sp>
      <p:sp>
        <p:nvSpPr>
          <p:cNvPr id="149" name="TextBox 148"/>
          <p:cNvSpPr txBox="1"/>
          <p:nvPr/>
        </p:nvSpPr>
        <p:spPr>
          <a:xfrm>
            <a:off x="304800" y="3657600"/>
            <a:ext cx="3429000" cy="2031325"/>
          </a:xfrm>
          <a:prstGeom prst="rect">
            <a:avLst/>
          </a:prstGeom>
          <a:noFill/>
        </p:spPr>
        <p:txBody>
          <a:bodyPr wrap="square" rtlCol="0">
            <a:spAutoFit/>
          </a:bodyPr>
          <a:lstStyle/>
          <a:p>
            <a:r>
              <a:rPr lang="en-US" dirty="0" smtClean="0"/>
              <a:t>Reduction in Leakage Power</a:t>
            </a:r>
          </a:p>
          <a:p>
            <a:r>
              <a:rPr lang="en-US" dirty="0" smtClean="0"/>
              <a:t>= 1 – [(4 * 1 </a:t>
            </a:r>
            <a:r>
              <a:rPr lang="en-US" dirty="0" err="1" smtClean="0"/>
              <a:t>nA</a:t>
            </a:r>
            <a:r>
              <a:rPr lang="en-US" dirty="0" smtClean="0"/>
              <a:t>) + (7*10 </a:t>
            </a:r>
            <a:r>
              <a:rPr lang="en-US" dirty="0" err="1" smtClean="0"/>
              <a:t>nA</a:t>
            </a:r>
            <a:r>
              <a:rPr lang="en-US" dirty="0" smtClean="0"/>
              <a:t>)]/(11*10 </a:t>
            </a:r>
            <a:r>
              <a:rPr lang="en-US" dirty="0" err="1" smtClean="0"/>
              <a:t>nA</a:t>
            </a:r>
            <a:r>
              <a:rPr lang="en-US" dirty="0" smtClean="0"/>
              <a:t>)</a:t>
            </a:r>
          </a:p>
          <a:p>
            <a:r>
              <a:rPr lang="en-US" dirty="0" smtClean="0"/>
              <a:t>= 32.7%</a:t>
            </a:r>
          </a:p>
          <a:p>
            <a:endParaRPr lang="en-US" dirty="0" smtClean="0"/>
          </a:p>
          <a:p>
            <a:r>
              <a:rPr lang="en-US" dirty="0" smtClean="0"/>
              <a:t>Critical Path Delay</a:t>
            </a:r>
          </a:p>
          <a:p>
            <a:r>
              <a:rPr lang="en-US" dirty="0" smtClean="0"/>
              <a:t>= 25 </a:t>
            </a:r>
            <a:r>
              <a:rPr lang="en-US" dirty="0" err="1" smtClean="0"/>
              <a:t>ps</a:t>
            </a:r>
            <a:endParaRPr lang="en-US" dirty="0"/>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Supply Gating</a:t>
            </a:r>
            <a:endParaRPr lang="en-US" dirty="0"/>
          </a:p>
        </p:txBody>
      </p:sp>
      <p:sp>
        <p:nvSpPr>
          <p:cNvPr id="4" name="Rectangle 3"/>
          <p:cNvSpPr/>
          <p:nvPr/>
        </p:nvSpPr>
        <p:spPr>
          <a:xfrm>
            <a:off x="457200" y="1981200"/>
            <a:ext cx="8382000" cy="3539430"/>
          </a:xfrm>
          <a:prstGeom prst="rect">
            <a:avLst/>
          </a:prstGeom>
        </p:spPr>
        <p:txBody>
          <a:bodyPr wrap="square">
            <a:spAutoFit/>
          </a:bodyPr>
          <a:lstStyle/>
          <a:p>
            <a:r>
              <a:rPr lang="en-US" sz="3200" dirty="0" smtClean="0"/>
              <a:t>“The basic strategy of power gating is to provide two power modes: a low power mode</a:t>
            </a:r>
          </a:p>
          <a:p>
            <a:r>
              <a:rPr lang="en-US" sz="3200" dirty="0" smtClean="0"/>
              <a:t>and an active mode. The goal is to switch</a:t>
            </a:r>
          </a:p>
          <a:p>
            <a:r>
              <a:rPr lang="en-US" sz="3200" dirty="0" smtClean="0"/>
              <a:t>between these modes at the appropriate</a:t>
            </a:r>
          </a:p>
          <a:p>
            <a:r>
              <a:rPr lang="en-US" sz="3200" dirty="0" smtClean="0"/>
              <a:t>time and in the appropriate manner to maximize power savings while minimizing the impact to performance.”</a:t>
            </a:r>
            <a:endParaRPr lang="en-US" sz="3200" dirty="0"/>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Supply Gating</a:t>
            </a:r>
            <a:endParaRPr lang="en-US" dirty="0"/>
          </a:p>
        </p:txBody>
      </p:sp>
      <p:pic>
        <p:nvPicPr>
          <p:cNvPr id="37890" name="Picture 2"/>
          <p:cNvPicPr>
            <a:picLocks noChangeAspect="1" noChangeArrowheads="1"/>
          </p:cNvPicPr>
          <p:nvPr/>
        </p:nvPicPr>
        <p:blipFill>
          <a:blip r:embed="rId2" cstate="print"/>
          <a:srcRect/>
          <a:stretch>
            <a:fillRect/>
          </a:stretch>
        </p:blipFill>
        <p:spPr bwMode="auto">
          <a:xfrm>
            <a:off x="533400" y="3657600"/>
            <a:ext cx="8214985" cy="2286000"/>
          </a:xfrm>
          <a:prstGeom prst="rect">
            <a:avLst/>
          </a:prstGeom>
          <a:noFill/>
          <a:ln w="9525">
            <a:noFill/>
            <a:miter lim="800000"/>
            <a:headEnd/>
            <a:tailEnd/>
          </a:ln>
        </p:spPr>
      </p:pic>
      <p:sp>
        <p:nvSpPr>
          <p:cNvPr id="4" name="Rectangle 9"/>
          <p:cNvSpPr txBox="1">
            <a:spLocks noChangeArrowheads="1"/>
          </p:cNvSpPr>
          <p:nvPr/>
        </p:nvSpPr>
        <p:spPr>
          <a:xfrm>
            <a:off x="0" y="1523999"/>
            <a:ext cx="8945562" cy="1981201"/>
          </a:xfrm>
          <a:prstGeom prst="rect">
            <a:avLst/>
          </a:prstGeom>
        </p:spPr>
        <p:txBody>
          <a:bodyPr vert="horz">
            <a:normAutofit fontScale="85000" lnSpcReduction="2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200" b="0" i="0" u="none" strike="noStrike" kern="1200" cap="none" spc="0" normalizeH="0" baseline="0" noProof="0" smtClean="0">
                <a:ln>
                  <a:noFill/>
                </a:ln>
                <a:solidFill>
                  <a:schemeClr val="tx1"/>
                </a:solidFill>
                <a:effectLst/>
                <a:uLnTx/>
                <a:uFillTx/>
                <a:latin typeface="+mn-lt"/>
                <a:ea typeface="+mn-ea"/>
                <a:cs typeface="+mn-cs"/>
              </a:rPr>
              <a:t>Leakage power is now more than switching power </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000" b="0" i="0" u="none" strike="noStrike" kern="1200" cap="none" spc="0" normalizeH="0" baseline="0" noProof="0" smtClean="0">
                <a:ln>
                  <a:noFill/>
                </a:ln>
                <a:solidFill>
                  <a:schemeClr val="tx2"/>
                </a:solidFill>
                <a:effectLst/>
                <a:uLnTx/>
                <a:uFillTx/>
                <a:latin typeface="+mn-lt"/>
                <a:ea typeface="+mn-ea"/>
                <a:cs typeface="+mn-cs"/>
              </a:rPr>
              <a:t>Limits the performance of microprocessors</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200" b="0" i="0" u="none" strike="noStrike" kern="1200" cap="none" spc="0" normalizeH="0" baseline="0" noProof="0" smtClean="0">
                <a:ln>
                  <a:noFill/>
                </a:ln>
                <a:solidFill>
                  <a:schemeClr val="tx1"/>
                </a:solidFill>
                <a:effectLst/>
                <a:uLnTx/>
                <a:uFillTx/>
                <a:latin typeface="+mn-lt"/>
                <a:ea typeface="+mn-ea"/>
                <a:cs typeface="+mn-cs"/>
              </a:rPr>
              <a:t>Power gating is one of the most effective ways of minimizing leakage power</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000" b="0" i="0" u="none" strike="noStrike" kern="1200" cap="none" spc="0" normalizeH="0" baseline="0" noProof="0" smtClean="0">
                <a:ln>
                  <a:noFill/>
                </a:ln>
                <a:solidFill>
                  <a:schemeClr val="tx2"/>
                </a:solidFill>
                <a:effectLst/>
                <a:uLnTx/>
                <a:uFillTx/>
                <a:latin typeface="+mn-lt"/>
                <a:ea typeface="+mn-ea"/>
                <a:cs typeface="+mn-cs"/>
              </a:rPr>
              <a:t>Cut-off power to inactive units/components</a:t>
            </a:r>
          </a:p>
          <a:p>
            <a:pPr marL="82296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2000" b="0" i="0" u="none" strike="noStrike" kern="1200" cap="none" spc="0" normalizeH="0" baseline="0" noProof="0" smtClean="0">
                <a:ln>
                  <a:noFill/>
                </a:ln>
                <a:solidFill>
                  <a:schemeClr val="tx1"/>
                </a:solidFill>
                <a:effectLst/>
                <a:uLnTx/>
                <a:uFillTx/>
                <a:latin typeface="+mn-lt"/>
                <a:ea typeface="+mn-ea"/>
                <a:cs typeface="+mn-cs"/>
              </a:rPr>
              <a:t>Dynamic/workload based power gating</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000" b="0" i="0" u="none" strike="noStrike" kern="1200" cap="none" spc="0" normalizeH="0" baseline="0" noProof="0" smtClean="0">
                <a:ln>
                  <a:noFill/>
                </a:ln>
                <a:solidFill>
                  <a:schemeClr val="tx2"/>
                </a:solidFill>
                <a:effectLst/>
                <a:uLnTx/>
                <a:uFillTx/>
                <a:latin typeface="+mn-lt"/>
                <a:ea typeface="+mn-ea"/>
                <a:cs typeface="+mn-cs"/>
              </a:rPr>
              <a:t>Reduces both gate and sub-threshold leakage</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000" b="0" i="0" u="none" strike="noStrike" kern="1200" cap="none" spc="0" normalizeH="0" baseline="0" noProof="0" smtClean="0">
                <a:ln>
                  <a:noFill/>
                </a:ln>
                <a:solidFill>
                  <a:schemeClr val="tx2"/>
                </a:solidFill>
                <a:effectLst/>
                <a:uLnTx/>
                <a:uFillTx/>
                <a:latin typeface="+mn-lt"/>
                <a:ea typeface="+mn-ea"/>
                <a:cs typeface="+mn-cs"/>
              </a:rPr>
              <a:t>Over 20-2000x reduction in leakage with little or no cycle time penalty.  </a:t>
            </a:r>
            <a:endParaRPr kumimoji="0" lang="en-US" sz="20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a:t>
            </a:r>
            <a:endParaRPr lang="en-US" dirty="0"/>
          </a:p>
        </p:txBody>
      </p:sp>
      <p:sp>
        <p:nvSpPr>
          <p:cNvPr id="4" name="TextBox 3"/>
          <p:cNvSpPr txBox="1"/>
          <p:nvPr/>
        </p:nvSpPr>
        <p:spPr>
          <a:xfrm>
            <a:off x="152400" y="1524000"/>
            <a:ext cx="8991600" cy="1569660"/>
          </a:xfrm>
          <a:prstGeom prst="rect">
            <a:avLst/>
          </a:prstGeom>
          <a:noFill/>
        </p:spPr>
        <p:txBody>
          <a:bodyPr wrap="square" rtlCol="0">
            <a:spAutoFit/>
          </a:bodyPr>
          <a:lstStyle/>
          <a:p>
            <a:r>
              <a:rPr lang="en-US" sz="1600" dirty="0" smtClean="0"/>
              <a:t>Leakage arises when there is a leakage current flow during standby mode.  One of the biggest components of leakage in CMOS is the sub-threshold leakage current (current passing through drain to the source in the channel of a MOS device in the weak inversion region in which the diffusion current in caused by minority carriers.  Example: low Vin to an inverter, in which a high potential voltage at output. In theory PMOS = on and NMOS = off, but NMOS is not completely off, since there is leakage current in the channel due to the </a:t>
            </a:r>
            <a:r>
              <a:rPr lang="en-US" sz="1600" dirty="0" err="1" smtClean="0"/>
              <a:t>Vdd</a:t>
            </a:r>
            <a:r>
              <a:rPr lang="en-US" sz="1600" dirty="0" smtClean="0"/>
              <a:t> potential of </a:t>
            </a:r>
            <a:r>
              <a:rPr lang="en-US" sz="1600" dirty="0" err="1" smtClean="0"/>
              <a:t>Vds</a:t>
            </a:r>
            <a:r>
              <a:rPr lang="en-US" sz="1600" dirty="0" smtClean="0"/>
              <a:t>.</a:t>
            </a:r>
            <a:endParaRPr lang="en-US" sz="1600" dirty="0"/>
          </a:p>
        </p:txBody>
      </p:sp>
      <p:sp>
        <p:nvSpPr>
          <p:cNvPr id="6" name="Text Box 3"/>
          <p:cNvSpPr txBox="1">
            <a:spLocks noChangeArrowheads="1"/>
          </p:cNvSpPr>
          <p:nvPr/>
        </p:nvSpPr>
        <p:spPr bwMode="auto">
          <a:xfrm>
            <a:off x="457200" y="3429000"/>
            <a:ext cx="4419600" cy="307777"/>
          </a:xfrm>
          <a:prstGeom prst="rect">
            <a:avLst/>
          </a:prstGeom>
          <a:noFill/>
          <a:ln w="9525">
            <a:noFill/>
            <a:miter lim="800000"/>
            <a:headEnd/>
            <a:tailEnd/>
          </a:ln>
        </p:spPr>
        <p:txBody>
          <a:bodyPr wrap="square">
            <a:spAutoFit/>
          </a:bodyPr>
          <a:lstStyle/>
          <a:p>
            <a:pPr eaLnBrk="1" hangingPunct="1"/>
            <a:r>
              <a:rPr lang="en-US" sz="1400" i="1" smtClean="0">
                <a:cs typeface="Arial" pitchFamily="34" charset="0"/>
              </a:rPr>
              <a:t>I</a:t>
            </a:r>
            <a:r>
              <a:rPr lang="en-US" sz="1400" i="1" baseline="-25000" smtClean="0">
                <a:cs typeface="Arial" pitchFamily="34" charset="0"/>
              </a:rPr>
              <a:t>DS</a:t>
            </a:r>
            <a:r>
              <a:rPr lang="en-US" sz="1400" i="1" dirty="0">
                <a:cs typeface="Arial" pitchFamily="34" charset="0"/>
              </a:rPr>
              <a:t>= </a:t>
            </a:r>
            <a:r>
              <a:rPr lang="el-GR" sz="1400" i="1" dirty="0">
                <a:cs typeface="Arial" pitchFamily="34" charset="0"/>
              </a:rPr>
              <a:t>μ</a:t>
            </a:r>
            <a:r>
              <a:rPr lang="en-US" sz="1400" i="1" baseline="-25000" dirty="0">
                <a:cs typeface="Arial" pitchFamily="34" charset="0"/>
              </a:rPr>
              <a:t>0</a:t>
            </a:r>
            <a:r>
              <a:rPr lang="en-US" sz="1400" i="1" dirty="0">
                <a:cs typeface="Arial" pitchFamily="34" charset="0"/>
              </a:rPr>
              <a:t> C</a:t>
            </a:r>
            <a:r>
              <a:rPr lang="en-US" sz="1400" i="1" baseline="-25000" dirty="0">
                <a:cs typeface="Arial" pitchFamily="34" charset="0"/>
              </a:rPr>
              <a:t>ox</a:t>
            </a:r>
            <a:r>
              <a:rPr lang="en-US" sz="1400" dirty="0">
                <a:cs typeface="Arial" pitchFamily="34" charset="0"/>
              </a:rPr>
              <a:t>(</a:t>
            </a:r>
            <a:r>
              <a:rPr lang="en-US" sz="1400" i="1" dirty="0">
                <a:cs typeface="Arial" pitchFamily="34" charset="0"/>
              </a:rPr>
              <a:t>W/L</a:t>
            </a:r>
            <a:r>
              <a:rPr lang="en-US" sz="1400" dirty="0">
                <a:cs typeface="Arial" pitchFamily="34" charset="0"/>
              </a:rPr>
              <a:t>)</a:t>
            </a:r>
            <a:r>
              <a:rPr lang="en-US" sz="1400" i="1" dirty="0">
                <a:cs typeface="Arial" pitchFamily="34" charset="0"/>
              </a:rPr>
              <a:t>V</a:t>
            </a:r>
            <a:r>
              <a:rPr lang="en-US" sz="1400" i="1" baseline="-25000" dirty="0">
                <a:cs typeface="Arial" pitchFamily="34" charset="0"/>
              </a:rPr>
              <a:t>t</a:t>
            </a:r>
            <a:r>
              <a:rPr lang="en-US" sz="1400" i="1" baseline="30000" dirty="0">
                <a:cs typeface="Arial" pitchFamily="34" charset="0"/>
              </a:rPr>
              <a:t>2</a:t>
            </a:r>
            <a:r>
              <a:rPr lang="en-US" sz="1400" i="1" dirty="0">
                <a:cs typeface="Arial" pitchFamily="34" charset="0"/>
              </a:rPr>
              <a:t> exp</a:t>
            </a:r>
            <a:r>
              <a:rPr lang="en-US" sz="1400" dirty="0">
                <a:cs typeface="Arial" pitchFamily="34" charset="0"/>
              </a:rPr>
              <a:t>{(</a:t>
            </a:r>
            <a:r>
              <a:rPr lang="en-US" sz="1400" i="1" dirty="0">
                <a:cs typeface="Arial" pitchFamily="34" charset="0"/>
              </a:rPr>
              <a:t>V</a:t>
            </a:r>
            <a:r>
              <a:rPr lang="en-US" sz="1400" i="1" baseline="-25000" dirty="0">
                <a:cs typeface="Arial" pitchFamily="34" charset="0"/>
              </a:rPr>
              <a:t>GS </a:t>
            </a:r>
            <a:r>
              <a:rPr lang="en-US" sz="1400" i="1" dirty="0">
                <a:cs typeface="Arial" pitchFamily="34" charset="0"/>
              </a:rPr>
              <a:t>–V</a:t>
            </a:r>
            <a:r>
              <a:rPr lang="en-US" sz="1400" i="1" baseline="-25000" dirty="0">
                <a:cs typeface="Arial" pitchFamily="34" charset="0"/>
              </a:rPr>
              <a:t>TH </a:t>
            </a:r>
            <a:r>
              <a:rPr lang="en-US" sz="1400" i="1" dirty="0">
                <a:cs typeface="Arial" pitchFamily="34" charset="0"/>
              </a:rPr>
              <a:t>+ </a:t>
            </a:r>
            <a:r>
              <a:rPr lang="el-GR" sz="1400" i="1" dirty="0">
                <a:cs typeface="Arial" pitchFamily="34" charset="0"/>
              </a:rPr>
              <a:t>η</a:t>
            </a:r>
            <a:r>
              <a:rPr lang="en-US" sz="1400" i="1" dirty="0">
                <a:cs typeface="Arial" pitchFamily="34" charset="0"/>
              </a:rPr>
              <a:t>V</a:t>
            </a:r>
            <a:r>
              <a:rPr lang="en-US" sz="1400" i="1" baseline="-25000" dirty="0">
                <a:cs typeface="Arial" pitchFamily="34" charset="0"/>
              </a:rPr>
              <a:t>DS</a:t>
            </a:r>
            <a:r>
              <a:rPr lang="en-US" sz="1400" dirty="0">
                <a:cs typeface="Arial" pitchFamily="34" charset="0"/>
              </a:rPr>
              <a:t>)</a:t>
            </a:r>
            <a:r>
              <a:rPr lang="en-US" sz="1400" i="1" dirty="0">
                <a:cs typeface="Arial" pitchFamily="34" charset="0"/>
              </a:rPr>
              <a:t>/</a:t>
            </a:r>
            <a:r>
              <a:rPr lang="en-US" sz="1400" i="1" dirty="0" err="1">
                <a:cs typeface="Arial" pitchFamily="34" charset="0"/>
              </a:rPr>
              <a:t>nV</a:t>
            </a:r>
            <a:r>
              <a:rPr lang="en-US" sz="1400" i="1" baseline="-25000" dirty="0" err="1">
                <a:cs typeface="Arial" pitchFamily="34" charset="0"/>
              </a:rPr>
              <a:t>t</a:t>
            </a:r>
            <a:r>
              <a:rPr lang="en-US" sz="1400" dirty="0">
                <a:cs typeface="Arial" pitchFamily="34" charset="0"/>
              </a:rPr>
              <a:t>} </a:t>
            </a:r>
          </a:p>
        </p:txBody>
      </p:sp>
      <p:sp>
        <p:nvSpPr>
          <p:cNvPr id="7" name="Oval 6"/>
          <p:cNvSpPr/>
          <p:nvPr/>
        </p:nvSpPr>
        <p:spPr>
          <a:xfrm>
            <a:off x="2590800" y="3429000"/>
            <a:ext cx="381000" cy="304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7"/>
          </p:cNvCxnSpPr>
          <p:nvPr/>
        </p:nvCxnSpPr>
        <p:spPr>
          <a:xfrm flipV="1">
            <a:off x="2916004" y="3276600"/>
            <a:ext cx="208196" cy="197037"/>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895600" y="3048000"/>
            <a:ext cx="1731564" cy="261610"/>
          </a:xfrm>
          <a:prstGeom prst="rect">
            <a:avLst/>
          </a:prstGeom>
          <a:noFill/>
        </p:spPr>
        <p:txBody>
          <a:bodyPr wrap="none" rtlCol="0">
            <a:spAutoFit/>
          </a:bodyPr>
          <a:lstStyle/>
          <a:p>
            <a:r>
              <a:rPr lang="en-US" sz="1100" dirty="0" smtClean="0"/>
              <a:t>Reduced in power gating</a:t>
            </a:r>
            <a:endParaRPr lang="en-US" sz="1100" dirty="0"/>
          </a:p>
        </p:txBody>
      </p:sp>
      <p:pic>
        <p:nvPicPr>
          <p:cNvPr id="37891" name="Picture 3"/>
          <p:cNvPicPr>
            <a:picLocks noChangeAspect="1" noChangeArrowheads="1"/>
          </p:cNvPicPr>
          <p:nvPr/>
        </p:nvPicPr>
        <p:blipFill>
          <a:blip r:embed="rId2" cstate="print"/>
          <a:srcRect/>
          <a:stretch>
            <a:fillRect/>
          </a:stretch>
        </p:blipFill>
        <p:spPr bwMode="auto">
          <a:xfrm>
            <a:off x="4953000" y="3124200"/>
            <a:ext cx="3505200" cy="2895600"/>
          </a:xfrm>
          <a:prstGeom prst="rect">
            <a:avLst/>
          </a:prstGeom>
          <a:noFill/>
          <a:ln w="9525">
            <a:noFill/>
            <a:miter lim="800000"/>
            <a:headEnd/>
            <a:tailEnd/>
          </a:ln>
        </p:spPr>
      </p:pic>
      <p:sp>
        <p:nvSpPr>
          <p:cNvPr id="12" name="Rectangle 11"/>
          <p:cNvSpPr/>
          <p:nvPr/>
        </p:nvSpPr>
        <p:spPr>
          <a:xfrm>
            <a:off x="381000" y="4191000"/>
            <a:ext cx="4572000" cy="1754326"/>
          </a:xfrm>
          <a:prstGeom prst="rect">
            <a:avLst/>
          </a:prstGeom>
        </p:spPr>
        <p:txBody>
          <a:bodyPr>
            <a:spAutoFit/>
          </a:bodyPr>
          <a:lstStyle/>
          <a:p>
            <a:r>
              <a:rPr lang="en-US" dirty="0" smtClean="0"/>
              <a:t>This graph shows that gate to source voltage increases exponentially with drain current. As a result, decreasing the transistor gate to source voltage will greatly reduce the leakage current and hence leakage power. </a:t>
            </a:r>
            <a:endParaRPr lang="en-US" dirty="0"/>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Gating Concept</a:t>
            </a:r>
            <a:endParaRPr lang="en-US" dirty="0"/>
          </a:p>
        </p:txBody>
      </p:sp>
      <p:pic>
        <p:nvPicPr>
          <p:cNvPr id="37890" name="Picture 2"/>
          <p:cNvPicPr>
            <a:picLocks noChangeAspect="1" noChangeArrowheads="1"/>
          </p:cNvPicPr>
          <p:nvPr/>
        </p:nvPicPr>
        <p:blipFill>
          <a:blip r:embed="rId2" cstate="print"/>
          <a:srcRect/>
          <a:stretch>
            <a:fillRect/>
          </a:stretch>
        </p:blipFill>
        <p:spPr bwMode="auto">
          <a:xfrm>
            <a:off x="6172200" y="1600200"/>
            <a:ext cx="2600325" cy="4219575"/>
          </a:xfrm>
          <a:prstGeom prst="rect">
            <a:avLst/>
          </a:prstGeom>
          <a:noFill/>
          <a:ln w="9525">
            <a:noFill/>
            <a:miter lim="800000"/>
            <a:headEnd/>
            <a:tailEnd/>
          </a:ln>
        </p:spPr>
      </p:pic>
      <p:sp>
        <p:nvSpPr>
          <p:cNvPr id="4" name="TextBox 3"/>
          <p:cNvSpPr txBox="1"/>
          <p:nvPr/>
        </p:nvSpPr>
        <p:spPr>
          <a:xfrm>
            <a:off x="228600" y="1676400"/>
            <a:ext cx="5867400" cy="5355312"/>
          </a:xfrm>
          <a:prstGeom prst="rect">
            <a:avLst/>
          </a:prstGeom>
          <a:noFill/>
        </p:spPr>
        <p:txBody>
          <a:bodyPr wrap="square" rtlCol="0">
            <a:spAutoFit/>
          </a:bodyPr>
          <a:lstStyle/>
          <a:p>
            <a:r>
              <a:rPr lang="en-US" dirty="0" smtClean="0"/>
              <a:t>A header switch (PMOS) is placed between a block and power to control supply power from this block with a sleep signal. When in active mode, the virtual voltage (WDD) is acting as a power supply (equal to VDD) to the block. In standby mode, the header is switched off meaning the virtual voltage begins to drop. </a:t>
            </a:r>
          </a:p>
          <a:p>
            <a:endParaRPr lang="en-US" dirty="0" smtClean="0"/>
          </a:p>
          <a:p>
            <a:r>
              <a:rPr lang="en-US" dirty="0" smtClean="0"/>
              <a:t> WDD is no longer VDD, but a voltage above VSS at saturation point (hence  </a:t>
            </a:r>
            <a:r>
              <a:rPr lang="en-US" dirty="0" err="1" smtClean="0"/>
              <a:t>Vgs</a:t>
            </a:r>
            <a:r>
              <a:rPr lang="en-US" dirty="0" smtClean="0"/>
              <a:t> is reduced). When WDD starts to fall, leakage power savings in the block begins. There still exists leakage in the header, but the sleep transistors are usually made of high threshold devices preventing cell leakage while maintaining a high potential at virtual rail. This approach can be applied to footers (NMOS) which is placed between the logic block and ground. (Fine Grain)</a:t>
            </a:r>
          </a:p>
          <a:p>
            <a:endParaRPr lang="en-US" dirty="0" smtClean="0"/>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itle 35"/>
          <p:cNvSpPr>
            <a:spLocks noGrp="1"/>
          </p:cNvSpPr>
          <p:nvPr>
            <p:ph type="title"/>
          </p:nvPr>
        </p:nvSpPr>
        <p:spPr>
          <a:xfrm>
            <a:off x="304800" y="304800"/>
            <a:ext cx="8534400" cy="758952"/>
          </a:xfrm>
        </p:spPr>
        <p:txBody>
          <a:bodyPr>
            <a:noAutofit/>
          </a:bodyPr>
          <a:lstStyle/>
          <a:p>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Power Gate Area vs. Frequency and Leakage Reduction</a:t>
            </a:r>
            <a:endParaRPr lang="en-US" sz="2800" dirty="0"/>
          </a:p>
        </p:txBody>
      </p:sp>
      <p:pic>
        <p:nvPicPr>
          <p:cNvPr id="38915" name="Picture 3"/>
          <p:cNvPicPr>
            <a:picLocks noChangeAspect="1" noChangeArrowheads="1"/>
          </p:cNvPicPr>
          <p:nvPr/>
        </p:nvPicPr>
        <p:blipFill>
          <a:blip r:embed="rId2" cstate="print"/>
          <a:srcRect/>
          <a:stretch>
            <a:fillRect/>
          </a:stretch>
        </p:blipFill>
        <p:spPr bwMode="auto">
          <a:xfrm>
            <a:off x="1219200" y="1752600"/>
            <a:ext cx="6637119" cy="420624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Gated ALU Network Savings</a:t>
            </a:r>
            <a:endParaRPr lang="en-US" dirty="0"/>
          </a:p>
        </p:txBody>
      </p:sp>
      <p:graphicFrame>
        <p:nvGraphicFramePr>
          <p:cNvPr id="39" name="Table 38"/>
          <p:cNvGraphicFramePr>
            <a:graphicFrameLocks noGrp="1"/>
          </p:cNvGraphicFramePr>
          <p:nvPr/>
        </p:nvGraphicFramePr>
        <p:xfrm>
          <a:off x="4724400" y="1828800"/>
          <a:ext cx="3962400" cy="4419601"/>
        </p:xfrm>
        <a:graphic>
          <a:graphicData uri="http://schemas.openxmlformats.org/drawingml/2006/table">
            <a:tbl>
              <a:tblPr firstRow="1" bandRow="1"/>
              <a:tblGrid>
                <a:gridCol w="1457859"/>
                <a:gridCol w="835118"/>
                <a:gridCol w="791921"/>
                <a:gridCol w="877502"/>
              </a:tblGrid>
              <a:tr h="1288426">
                <a:tc>
                  <a:txBody>
                    <a:bodyPr/>
                    <a:lstStyle>
                      <a:defPPr>
                        <a:defRPr lang="en-US"/>
                      </a:defPPr>
                      <a:lvl1pPr marL="0" algn="l" defTabSz="914400" rtl="0" eaLnBrk="1" latinLnBrk="0" hangingPunct="1">
                        <a:defRPr sz="1800" b="1" kern="1200">
                          <a:solidFill>
                            <a:schemeClr val="lt1"/>
                          </a:solidFill>
                          <a:latin typeface="Corbel"/>
                        </a:defRPr>
                      </a:lvl1pPr>
                      <a:lvl2pPr marL="457200" algn="l" defTabSz="914400" rtl="0" eaLnBrk="1" latinLnBrk="0" hangingPunct="1">
                        <a:defRPr sz="1800" b="1" kern="1200">
                          <a:solidFill>
                            <a:schemeClr val="lt1"/>
                          </a:solidFill>
                          <a:latin typeface="Corbel"/>
                        </a:defRPr>
                      </a:lvl2pPr>
                      <a:lvl3pPr marL="914400" algn="l" defTabSz="914400" rtl="0" eaLnBrk="1" latinLnBrk="0" hangingPunct="1">
                        <a:defRPr sz="1800" b="1" kern="1200">
                          <a:solidFill>
                            <a:schemeClr val="lt1"/>
                          </a:solidFill>
                          <a:latin typeface="Corbel"/>
                        </a:defRPr>
                      </a:lvl3pPr>
                      <a:lvl4pPr marL="1371600" algn="l" defTabSz="914400" rtl="0" eaLnBrk="1" latinLnBrk="0" hangingPunct="1">
                        <a:defRPr sz="1800" b="1" kern="1200">
                          <a:solidFill>
                            <a:schemeClr val="lt1"/>
                          </a:solidFill>
                          <a:latin typeface="Corbel"/>
                        </a:defRPr>
                      </a:lvl4pPr>
                      <a:lvl5pPr marL="1828800" algn="l" defTabSz="914400" rtl="0" eaLnBrk="1" latinLnBrk="0" hangingPunct="1">
                        <a:defRPr sz="1800" b="1" kern="1200">
                          <a:solidFill>
                            <a:schemeClr val="lt1"/>
                          </a:solidFill>
                          <a:latin typeface="Corbel"/>
                        </a:defRPr>
                      </a:lvl5pPr>
                      <a:lvl6pPr marL="2286000" algn="l" defTabSz="914400" rtl="0" eaLnBrk="1" latinLnBrk="0" hangingPunct="1">
                        <a:defRPr sz="1800" b="1" kern="1200">
                          <a:solidFill>
                            <a:schemeClr val="lt1"/>
                          </a:solidFill>
                          <a:latin typeface="Corbel"/>
                        </a:defRPr>
                      </a:lvl6pPr>
                      <a:lvl7pPr marL="2743200" algn="l" defTabSz="914400" rtl="0" eaLnBrk="1" latinLnBrk="0" hangingPunct="1">
                        <a:defRPr sz="1800" b="1" kern="1200">
                          <a:solidFill>
                            <a:schemeClr val="lt1"/>
                          </a:solidFill>
                          <a:latin typeface="Corbel"/>
                        </a:defRPr>
                      </a:lvl7pPr>
                      <a:lvl8pPr marL="3200400" algn="l" defTabSz="914400" rtl="0" eaLnBrk="1" latinLnBrk="0" hangingPunct="1">
                        <a:defRPr sz="1800" b="1" kern="1200">
                          <a:solidFill>
                            <a:schemeClr val="lt1"/>
                          </a:solidFill>
                          <a:latin typeface="Corbel"/>
                        </a:defRPr>
                      </a:lvl8pPr>
                      <a:lvl9pPr marL="3657600" algn="l" defTabSz="914400" rtl="0" eaLnBrk="1" latinLnBrk="0" hangingPunct="1">
                        <a:defRPr sz="1800" b="1" kern="1200">
                          <a:solidFill>
                            <a:schemeClr val="lt1"/>
                          </a:solidFill>
                          <a:latin typeface="Corbel"/>
                        </a:defRPr>
                      </a:lvl9pPr>
                    </a:lstStyle>
                    <a:p>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FD13B"/>
                    </a:solidFill>
                  </a:tcPr>
                </a:tc>
                <a:tc>
                  <a:txBody>
                    <a:bodyPr/>
                    <a:lstStyle>
                      <a:defPPr>
                        <a:defRPr lang="en-US"/>
                      </a:defPPr>
                      <a:lvl1pPr marL="0" algn="l" defTabSz="914400" rtl="0" eaLnBrk="1" latinLnBrk="0" hangingPunct="1">
                        <a:defRPr sz="1800" b="1" kern="1200">
                          <a:solidFill>
                            <a:schemeClr val="lt1"/>
                          </a:solidFill>
                          <a:latin typeface="Corbel"/>
                        </a:defRPr>
                      </a:lvl1pPr>
                      <a:lvl2pPr marL="457200" algn="l" defTabSz="914400" rtl="0" eaLnBrk="1" latinLnBrk="0" hangingPunct="1">
                        <a:defRPr sz="1800" b="1" kern="1200">
                          <a:solidFill>
                            <a:schemeClr val="lt1"/>
                          </a:solidFill>
                          <a:latin typeface="Corbel"/>
                        </a:defRPr>
                      </a:lvl2pPr>
                      <a:lvl3pPr marL="914400" algn="l" defTabSz="914400" rtl="0" eaLnBrk="1" latinLnBrk="0" hangingPunct="1">
                        <a:defRPr sz="1800" b="1" kern="1200">
                          <a:solidFill>
                            <a:schemeClr val="lt1"/>
                          </a:solidFill>
                          <a:latin typeface="Corbel"/>
                        </a:defRPr>
                      </a:lvl3pPr>
                      <a:lvl4pPr marL="1371600" algn="l" defTabSz="914400" rtl="0" eaLnBrk="1" latinLnBrk="0" hangingPunct="1">
                        <a:defRPr sz="1800" b="1" kern="1200">
                          <a:solidFill>
                            <a:schemeClr val="lt1"/>
                          </a:solidFill>
                          <a:latin typeface="Corbel"/>
                        </a:defRPr>
                      </a:lvl4pPr>
                      <a:lvl5pPr marL="1828800" algn="l" defTabSz="914400" rtl="0" eaLnBrk="1" latinLnBrk="0" hangingPunct="1">
                        <a:defRPr sz="1800" b="1" kern="1200">
                          <a:solidFill>
                            <a:schemeClr val="lt1"/>
                          </a:solidFill>
                          <a:latin typeface="Corbel"/>
                        </a:defRPr>
                      </a:lvl5pPr>
                      <a:lvl6pPr marL="2286000" algn="l" defTabSz="914400" rtl="0" eaLnBrk="1" latinLnBrk="0" hangingPunct="1">
                        <a:defRPr sz="1800" b="1" kern="1200">
                          <a:solidFill>
                            <a:schemeClr val="lt1"/>
                          </a:solidFill>
                          <a:latin typeface="Corbel"/>
                        </a:defRPr>
                      </a:lvl6pPr>
                      <a:lvl7pPr marL="2743200" algn="l" defTabSz="914400" rtl="0" eaLnBrk="1" latinLnBrk="0" hangingPunct="1">
                        <a:defRPr sz="1800" b="1" kern="1200">
                          <a:solidFill>
                            <a:schemeClr val="lt1"/>
                          </a:solidFill>
                          <a:latin typeface="Corbel"/>
                        </a:defRPr>
                      </a:lvl7pPr>
                      <a:lvl8pPr marL="3200400" algn="l" defTabSz="914400" rtl="0" eaLnBrk="1" latinLnBrk="0" hangingPunct="1">
                        <a:defRPr sz="1800" b="1" kern="1200">
                          <a:solidFill>
                            <a:schemeClr val="lt1"/>
                          </a:solidFill>
                          <a:latin typeface="Corbel"/>
                        </a:defRPr>
                      </a:lvl8pPr>
                      <a:lvl9pPr marL="3657600" algn="l" defTabSz="914400" rtl="0" eaLnBrk="1" latinLnBrk="0" hangingPunct="1">
                        <a:defRPr sz="1800" b="1" kern="1200">
                          <a:solidFill>
                            <a:schemeClr val="lt1"/>
                          </a:solidFill>
                          <a:latin typeface="Corbel"/>
                        </a:defRPr>
                      </a:lvl9pPr>
                    </a:lstStyle>
                    <a:p>
                      <a:r>
                        <a:rPr lang="en-US" sz="1600" dirty="0" smtClean="0">
                          <a:latin typeface="Calibri" pitchFamily="34" charset="0"/>
                        </a:rPr>
                        <a:t>Normal</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itchFamily="34" charset="0"/>
                        </a:rPr>
                        <a:t>X 10 </a:t>
                      </a:r>
                      <a:r>
                        <a:rPr lang="en-US" sz="1600" baseline="30000" dirty="0" smtClean="0">
                          <a:latin typeface="Calibri" pitchFamily="34" charset="0"/>
                        </a:rPr>
                        <a:t>-6</a:t>
                      </a:r>
                    </a:p>
                    <a:p>
                      <a:r>
                        <a:rPr lang="en-US" sz="1600" baseline="0" dirty="0" smtClean="0">
                          <a:latin typeface="Calibri" pitchFamily="34" charset="0"/>
                        </a:rPr>
                        <a:t>(W) </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FD13B"/>
                    </a:solidFill>
                  </a:tcPr>
                </a:tc>
                <a:tc>
                  <a:txBody>
                    <a:bodyPr/>
                    <a:lstStyle>
                      <a:defPPr>
                        <a:defRPr lang="en-US"/>
                      </a:defPPr>
                      <a:lvl1pPr marL="0" algn="l" defTabSz="914400" rtl="0" eaLnBrk="1" latinLnBrk="0" hangingPunct="1">
                        <a:defRPr sz="1800" b="1" kern="1200">
                          <a:solidFill>
                            <a:schemeClr val="lt1"/>
                          </a:solidFill>
                          <a:latin typeface="Corbel"/>
                        </a:defRPr>
                      </a:lvl1pPr>
                      <a:lvl2pPr marL="457200" algn="l" defTabSz="914400" rtl="0" eaLnBrk="1" latinLnBrk="0" hangingPunct="1">
                        <a:defRPr sz="1800" b="1" kern="1200">
                          <a:solidFill>
                            <a:schemeClr val="lt1"/>
                          </a:solidFill>
                          <a:latin typeface="Corbel"/>
                        </a:defRPr>
                      </a:lvl2pPr>
                      <a:lvl3pPr marL="914400" algn="l" defTabSz="914400" rtl="0" eaLnBrk="1" latinLnBrk="0" hangingPunct="1">
                        <a:defRPr sz="1800" b="1" kern="1200">
                          <a:solidFill>
                            <a:schemeClr val="lt1"/>
                          </a:solidFill>
                          <a:latin typeface="Corbel"/>
                        </a:defRPr>
                      </a:lvl3pPr>
                      <a:lvl4pPr marL="1371600" algn="l" defTabSz="914400" rtl="0" eaLnBrk="1" latinLnBrk="0" hangingPunct="1">
                        <a:defRPr sz="1800" b="1" kern="1200">
                          <a:solidFill>
                            <a:schemeClr val="lt1"/>
                          </a:solidFill>
                          <a:latin typeface="Corbel"/>
                        </a:defRPr>
                      </a:lvl4pPr>
                      <a:lvl5pPr marL="1828800" algn="l" defTabSz="914400" rtl="0" eaLnBrk="1" latinLnBrk="0" hangingPunct="1">
                        <a:defRPr sz="1800" b="1" kern="1200">
                          <a:solidFill>
                            <a:schemeClr val="lt1"/>
                          </a:solidFill>
                          <a:latin typeface="Corbel"/>
                        </a:defRPr>
                      </a:lvl5pPr>
                      <a:lvl6pPr marL="2286000" algn="l" defTabSz="914400" rtl="0" eaLnBrk="1" latinLnBrk="0" hangingPunct="1">
                        <a:defRPr sz="1800" b="1" kern="1200">
                          <a:solidFill>
                            <a:schemeClr val="lt1"/>
                          </a:solidFill>
                          <a:latin typeface="Corbel"/>
                        </a:defRPr>
                      </a:lvl6pPr>
                      <a:lvl7pPr marL="2743200" algn="l" defTabSz="914400" rtl="0" eaLnBrk="1" latinLnBrk="0" hangingPunct="1">
                        <a:defRPr sz="1800" b="1" kern="1200">
                          <a:solidFill>
                            <a:schemeClr val="lt1"/>
                          </a:solidFill>
                          <a:latin typeface="Corbel"/>
                        </a:defRPr>
                      </a:lvl7pPr>
                      <a:lvl8pPr marL="3200400" algn="l" defTabSz="914400" rtl="0" eaLnBrk="1" latinLnBrk="0" hangingPunct="1">
                        <a:defRPr sz="1800" b="1" kern="1200">
                          <a:solidFill>
                            <a:schemeClr val="lt1"/>
                          </a:solidFill>
                          <a:latin typeface="Corbel"/>
                        </a:defRPr>
                      </a:lvl8pPr>
                      <a:lvl9pPr marL="3657600" algn="l" defTabSz="914400" rtl="0" eaLnBrk="1" latinLnBrk="0" hangingPunct="1">
                        <a:defRPr sz="1800" b="1" kern="1200">
                          <a:solidFill>
                            <a:schemeClr val="lt1"/>
                          </a:solidFill>
                          <a:latin typeface="Corbel"/>
                        </a:defRPr>
                      </a:lvl9pPr>
                    </a:lstStyle>
                    <a:p>
                      <a:r>
                        <a:rPr lang="en-US" sz="1600" dirty="0" smtClean="0">
                          <a:latin typeface="Calibri" pitchFamily="34" charset="0"/>
                        </a:rPr>
                        <a:t>Sleep </a:t>
                      </a:r>
                    </a:p>
                    <a:p>
                      <a:r>
                        <a:rPr lang="en-US" sz="1600" dirty="0" smtClean="0">
                          <a:latin typeface="Calibri" pitchFamily="34" charset="0"/>
                        </a:rPr>
                        <a:t>X 10 </a:t>
                      </a:r>
                      <a:r>
                        <a:rPr lang="en-US" sz="1600" baseline="30000" dirty="0" smtClean="0">
                          <a:latin typeface="Calibri" pitchFamily="34" charset="0"/>
                        </a:rPr>
                        <a:t>-6</a:t>
                      </a:r>
                    </a:p>
                    <a:p>
                      <a:r>
                        <a:rPr lang="en-US" sz="1600" dirty="0" smtClean="0">
                          <a:latin typeface="Calibri" pitchFamily="34" charset="0"/>
                        </a:rPr>
                        <a:t>(W)</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FD13B"/>
                    </a:solidFill>
                  </a:tcPr>
                </a:tc>
                <a:tc>
                  <a:txBody>
                    <a:bodyPr/>
                    <a:lstStyle>
                      <a:defPPr>
                        <a:defRPr lang="en-US"/>
                      </a:defPPr>
                      <a:lvl1pPr marL="0" algn="l" defTabSz="914400" rtl="0" eaLnBrk="1" latinLnBrk="0" hangingPunct="1">
                        <a:defRPr sz="1800" b="1" kern="1200">
                          <a:solidFill>
                            <a:schemeClr val="lt1"/>
                          </a:solidFill>
                          <a:latin typeface="Corbel"/>
                        </a:defRPr>
                      </a:lvl1pPr>
                      <a:lvl2pPr marL="457200" algn="l" defTabSz="914400" rtl="0" eaLnBrk="1" latinLnBrk="0" hangingPunct="1">
                        <a:defRPr sz="1800" b="1" kern="1200">
                          <a:solidFill>
                            <a:schemeClr val="lt1"/>
                          </a:solidFill>
                          <a:latin typeface="Corbel"/>
                        </a:defRPr>
                      </a:lvl2pPr>
                      <a:lvl3pPr marL="914400" algn="l" defTabSz="914400" rtl="0" eaLnBrk="1" latinLnBrk="0" hangingPunct="1">
                        <a:defRPr sz="1800" b="1" kern="1200">
                          <a:solidFill>
                            <a:schemeClr val="lt1"/>
                          </a:solidFill>
                          <a:latin typeface="Corbel"/>
                        </a:defRPr>
                      </a:lvl3pPr>
                      <a:lvl4pPr marL="1371600" algn="l" defTabSz="914400" rtl="0" eaLnBrk="1" latinLnBrk="0" hangingPunct="1">
                        <a:defRPr sz="1800" b="1" kern="1200">
                          <a:solidFill>
                            <a:schemeClr val="lt1"/>
                          </a:solidFill>
                          <a:latin typeface="Corbel"/>
                        </a:defRPr>
                      </a:lvl4pPr>
                      <a:lvl5pPr marL="1828800" algn="l" defTabSz="914400" rtl="0" eaLnBrk="1" latinLnBrk="0" hangingPunct="1">
                        <a:defRPr sz="1800" b="1" kern="1200">
                          <a:solidFill>
                            <a:schemeClr val="lt1"/>
                          </a:solidFill>
                          <a:latin typeface="Corbel"/>
                        </a:defRPr>
                      </a:lvl5pPr>
                      <a:lvl6pPr marL="2286000" algn="l" defTabSz="914400" rtl="0" eaLnBrk="1" latinLnBrk="0" hangingPunct="1">
                        <a:defRPr sz="1800" b="1" kern="1200">
                          <a:solidFill>
                            <a:schemeClr val="lt1"/>
                          </a:solidFill>
                          <a:latin typeface="Corbel"/>
                        </a:defRPr>
                      </a:lvl6pPr>
                      <a:lvl7pPr marL="2743200" algn="l" defTabSz="914400" rtl="0" eaLnBrk="1" latinLnBrk="0" hangingPunct="1">
                        <a:defRPr sz="1800" b="1" kern="1200">
                          <a:solidFill>
                            <a:schemeClr val="lt1"/>
                          </a:solidFill>
                          <a:latin typeface="Corbel"/>
                        </a:defRPr>
                      </a:lvl7pPr>
                      <a:lvl8pPr marL="3200400" algn="l" defTabSz="914400" rtl="0" eaLnBrk="1" latinLnBrk="0" hangingPunct="1">
                        <a:defRPr sz="1800" b="1" kern="1200">
                          <a:solidFill>
                            <a:schemeClr val="lt1"/>
                          </a:solidFill>
                          <a:latin typeface="Corbel"/>
                        </a:defRPr>
                      </a:lvl8pPr>
                      <a:lvl9pPr marL="3657600" algn="l" defTabSz="914400" rtl="0" eaLnBrk="1" latinLnBrk="0" hangingPunct="1">
                        <a:defRPr sz="1800" b="1" kern="1200">
                          <a:solidFill>
                            <a:schemeClr val="lt1"/>
                          </a:solidFill>
                          <a:latin typeface="Corbel"/>
                        </a:defRPr>
                      </a:lvl9pPr>
                    </a:lstStyle>
                    <a:p>
                      <a:r>
                        <a:rPr lang="en-US" sz="1600" dirty="0" smtClean="0">
                          <a:latin typeface="Calibri" pitchFamily="34" charset="0"/>
                        </a:rPr>
                        <a:t>Power </a:t>
                      </a:r>
                    </a:p>
                    <a:p>
                      <a:r>
                        <a:rPr lang="en-US" sz="1600" dirty="0" smtClean="0">
                          <a:latin typeface="Calibri" pitchFamily="34" charset="0"/>
                        </a:rPr>
                        <a:t>Saving</a:t>
                      </a:r>
                      <a:r>
                        <a:rPr lang="en-US" sz="1600" baseline="0" dirty="0" smtClean="0">
                          <a:latin typeface="Calibri" pitchFamily="34" charset="0"/>
                        </a:rPr>
                        <a:t> </a:t>
                      </a:r>
                    </a:p>
                    <a:p>
                      <a:r>
                        <a:rPr lang="en-US" sz="1600" baseline="0" dirty="0" smtClean="0">
                          <a:latin typeface="Calibri" pitchFamily="34" charset="0"/>
                        </a:rPr>
                        <a:t>(%)</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FD13B"/>
                    </a:solidFill>
                  </a:tcPr>
                </a:tc>
              </a:tr>
              <a:tr h="853957">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Avg. Dynamic Power</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4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660.0</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4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0.322</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4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99.95 %</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40000"/>
                      </a:srgbClr>
                    </a:solidFill>
                  </a:tcPr>
                </a:tc>
              </a:tr>
              <a:tr h="853957">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Avg. Leakage Power</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2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34.01</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2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0.241</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2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99.29 %</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20000"/>
                      </a:srgbClr>
                    </a:solidFill>
                  </a:tcPr>
                </a:tc>
              </a:tr>
              <a:tr h="569304">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baseline="0" dirty="0" smtClean="0">
                          <a:latin typeface="Calibri" pitchFamily="34" charset="0"/>
                        </a:rPr>
                        <a:t>Peak Power</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4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5040.5</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4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1.361</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4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99.79 %</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40000"/>
                      </a:srgbClr>
                    </a:solidFill>
                  </a:tcPr>
                </a:tc>
              </a:tr>
              <a:tr h="853957">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Minimum</a:t>
                      </a:r>
                      <a:r>
                        <a:rPr lang="en-US" sz="1600" baseline="0" dirty="0" smtClean="0">
                          <a:latin typeface="Calibri" pitchFamily="34" charset="0"/>
                        </a:rPr>
                        <a:t> </a:t>
                      </a:r>
                      <a:r>
                        <a:rPr lang="en-US" sz="1600" dirty="0" smtClean="0">
                          <a:latin typeface="Calibri" pitchFamily="34" charset="0"/>
                        </a:rPr>
                        <a:t>Power</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2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29.254</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2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127.4</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20000"/>
                      </a:srgbClr>
                    </a:solidFill>
                  </a:tcPr>
                </a:tc>
                <a:tc>
                  <a:txBody>
                    <a:bodyPr/>
                    <a:lstStyle>
                      <a:defPPr>
                        <a:defRPr lang="en-US"/>
                      </a:defPPr>
                      <a:lvl1pPr marL="0" algn="l" defTabSz="914400" rtl="0" eaLnBrk="1" latinLnBrk="0" hangingPunct="1">
                        <a:defRPr sz="1800" kern="1200">
                          <a:solidFill>
                            <a:schemeClr val="dk1"/>
                          </a:solidFill>
                          <a:latin typeface="Corbel"/>
                        </a:defRPr>
                      </a:lvl1pPr>
                      <a:lvl2pPr marL="457200" algn="l" defTabSz="914400" rtl="0" eaLnBrk="1" latinLnBrk="0" hangingPunct="1">
                        <a:defRPr sz="1800" kern="1200">
                          <a:solidFill>
                            <a:schemeClr val="dk1"/>
                          </a:solidFill>
                          <a:latin typeface="Corbel"/>
                        </a:defRPr>
                      </a:lvl2pPr>
                      <a:lvl3pPr marL="914400" algn="l" defTabSz="914400" rtl="0" eaLnBrk="1" latinLnBrk="0" hangingPunct="1">
                        <a:defRPr sz="1800" kern="1200">
                          <a:solidFill>
                            <a:schemeClr val="dk1"/>
                          </a:solidFill>
                          <a:latin typeface="Corbel"/>
                        </a:defRPr>
                      </a:lvl3pPr>
                      <a:lvl4pPr marL="1371600" algn="l" defTabSz="914400" rtl="0" eaLnBrk="1" latinLnBrk="0" hangingPunct="1">
                        <a:defRPr sz="1800" kern="1200">
                          <a:solidFill>
                            <a:schemeClr val="dk1"/>
                          </a:solidFill>
                          <a:latin typeface="Corbel"/>
                        </a:defRPr>
                      </a:lvl4pPr>
                      <a:lvl5pPr marL="1828800" algn="l" defTabSz="914400" rtl="0" eaLnBrk="1" latinLnBrk="0" hangingPunct="1">
                        <a:defRPr sz="1800" kern="1200">
                          <a:solidFill>
                            <a:schemeClr val="dk1"/>
                          </a:solidFill>
                          <a:latin typeface="Corbel"/>
                        </a:defRPr>
                      </a:lvl5pPr>
                      <a:lvl6pPr marL="2286000" algn="l" defTabSz="914400" rtl="0" eaLnBrk="1" latinLnBrk="0" hangingPunct="1">
                        <a:defRPr sz="1800" kern="1200">
                          <a:solidFill>
                            <a:schemeClr val="dk1"/>
                          </a:solidFill>
                          <a:latin typeface="Corbel"/>
                        </a:defRPr>
                      </a:lvl6pPr>
                      <a:lvl7pPr marL="2743200" algn="l" defTabSz="914400" rtl="0" eaLnBrk="1" latinLnBrk="0" hangingPunct="1">
                        <a:defRPr sz="1800" kern="1200">
                          <a:solidFill>
                            <a:schemeClr val="dk1"/>
                          </a:solidFill>
                          <a:latin typeface="Corbel"/>
                        </a:defRPr>
                      </a:lvl7pPr>
                      <a:lvl8pPr marL="3200400" algn="l" defTabSz="914400" rtl="0" eaLnBrk="1" latinLnBrk="0" hangingPunct="1">
                        <a:defRPr sz="1800" kern="1200">
                          <a:solidFill>
                            <a:schemeClr val="dk1"/>
                          </a:solidFill>
                          <a:latin typeface="Corbel"/>
                        </a:defRPr>
                      </a:lvl8pPr>
                      <a:lvl9pPr marL="3657600" algn="l" defTabSz="914400" rtl="0" eaLnBrk="1" latinLnBrk="0" hangingPunct="1">
                        <a:defRPr sz="1800" kern="1200">
                          <a:solidFill>
                            <a:schemeClr val="dk1"/>
                          </a:solidFill>
                          <a:latin typeface="Corbel"/>
                        </a:defRPr>
                      </a:lvl9pPr>
                    </a:lstStyle>
                    <a:p>
                      <a:r>
                        <a:rPr lang="en-US" sz="1600" dirty="0" smtClean="0">
                          <a:latin typeface="Calibri" pitchFamily="34" charset="0"/>
                        </a:rPr>
                        <a:t>99.56 %</a:t>
                      </a:r>
                      <a:endParaRPr lang="en-US" sz="1600" dirty="0">
                        <a:latin typeface="Calibri"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FD13B">
                        <a:tint val="20000"/>
                      </a:srgbClr>
                    </a:solidFill>
                  </a:tcPr>
                </a:tc>
              </a:tr>
            </a:tbl>
          </a:graphicData>
        </a:graphic>
      </p:graphicFrame>
      <p:grpSp>
        <p:nvGrpSpPr>
          <p:cNvPr id="43" name="Group 5"/>
          <p:cNvGrpSpPr>
            <a:grpSpLocks/>
          </p:cNvGrpSpPr>
          <p:nvPr/>
        </p:nvGrpSpPr>
        <p:grpSpPr bwMode="auto">
          <a:xfrm>
            <a:off x="76200" y="1676400"/>
            <a:ext cx="4902200" cy="4248150"/>
            <a:chOff x="995212" y="990600"/>
            <a:chExt cx="6733959" cy="5791200"/>
          </a:xfrm>
        </p:grpSpPr>
        <p:sp>
          <p:nvSpPr>
            <p:cNvPr id="44" name="Rectangle 43"/>
            <p:cNvSpPr/>
            <p:nvPr/>
          </p:nvSpPr>
          <p:spPr>
            <a:xfrm>
              <a:off x="2970913" y="1752372"/>
              <a:ext cx="2895951" cy="259045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ight Arrow 44"/>
            <p:cNvSpPr>
              <a:spLocks noChangeArrowheads="1"/>
            </p:cNvSpPr>
            <p:nvPr/>
          </p:nvSpPr>
          <p:spPr bwMode="auto">
            <a:xfrm flipV="1">
              <a:off x="1200196" y="2133258"/>
              <a:ext cx="1751092" cy="229397"/>
            </a:xfrm>
            <a:prstGeom prst="rightArrow">
              <a:avLst>
                <a:gd name="adj1" fmla="val 50000"/>
                <a:gd name="adj2" fmla="val 50011"/>
              </a:avLst>
            </a:prstGeom>
            <a:solidFill>
              <a:schemeClr val="tx1"/>
            </a:solidFill>
            <a:ln w="25400" algn="ctr">
              <a:solidFill>
                <a:schemeClr val="bg1"/>
              </a:solidFill>
              <a:miter lim="800000"/>
              <a:headEnd/>
              <a:tailEnd/>
            </a:ln>
          </p:spPr>
          <p:txBody>
            <a:bodyPr rot="10800000" anchor="ctr"/>
            <a:lstStyle/>
            <a:p>
              <a:pPr algn="ctr" fontAlgn="auto">
                <a:spcBef>
                  <a:spcPts val="0"/>
                </a:spcBef>
                <a:spcAft>
                  <a:spcPts val="0"/>
                </a:spcAft>
                <a:defRPr/>
              </a:pPr>
              <a:endParaRPr lang="en-US">
                <a:solidFill>
                  <a:schemeClr val="lt1"/>
                </a:solidFill>
                <a:latin typeface="+mn-lt"/>
              </a:endParaRPr>
            </a:p>
          </p:txBody>
        </p:sp>
        <p:sp>
          <p:nvSpPr>
            <p:cNvPr id="46" name="Right Arrow 45"/>
            <p:cNvSpPr>
              <a:spLocks noChangeArrowheads="1"/>
            </p:cNvSpPr>
            <p:nvPr/>
          </p:nvSpPr>
          <p:spPr bwMode="auto">
            <a:xfrm flipV="1">
              <a:off x="1200196" y="2895030"/>
              <a:ext cx="1751092" cy="229397"/>
            </a:xfrm>
            <a:prstGeom prst="rightArrow">
              <a:avLst>
                <a:gd name="adj1" fmla="val 50000"/>
                <a:gd name="adj2" fmla="val 50011"/>
              </a:avLst>
            </a:prstGeom>
            <a:solidFill>
              <a:schemeClr val="tx1"/>
            </a:solidFill>
            <a:ln w="25400" algn="ctr">
              <a:solidFill>
                <a:schemeClr val="bg1"/>
              </a:solidFill>
              <a:miter lim="800000"/>
              <a:headEnd/>
              <a:tailEnd/>
            </a:ln>
          </p:spPr>
          <p:txBody>
            <a:bodyPr rot="10800000" anchor="ctr"/>
            <a:lstStyle/>
            <a:p>
              <a:pPr algn="ctr" fontAlgn="auto">
                <a:spcBef>
                  <a:spcPts val="0"/>
                </a:spcBef>
                <a:spcAft>
                  <a:spcPts val="0"/>
                </a:spcAft>
                <a:defRPr/>
              </a:pPr>
              <a:endParaRPr lang="en-US">
                <a:solidFill>
                  <a:schemeClr val="lt1"/>
                </a:solidFill>
                <a:latin typeface="+mn-lt"/>
              </a:endParaRPr>
            </a:p>
          </p:txBody>
        </p:sp>
        <p:cxnSp>
          <p:nvCxnSpPr>
            <p:cNvPr id="47" name="Straight Arrow Connector 46"/>
            <p:cNvCxnSpPr/>
            <p:nvPr/>
          </p:nvCxnSpPr>
          <p:spPr>
            <a:xfrm>
              <a:off x="1219823" y="3810456"/>
              <a:ext cx="1751090" cy="216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Right Arrow 47"/>
            <p:cNvSpPr>
              <a:spLocks noChangeArrowheads="1"/>
            </p:cNvSpPr>
            <p:nvPr/>
          </p:nvSpPr>
          <p:spPr bwMode="auto">
            <a:xfrm flipV="1">
              <a:off x="5886492" y="2970774"/>
              <a:ext cx="1389096" cy="201263"/>
            </a:xfrm>
            <a:prstGeom prst="rightArrow">
              <a:avLst>
                <a:gd name="adj1" fmla="val 50000"/>
                <a:gd name="adj2" fmla="val 50011"/>
              </a:avLst>
            </a:prstGeom>
            <a:solidFill>
              <a:schemeClr val="tx1"/>
            </a:solidFill>
            <a:ln w="25400" algn="ctr">
              <a:solidFill>
                <a:schemeClr val="bg1"/>
              </a:solidFill>
              <a:miter lim="800000"/>
              <a:headEnd/>
              <a:tailEnd/>
            </a:ln>
          </p:spPr>
          <p:txBody>
            <a:bodyPr rot="10800000" anchor="ctr"/>
            <a:lstStyle/>
            <a:p>
              <a:pPr algn="ctr" fontAlgn="auto">
                <a:spcBef>
                  <a:spcPts val="0"/>
                </a:spcBef>
                <a:spcAft>
                  <a:spcPts val="0"/>
                </a:spcAft>
                <a:defRPr/>
              </a:pPr>
              <a:endParaRPr lang="en-US">
                <a:solidFill>
                  <a:schemeClr val="lt1"/>
                </a:solidFill>
                <a:latin typeface="+mn-lt"/>
              </a:endParaRPr>
            </a:p>
          </p:txBody>
        </p:sp>
        <p:cxnSp>
          <p:nvCxnSpPr>
            <p:cNvPr id="49" name="Straight Connector 48"/>
            <p:cNvCxnSpPr>
              <a:endCxn id="44" idx="0"/>
            </p:cNvCxnSpPr>
            <p:nvPr/>
          </p:nvCxnSpPr>
          <p:spPr>
            <a:xfrm rot="5400000">
              <a:off x="4191665" y="1522967"/>
              <a:ext cx="456630" cy="218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a:off x="1408819" y="2171633"/>
              <a:ext cx="380886" cy="1526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1333585" y="2934496"/>
              <a:ext cx="380886" cy="1504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6895426" y="3009149"/>
              <a:ext cx="380886" cy="1526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TextBox 15"/>
            <p:cNvSpPr txBox="1">
              <a:spLocks noChangeArrowheads="1"/>
            </p:cNvSpPr>
            <p:nvPr/>
          </p:nvSpPr>
          <p:spPr bwMode="auto">
            <a:xfrm>
              <a:off x="1099885" y="1717746"/>
              <a:ext cx="1598444" cy="458795"/>
            </a:xfrm>
            <a:prstGeom prst="rect">
              <a:avLst/>
            </a:prstGeom>
            <a:noFill/>
            <a:ln w="9525">
              <a:noFill/>
              <a:miter lim="800000"/>
              <a:headEnd/>
              <a:tailEnd/>
            </a:ln>
          </p:spPr>
          <p:txBody>
            <a:bodyPr>
              <a:spAutoFit/>
            </a:bodyPr>
            <a:lstStyle/>
            <a:p>
              <a:r>
                <a:rPr lang="en-US" sz="1600" dirty="0">
                  <a:latin typeface="Calibri" pitchFamily="34" charset="0"/>
                </a:rPr>
                <a:t>Data 1</a:t>
              </a:r>
            </a:p>
          </p:txBody>
        </p:sp>
        <p:sp>
          <p:nvSpPr>
            <p:cNvPr id="54" name="TextBox 16"/>
            <p:cNvSpPr txBox="1">
              <a:spLocks noChangeArrowheads="1"/>
            </p:cNvSpPr>
            <p:nvPr/>
          </p:nvSpPr>
          <p:spPr bwMode="auto">
            <a:xfrm>
              <a:off x="995212" y="2548770"/>
              <a:ext cx="1600624" cy="458795"/>
            </a:xfrm>
            <a:prstGeom prst="rect">
              <a:avLst/>
            </a:prstGeom>
            <a:noFill/>
            <a:ln w="9525">
              <a:noFill/>
              <a:miter lim="800000"/>
              <a:headEnd/>
              <a:tailEnd/>
            </a:ln>
          </p:spPr>
          <p:txBody>
            <a:bodyPr>
              <a:spAutoFit/>
            </a:bodyPr>
            <a:lstStyle/>
            <a:p>
              <a:r>
                <a:rPr lang="en-US" sz="1600" dirty="0">
                  <a:latin typeface="Calibri" pitchFamily="34" charset="0"/>
                </a:rPr>
                <a:t>Data 2</a:t>
              </a:r>
            </a:p>
          </p:txBody>
        </p:sp>
        <p:sp>
          <p:nvSpPr>
            <p:cNvPr id="55" name="TextBox 17"/>
            <p:cNvSpPr txBox="1">
              <a:spLocks noChangeArrowheads="1"/>
            </p:cNvSpPr>
            <p:nvPr/>
          </p:nvSpPr>
          <p:spPr bwMode="auto">
            <a:xfrm>
              <a:off x="1413903" y="3899185"/>
              <a:ext cx="1600624" cy="458795"/>
            </a:xfrm>
            <a:prstGeom prst="rect">
              <a:avLst/>
            </a:prstGeom>
            <a:noFill/>
            <a:ln w="9525">
              <a:noFill/>
              <a:miter lim="800000"/>
              <a:headEnd/>
              <a:tailEnd/>
            </a:ln>
          </p:spPr>
          <p:txBody>
            <a:bodyPr>
              <a:spAutoFit/>
            </a:bodyPr>
            <a:lstStyle/>
            <a:p>
              <a:r>
                <a:rPr lang="en-US" sz="1600" dirty="0">
                  <a:latin typeface="Calibri" pitchFamily="34" charset="0"/>
                </a:rPr>
                <a:t>Add / Sub</a:t>
              </a:r>
            </a:p>
          </p:txBody>
        </p:sp>
        <p:sp>
          <p:nvSpPr>
            <p:cNvPr id="56" name="TextBox 18"/>
            <p:cNvSpPr txBox="1">
              <a:spLocks noChangeArrowheads="1"/>
            </p:cNvSpPr>
            <p:nvPr/>
          </p:nvSpPr>
          <p:spPr bwMode="auto">
            <a:xfrm>
              <a:off x="6019513" y="2548770"/>
              <a:ext cx="1600624" cy="458795"/>
            </a:xfrm>
            <a:prstGeom prst="rect">
              <a:avLst/>
            </a:prstGeom>
            <a:noFill/>
            <a:ln w="9525">
              <a:noFill/>
              <a:miter lim="800000"/>
              <a:headEnd/>
              <a:tailEnd/>
            </a:ln>
          </p:spPr>
          <p:txBody>
            <a:bodyPr>
              <a:spAutoFit/>
            </a:bodyPr>
            <a:lstStyle/>
            <a:p>
              <a:r>
                <a:rPr lang="en-US" sz="1600" dirty="0">
                  <a:latin typeface="Calibri" pitchFamily="34" charset="0"/>
                </a:rPr>
                <a:t>Data Out</a:t>
              </a:r>
            </a:p>
          </p:txBody>
        </p:sp>
        <p:sp>
          <p:nvSpPr>
            <p:cNvPr id="57" name="TextBox 19"/>
            <p:cNvSpPr txBox="1">
              <a:spLocks noChangeArrowheads="1"/>
            </p:cNvSpPr>
            <p:nvPr/>
          </p:nvSpPr>
          <p:spPr bwMode="auto">
            <a:xfrm>
              <a:off x="1522938" y="2286911"/>
              <a:ext cx="519003" cy="377613"/>
            </a:xfrm>
            <a:prstGeom prst="rect">
              <a:avLst/>
            </a:prstGeom>
            <a:noFill/>
            <a:ln w="9525">
              <a:noFill/>
              <a:miter lim="800000"/>
              <a:headEnd/>
              <a:tailEnd/>
            </a:ln>
          </p:spPr>
          <p:txBody>
            <a:bodyPr>
              <a:spAutoFit/>
            </a:bodyPr>
            <a:lstStyle/>
            <a:p>
              <a:r>
                <a:rPr lang="en-US" sz="1200">
                  <a:latin typeface="Calibri" pitchFamily="34" charset="0"/>
                </a:rPr>
                <a:t>32</a:t>
              </a:r>
            </a:p>
          </p:txBody>
        </p:sp>
        <p:sp>
          <p:nvSpPr>
            <p:cNvPr id="58" name="TextBox 20"/>
            <p:cNvSpPr txBox="1">
              <a:spLocks noChangeArrowheads="1"/>
            </p:cNvSpPr>
            <p:nvPr/>
          </p:nvSpPr>
          <p:spPr bwMode="auto">
            <a:xfrm>
              <a:off x="1522938" y="3048683"/>
              <a:ext cx="623676" cy="377613"/>
            </a:xfrm>
            <a:prstGeom prst="rect">
              <a:avLst/>
            </a:prstGeom>
            <a:noFill/>
            <a:ln w="9525">
              <a:noFill/>
              <a:miter lim="800000"/>
              <a:headEnd/>
              <a:tailEnd/>
            </a:ln>
          </p:spPr>
          <p:txBody>
            <a:bodyPr>
              <a:spAutoFit/>
            </a:bodyPr>
            <a:lstStyle/>
            <a:p>
              <a:r>
                <a:rPr lang="en-US" sz="1200">
                  <a:latin typeface="Calibri" pitchFamily="34" charset="0"/>
                </a:rPr>
                <a:t>32</a:t>
              </a:r>
            </a:p>
          </p:txBody>
        </p:sp>
        <p:sp>
          <p:nvSpPr>
            <p:cNvPr id="59" name="TextBox 21"/>
            <p:cNvSpPr txBox="1">
              <a:spLocks noChangeArrowheads="1"/>
            </p:cNvSpPr>
            <p:nvPr/>
          </p:nvSpPr>
          <p:spPr bwMode="auto">
            <a:xfrm>
              <a:off x="7009546" y="3124428"/>
              <a:ext cx="580061" cy="377613"/>
            </a:xfrm>
            <a:prstGeom prst="rect">
              <a:avLst/>
            </a:prstGeom>
            <a:noFill/>
            <a:ln w="9525">
              <a:noFill/>
              <a:miter lim="800000"/>
              <a:headEnd/>
              <a:tailEnd/>
            </a:ln>
          </p:spPr>
          <p:txBody>
            <a:bodyPr>
              <a:spAutoFit/>
            </a:bodyPr>
            <a:lstStyle/>
            <a:p>
              <a:r>
                <a:rPr lang="en-US" sz="1200">
                  <a:latin typeface="Calibri" pitchFamily="34" charset="0"/>
                </a:rPr>
                <a:t>32</a:t>
              </a:r>
            </a:p>
          </p:txBody>
        </p:sp>
        <p:sp>
          <p:nvSpPr>
            <p:cNvPr id="60" name="TextBox 22"/>
            <p:cNvSpPr txBox="1">
              <a:spLocks noChangeArrowheads="1"/>
            </p:cNvSpPr>
            <p:nvPr/>
          </p:nvSpPr>
          <p:spPr bwMode="auto">
            <a:xfrm>
              <a:off x="3298017" y="1994754"/>
              <a:ext cx="2352960" cy="2369718"/>
            </a:xfrm>
            <a:prstGeom prst="rect">
              <a:avLst/>
            </a:prstGeom>
            <a:noFill/>
            <a:ln w="9525">
              <a:noFill/>
              <a:miter lim="800000"/>
              <a:headEnd/>
              <a:tailEnd/>
            </a:ln>
          </p:spPr>
          <p:txBody>
            <a:bodyPr>
              <a:spAutoFit/>
            </a:bodyPr>
            <a:lstStyle/>
            <a:p>
              <a:pPr algn="ctr"/>
              <a:r>
                <a:rPr lang="en-US" sz="2800">
                  <a:latin typeface="Calibri" pitchFamily="34" charset="0"/>
                </a:rPr>
                <a:t>32 - bit</a:t>
              </a:r>
            </a:p>
            <a:p>
              <a:pPr algn="ctr"/>
              <a:r>
                <a:rPr lang="en-US" sz="2800">
                  <a:latin typeface="Calibri" pitchFamily="34" charset="0"/>
                </a:rPr>
                <a:t>ALU</a:t>
              </a:r>
            </a:p>
            <a:p>
              <a:pPr algn="ctr"/>
              <a:r>
                <a:rPr lang="en-US" sz="2400">
                  <a:latin typeface="Calibri" pitchFamily="34" charset="0"/>
                </a:rPr>
                <a:t>(Low V</a:t>
              </a:r>
              <a:r>
                <a:rPr lang="en-US" sz="2400" baseline="-25000">
                  <a:latin typeface="Calibri" pitchFamily="34" charset="0"/>
                </a:rPr>
                <a:t>t</a:t>
              </a:r>
              <a:r>
                <a:rPr lang="en-US" sz="2400">
                  <a:latin typeface="Calibri" pitchFamily="34" charset="0"/>
                </a:rPr>
                <a:t>)</a:t>
              </a:r>
            </a:p>
            <a:p>
              <a:pPr algn="ctr"/>
              <a:endParaRPr lang="en-US" sz="2800">
                <a:latin typeface="Calibri" pitchFamily="34" charset="0"/>
              </a:endParaRPr>
            </a:p>
          </p:txBody>
        </p:sp>
        <p:grpSp>
          <p:nvGrpSpPr>
            <p:cNvPr id="61" name="Group 23"/>
            <p:cNvGrpSpPr>
              <a:grpSpLocks/>
            </p:cNvGrpSpPr>
            <p:nvPr/>
          </p:nvGrpSpPr>
          <p:grpSpPr bwMode="auto">
            <a:xfrm>
              <a:off x="3581400" y="4800600"/>
              <a:ext cx="1752600" cy="1447800"/>
              <a:chOff x="3581400" y="4953000"/>
              <a:chExt cx="1752600" cy="1447800"/>
            </a:xfrm>
          </p:grpSpPr>
          <p:sp>
            <p:nvSpPr>
              <p:cNvPr id="76" name="Rectangle 75"/>
              <p:cNvSpPr/>
              <p:nvPr/>
            </p:nvSpPr>
            <p:spPr>
              <a:xfrm>
                <a:off x="3581506" y="4954025"/>
                <a:ext cx="1753272" cy="14477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7" name="TextBox 39"/>
              <p:cNvSpPr txBox="1">
                <a:spLocks noChangeArrowheads="1"/>
              </p:cNvSpPr>
              <p:nvPr/>
            </p:nvSpPr>
            <p:spPr bwMode="auto">
              <a:xfrm>
                <a:off x="3657695" y="5028744"/>
                <a:ext cx="1600010" cy="1285491"/>
              </a:xfrm>
              <a:prstGeom prst="rect">
                <a:avLst/>
              </a:prstGeom>
              <a:noFill/>
              <a:ln w="9525">
                <a:noFill/>
                <a:miter lim="800000"/>
                <a:headEnd/>
                <a:tailEnd/>
              </a:ln>
            </p:spPr>
            <p:txBody>
              <a:bodyPr>
                <a:spAutoFit/>
              </a:bodyPr>
              <a:lstStyle/>
              <a:p>
                <a:pPr algn="ctr"/>
                <a:r>
                  <a:rPr lang="en-US" sz="1400">
                    <a:latin typeface="Calibri" pitchFamily="34" charset="0"/>
                  </a:rPr>
                  <a:t>Sleep Transistor Network</a:t>
                </a:r>
              </a:p>
              <a:p>
                <a:pPr algn="ctr"/>
                <a:r>
                  <a:rPr lang="en-US" sz="1400">
                    <a:latin typeface="Calibri" pitchFamily="34" charset="0"/>
                  </a:rPr>
                  <a:t>(High V</a:t>
                </a:r>
                <a:r>
                  <a:rPr lang="en-US" sz="1400" baseline="-25000">
                    <a:latin typeface="Calibri" pitchFamily="34" charset="0"/>
                  </a:rPr>
                  <a:t>t</a:t>
                </a:r>
                <a:r>
                  <a:rPr lang="en-US" sz="1400">
                    <a:latin typeface="Calibri" pitchFamily="34" charset="0"/>
                  </a:rPr>
                  <a:t>)</a:t>
                </a:r>
              </a:p>
            </p:txBody>
          </p:sp>
        </p:grpSp>
        <p:cxnSp>
          <p:nvCxnSpPr>
            <p:cNvPr id="62" name="Straight Connector 61"/>
            <p:cNvCxnSpPr>
              <a:stCxn id="44" idx="2"/>
            </p:cNvCxnSpPr>
            <p:nvPr/>
          </p:nvCxnSpPr>
          <p:spPr>
            <a:xfrm rot="5400000">
              <a:off x="4191663" y="4572220"/>
              <a:ext cx="456631" cy="218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191665" y="1522967"/>
              <a:ext cx="456630" cy="218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TextBox 26"/>
            <p:cNvSpPr txBox="1">
              <a:spLocks noChangeArrowheads="1"/>
            </p:cNvSpPr>
            <p:nvPr/>
          </p:nvSpPr>
          <p:spPr bwMode="auto">
            <a:xfrm>
              <a:off x="4647861" y="990600"/>
              <a:ext cx="1600624" cy="499913"/>
            </a:xfrm>
            <a:prstGeom prst="rect">
              <a:avLst/>
            </a:prstGeom>
            <a:noFill/>
            <a:ln w="9525">
              <a:noFill/>
              <a:miter lim="800000"/>
              <a:headEnd/>
              <a:tailEnd/>
            </a:ln>
          </p:spPr>
          <p:txBody>
            <a:bodyPr>
              <a:spAutoFit/>
            </a:bodyPr>
            <a:lstStyle/>
            <a:p>
              <a:r>
                <a:rPr lang="en-US">
                  <a:latin typeface="Calibri" pitchFamily="34" charset="0"/>
                </a:rPr>
                <a:t>VDD</a:t>
              </a:r>
            </a:p>
          </p:txBody>
        </p:sp>
        <p:cxnSp>
          <p:nvCxnSpPr>
            <p:cNvPr id="65" name="Straight Connector 64"/>
            <p:cNvCxnSpPr/>
            <p:nvPr/>
          </p:nvCxnSpPr>
          <p:spPr>
            <a:xfrm>
              <a:off x="4115774" y="1295742"/>
              <a:ext cx="608411" cy="21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1828234" y="5485489"/>
              <a:ext cx="1753272" cy="216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4418889" y="4572228"/>
              <a:ext cx="2743303" cy="216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 name="TextBox 30"/>
            <p:cNvSpPr txBox="1">
              <a:spLocks noChangeArrowheads="1"/>
            </p:cNvSpPr>
            <p:nvPr/>
          </p:nvSpPr>
          <p:spPr bwMode="auto">
            <a:xfrm>
              <a:off x="1675586" y="5104603"/>
              <a:ext cx="1600624" cy="458794"/>
            </a:xfrm>
            <a:prstGeom prst="rect">
              <a:avLst/>
            </a:prstGeom>
            <a:noFill/>
            <a:ln w="9525">
              <a:noFill/>
              <a:miter lim="800000"/>
              <a:headEnd/>
              <a:tailEnd/>
            </a:ln>
          </p:spPr>
          <p:txBody>
            <a:bodyPr>
              <a:spAutoFit/>
            </a:bodyPr>
            <a:lstStyle/>
            <a:p>
              <a:r>
                <a:rPr lang="en-US" sz="1600">
                  <a:latin typeface="Calibri" pitchFamily="34" charset="0"/>
                </a:rPr>
                <a:t>Sleep</a:t>
              </a:r>
            </a:p>
          </p:txBody>
        </p:sp>
        <p:sp>
          <p:nvSpPr>
            <p:cNvPr id="69" name="TextBox 31"/>
            <p:cNvSpPr txBox="1">
              <a:spLocks noChangeArrowheads="1"/>
            </p:cNvSpPr>
            <p:nvPr/>
          </p:nvSpPr>
          <p:spPr bwMode="auto">
            <a:xfrm>
              <a:off x="6128548" y="4091792"/>
              <a:ext cx="1600623" cy="458795"/>
            </a:xfrm>
            <a:prstGeom prst="rect">
              <a:avLst/>
            </a:prstGeom>
            <a:noFill/>
            <a:ln w="9525">
              <a:noFill/>
              <a:miter lim="800000"/>
              <a:headEnd/>
              <a:tailEnd/>
            </a:ln>
          </p:spPr>
          <p:txBody>
            <a:bodyPr>
              <a:spAutoFit/>
            </a:bodyPr>
            <a:lstStyle/>
            <a:p>
              <a:r>
                <a:rPr lang="en-US" sz="1600">
                  <a:latin typeface="Calibri" pitchFamily="34" charset="0"/>
                </a:rPr>
                <a:t>GND_V</a:t>
              </a:r>
            </a:p>
          </p:txBody>
        </p:sp>
        <p:sp>
          <p:nvSpPr>
            <p:cNvPr id="70" name="Oval 69"/>
            <p:cNvSpPr>
              <a:spLocks noChangeArrowheads="1"/>
            </p:cNvSpPr>
            <p:nvPr/>
          </p:nvSpPr>
          <p:spPr bwMode="auto">
            <a:xfrm flipV="1">
              <a:off x="4342566" y="4496483"/>
              <a:ext cx="163551" cy="186115"/>
            </a:xfrm>
            <a:prstGeom prst="ellipse">
              <a:avLst/>
            </a:prstGeom>
            <a:solidFill>
              <a:schemeClr val="tx1"/>
            </a:solidFill>
            <a:ln w="25400" algn="ctr">
              <a:noFill/>
              <a:round/>
              <a:headEnd/>
              <a:tailEnd/>
            </a:ln>
          </p:spPr>
          <p:txBody>
            <a:bodyPr rot="10800000" anchor="ctr"/>
            <a:lstStyle/>
            <a:p>
              <a:pPr algn="ctr" fontAlgn="auto">
                <a:spcBef>
                  <a:spcPts val="0"/>
                </a:spcBef>
                <a:spcAft>
                  <a:spcPts val="0"/>
                </a:spcAft>
                <a:defRPr/>
              </a:pPr>
              <a:endParaRPr lang="en-US">
                <a:solidFill>
                  <a:schemeClr val="lt1"/>
                </a:solidFill>
                <a:latin typeface="+mn-lt"/>
              </a:endParaRPr>
            </a:p>
          </p:txBody>
        </p:sp>
        <p:grpSp>
          <p:nvGrpSpPr>
            <p:cNvPr id="71" name="Group 33"/>
            <p:cNvGrpSpPr>
              <a:grpSpLocks/>
            </p:cNvGrpSpPr>
            <p:nvPr/>
          </p:nvGrpSpPr>
          <p:grpSpPr bwMode="auto">
            <a:xfrm>
              <a:off x="4191000" y="6248400"/>
              <a:ext cx="536575" cy="533400"/>
              <a:chOff x="6513513" y="5257800"/>
              <a:chExt cx="536575" cy="533400"/>
            </a:xfrm>
          </p:grpSpPr>
          <p:sp>
            <p:nvSpPr>
              <p:cNvPr id="72" name="Line 17"/>
              <p:cNvSpPr>
                <a:spLocks noChangeShapeType="1"/>
              </p:cNvSpPr>
              <p:nvPr/>
            </p:nvSpPr>
            <p:spPr bwMode="auto">
              <a:xfrm>
                <a:off x="6781800" y="5257800"/>
                <a:ext cx="0" cy="384175"/>
              </a:xfrm>
              <a:prstGeom prst="line">
                <a:avLst/>
              </a:prstGeom>
              <a:noFill/>
              <a:ln w="9525">
                <a:solidFill>
                  <a:schemeClr val="tx1"/>
                </a:solidFill>
                <a:round/>
                <a:headEnd/>
                <a:tailEnd/>
              </a:ln>
            </p:spPr>
            <p:txBody>
              <a:bodyPr/>
              <a:lstStyle/>
              <a:p>
                <a:endParaRPr lang="en-US"/>
              </a:p>
            </p:txBody>
          </p:sp>
          <p:sp>
            <p:nvSpPr>
              <p:cNvPr id="73" name="Line 18"/>
              <p:cNvSpPr>
                <a:spLocks noChangeShapeType="1"/>
              </p:cNvSpPr>
              <p:nvPr/>
            </p:nvSpPr>
            <p:spPr bwMode="auto">
              <a:xfrm>
                <a:off x="6513513" y="5641975"/>
                <a:ext cx="536575" cy="0"/>
              </a:xfrm>
              <a:prstGeom prst="line">
                <a:avLst/>
              </a:prstGeom>
              <a:noFill/>
              <a:ln w="9525">
                <a:solidFill>
                  <a:schemeClr val="tx1"/>
                </a:solidFill>
                <a:round/>
                <a:headEnd/>
                <a:tailEnd/>
              </a:ln>
            </p:spPr>
            <p:txBody>
              <a:bodyPr/>
              <a:lstStyle/>
              <a:p>
                <a:endParaRPr lang="en-US"/>
              </a:p>
            </p:txBody>
          </p:sp>
          <p:sp>
            <p:nvSpPr>
              <p:cNvPr id="74" name="Line 19"/>
              <p:cNvSpPr>
                <a:spLocks noChangeShapeType="1"/>
              </p:cNvSpPr>
              <p:nvPr/>
            </p:nvSpPr>
            <p:spPr bwMode="auto">
              <a:xfrm>
                <a:off x="6629400" y="5715000"/>
                <a:ext cx="346075" cy="0"/>
              </a:xfrm>
              <a:prstGeom prst="line">
                <a:avLst/>
              </a:prstGeom>
              <a:noFill/>
              <a:ln w="9525">
                <a:solidFill>
                  <a:schemeClr val="tx1"/>
                </a:solidFill>
                <a:round/>
                <a:headEnd/>
                <a:tailEnd/>
              </a:ln>
            </p:spPr>
            <p:txBody>
              <a:bodyPr/>
              <a:lstStyle/>
              <a:p>
                <a:endParaRPr lang="en-US"/>
              </a:p>
            </p:txBody>
          </p:sp>
          <p:sp>
            <p:nvSpPr>
              <p:cNvPr id="75" name="Line 19"/>
              <p:cNvSpPr>
                <a:spLocks noChangeShapeType="1"/>
              </p:cNvSpPr>
              <p:nvPr/>
            </p:nvSpPr>
            <p:spPr bwMode="auto">
              <a:xfrm>
                <a:off x="6705600" y="5791200"/>
                <a:ext cx="152399" cy="0"/>
              </a:xfrm>
              <a:prstGeom prst="line">
                <a:avLst/>
              </a:prstGeom>
              <a:noFill/>
              <a:ln w="9525">
                <a:solidFill>
                  <a:schemeClr val="tx1"/>
                </a:solidFill>
                <a:round/>
                <a:headEnd/>
                <a:tailEnd/>
              </a:ln>
            </p:spPr>
            <p:txBody>
              <a:bodyPr/>
              <a:lstStyle/>
              <a:p>
                <a:endParaRPr lang="en-US"/>
              </a:p>
            </p:txBody>
          </p:sp>
        </p:grpSp>
      </p:gr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Research in Low Power Design</a:t>
            </a:r>
            <a:endParaRPr lang="en-US" dirty="0"/>
          </a:p>
        </p:txBody>
      </p:sp>
      <p:sp>
        <p:nvSpPr>
          <p:cNvPr id="3" name="Content Placeholder 2"/>
          <p:cNvSpPr>
            <a:spLocks noGrp="1"/>
          </p:cNvSpPr>
          <p:nvPr>
            <p:ph sz="quarter" idx="1"/>
          </p:nvPr>
        </p:nvSpPr>
        <p:spPr/>
        <p:txBody>
          <a:bodyPr>
            <a:normAutofit/>
          </a:bodyPr>
          <a:lstStyle/>
          <a:p>
            <a:endParaRPr lang="en-US" dirty="0" smtClean="0"/>
          </a:p>
          <a:p>
            <a:r>
              <a:rPr lang="en-US" dirty="0" smtClean="0"/>
              <a:t>Low Power VLSI Testing</a:t>
            </a:r>
          </a:p>
          <a:p>
            <a:pPr lvl="1"/>
            <a:r>
              <a:rPr lang="en-US" dirty="0" smtClean="0"/>
              <a:t>Input vector ordering, gated FFs for scan chains, power aware test schemes</a:t>
            </a:r>
          </a:p>
          <a:p>
            <a:pPr lvl="1"/>
            <a:r>
              <a:rPr lang="en-US" sz="1700" dirty="0" smtClean="0"/>
              <a:t>Low Power Test Pattern Design for VLSI Circuits Using Incorporate Pseudorandom and Deterministic Approach (2012</a:t>
            </a:r>
            <a:endParaRPr lang="en-US" dirty="0" smtClean="0"/>
          </a:p>
          <a:p>
            <a:r>
              <a:rPr lang="en-US" dirty="0" smtClean="0"/>
              <a:t>Low Power FPGAs</a:t>
            </a:r>
          </a:p>
          <a:p>
            <a:pPr lvl="1"/>
            <a:r>
              <a:rPr lang="en-US" dirty="0" smtClean="0"/>
              <a:t>Dynamic-controlled power gated FPGAs  (2012)– reduces static energy dissipation during idle periods of operation</a:t>
            </a:r>
          </a:p>
          <a:p>
            <a:r>
              <a:rPr lang="en-US" dirty="0" smtClean="0"/>
              <a:t>Ultra Low Power (ULP) Devices</a:t>
            </a:r>
          </a:p>
          <a:p>
            <a:pPr lvl="1"/>
            <a:r>
              <a:rPr lang="en-US" dirty="0" smtClean="0"/>
              <a:t>Pacemakers, hearing aids, etc.</a:t>
            </a:r>
          </a:p>
          <a:p>
            <a:pPr lvl="1"/>
            <a:endParaRPr lang="en-US"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Counter- Grey Coding</a:t>
            </a:r>
            <a:endParaRPr lang="en-US" dirty="0"/>
          </a:p>
        </p:txBody>
      </p:sp>
      <p:grpSp>
        <p:nvGrpSpPr>
          <p:cNvPr id="4" name="Group 45"/>
          <p:cNvGrpSpPr>
            <a:grpSpLocks/>
          </p:cNvGrpSpPr>
          <p:nvPr/>
        </p:nvGrpSpPr>
        <p:grpSpPr bwMode="auto">
          <a:xfrm>
            <a:off x="763588" y="3556000"/>
            <a:ext cx="1306512" cy="536575"/>
            <a:chOff x="3049" y="1241"/>
            <a:chExt cx="823" cy="338"/>
          </a:xfrm>
        </p:grpSpPr>
        <p:sp>
          <p:nvSpPr>
            <p:cNvPr id="5" name="AutoShape 46"/>
            <p:cNvSpPr>
              <a:spLocks noChangeArrowheads="1"/>
            </p:cNvSpPr>
            <p:nvPr/>
          </p:nvSpPr>
          <p:spPr bwMode="auto">
            <a:xfrm rot="-5400000">
              <a:off x="3231" y="1277"/>
              <a:ext cx="338" cy="266"/>
            </a:xfrm>
            <a:prstGeom prst="flowChartMerge">
              <a:avLst/>
            </a:prstGeom>
            <a:solidFill>
              <a:schemeClr val="accent1"/>
            </a:solidFill>
            <a:ln w="9525">
              <a:solidFill>
                <a:schemeClr val="tx1"/>
              </a:solidFill>
              <a:miter lim="800000"/>
              <a:headEnd/>
              <a:tailEnd/>
            </a:ln>
          </p:spPr>
          <p:txBody>
            <a:bodyPr wrap="none" anchor="ctr"/>
            <a:lstStyle/>
            <a:p>
              <a:endParaRPr lang="en-US"/>
            </a:p>
          </p:txBody>
        </p:sp>
        <p:sp>
          <p:nvSpPr>
            <p:cNvPr id="6" name="Oval 47"/>
            <p:cNvSpPr>
              <a:spLocks noChangeArrowheads="1"/>
            </p:cNvSpPr>
            <p:nvPr/>
          </p:nvSpPr>
          <p:spPr bwMode="auto">
            <a:xfrm>
              <a:off x="3533" y="1362"/>
              <a:ext cx="97"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7" name="Line 48"/>
            <p:cNvSpPr>
              <a:spLocks noChangeShapeType="1"/>
            </p:cNvSpPr>
            <p:nvPr/>
          </p:nvSpPr>
          <p:spPr bwMode="auto">
            <a:xfrm>
              <a:off x="3630" y="1410"/>
              <a:ext cx="242" cy="0"/>
            </a:xfrm>
            <a:prstGeom prst="line">
              <a:avLst/>
            </a:prstGeom>
            <a:noFill/>
            <a:ln w="28575">
              <a:solidFill>
                <a:schemeClr val="tx1"/>
              </a:solidFill>
              <a:round/>
              <a:headEnd/>
              <a:tailEnd/>
            </a:ln>
          </p:spPr>
          <p:txBody>
            <a:bodyPr/>
            <a:lstStyle/>
            <a:p>
              <a:endParaRPr lang="en-US"/>
            </a:p>
          </p:txBody>
        </p:sp>
        <p:sp>
          <p:nvSpPr>
            <p:cNvPr id="8" name="Line 49"/>
            <p:cNvSpPr>
              <a:spLocks noChangeShapeType="1"/>
            </p:cNvSpPr>
            <p:nvPr/>
          </p:nvSpPr>
          <p:spPr bwMode="auto">
            <a:xfrm flipH="1">
              <a:off x="3049" y="1410"/>
              <a:ext cx="218" cy="0"/>
            </a:xfrm>
            <a:prstGeom prst="line">
              <a:avLst/>
            </a:prstGeom>
            <a:noFill/>
            <a:ln w="28575">
              <a:solidFill>
                <a:schemeClr val="tx1"/>
              </a:solidFill>
              <a:round/>
              <a:headEnd/>
              <a:tailEnd/>
            </a:ln>
          </p:spPr>
          <p:txBody>
            <a:bodyPr/>
            <a:lstStyle/>
            <a:p>
              <a:endParaRPr lang="en-US"/>
            </a:p>
          </p:txBody>
        </p:sp>
      </p:grpSp>
      <p:sp>
        <p:nvSpPr>
          <p:cNvPr id="9" name="AutoShape 50"/>
          <p:cNvSpPr>
            <a:spLocks noChangeArrowheads="1"/>
          </p:cNvSpPr>
          <p:nvPr/>
        </p:nvSpPr>
        <p:spPr bwMode="auto">
          <a:xfrm>
            <a:off x="2070100" y="1863725"/>
            <a:ext cx="576263" cy="538162"/>
          </a:xfrm>
          <a:prstGeom prst="flowChartDelay">
            <a:avLst/>
          </a:prstGeom>
          <a:solidFill>
            <a:schemeClr val="accent1"/>
          </a:solidFill>
          <a:ln w="9525">
            <a:solidFill>
              <a:schemeClr val="tx1"/>
            </a:solidFill>
            <a:miter lim="800000"/>
            <a:headEnd/>
            <a:tailEnd/>
          </a:ln>
        </p:spPr>
        <p:txBody>
          <a:bodyPr wrap="none" anchor="ctr"/>
          <a:lstStyle/>
          <a:p>
            <a:endParaRPr lang="en-US"/>
          </a:p>
        </p:txBody>
      </p:sp>
      <p:sp>
        <p:nvSpPr>
          <p:cNvPr id="10" name="Line 53"/>
          <p:cNvSpPr>
            <a:spLocks noChangeShapeType="1"/>
          </p:cNvSpPr>
          <p:nvPr/>
        </p:nvSpPr>
        <p:spPr bwMode="auto">
          <a:xfrm>
            <a:off x="2646363" y="2136775"/>
            <a:ext cx="230187" cy="0"/>
          </a:xfrm>
          <a:prstGeom prst="line">
            <a:avLst/>
          </a:prstGeom>
          <a:noFill/>
          <a:ln w="28575">
            <a:solidFill>
              <a:schemeClr val="tx1"/>
            </a:solidFill>
            <a:round/>
            <a:headEnd/>
            <a:tailEnd/>
          </a:ln>
        </p:spPr>
        <p:txBody>
          <a:bodyPr/>
          <a:lstStyle/>
          <a:p>
            <a:endParaRPr lang="en-US"/>
          </a:p>
        </p:txBody>
      </p:sp>
      <p:sp>
        <p:nvSpPr>
          <p:cNvPr id="11" name="Line 54"/>
          <p:cNvSpPr>
            <a:spLocks noChangeShapeType="1"/>
          </p:cNvSpPr>
          <p:nvPr/>
        </p:nvSpPr>
        <p:spPr bwMode="auto">
          <a:xfrm>
            <a:off x="2646363" y="2903537"/>
            <a:ext cx="230187" cy="0"/>
          </a:xfrm>
          <a:prstGeom prst="line">
            <a:avLst/>
          </a:prstGeom>
          <a:noFill/>
          <a:ln w="28575">
            <a:solidFill>
              <a:schemeClr val="tx1"/>
            </a:solidFill>
            <a:round/>
            <a:headEnd/>
            <a:tailEnd/>
          </a:ln>
        </p:spPr>
        <p:txBody>
          <a:bodyPr/>
          <a:lstStyle/>
          <a:p>
            <a:endParaRPr lang="en-US"/>
          </a:p>
        </p:txBody>
      </p:sp>
      <p:sp>
        <p:nvSpPr>
          <p:cNvPr id="12" name="Line 55"/>
          <p:cNvSpPr>
            <a:spLocks noChangeShapeType="1"/>
          </p:cNvSpPr>
          <p:nvPr/>
        </p:nvSpPr>
        <p:spPr bwMode="auto">
          <a:xfrm>
            <a:off x="3644900" y="2519362"/>
            <a:ext cx="882650" cy="1588"/>
          </a:xfrm>
          <a:prstGeom prst="line">
            <a:avLst/>
          </a:prstGeom>
          <a:noFill/>
          <a:ln w="28575">
            <a:solidFill>
              <a:schemeClr val="tx1"/>
            </a:solidFill>
            <a:round/>
            <a:headEnd/>
            <a:tailEnd/>
          </a:ln>
        </p:spPr>
        <p:txBody>
          <a:bodyPr/>
          <a:lstStyle/>
          <a:p>
            <a:endParaRPr lang="en-US"/>
          </a:p>
        </p:txBody>
      </p:sp>
      <p:sp>
        <p:nvSpPr>
          <p:cNvPr id="13" name="Line 56"/>
          <p:cNvSpPr>
            <a:spLocks noChangeShapeType="1"/>
          </p:cNvSpPr>
          <p:nvPr/>
        </p:nvSpPr>
        <p:spPr bwMode="auto">
          <a:xfrm>
            <a:off x="2876550" y="2365375"/>
            <a:ext cx="346075" cy="0"/>
          </a:xfrm>
          <a:prstGeom prst="line">
            <a:avLst/>
          </a:prstGeom>
          <a:noFill/>
          <a:ln w="28575">
            <a:solidFill>
              <a:schemeClr val="tx1"/>
            </a:solidFill>
            <a:round/>
            <a:headEnd/>
            <a:tailEnd/>
          </a:ln>
        </p:spPr>
        <p:txBody>
          <a:bodyPr/>
          <a:lstStyle/>
          <a:p>
            <a:endParaRPr lang="en-US"/>
          </a:p>
        </p:txBody>
      </p:sp>
      <p:sp>
        <p:nvSpPr>
          <p:cNvPr id="14" name="Line 57"/>
          <p:cNvSpPr>
            <a:spLocks noChangeShapeType="1"/>
          </p:cNvSpPr>
          <p:nvPr/>
        </p:nvSpPr>
        <p:spPr bwMode="auto">
          <a:xfrm>
            <a:off x="2876550" y="2671762"/>
            <a:ext cx="346075" cy="0"/>
          </a:xfrm>
          <a:prstGeom prst="line">
            <a:avLst/>
          </a:prstGeom>
          <a:noFill/>
          <a:ln w="28575">
            <a:solidFill>
              <a:schemeClr val="tx1"/>
            </a:solidFill>
            <a:round/>
            <a:headEnd/>
            <a:tailEnd/>
          </a:ln>
        </p:spPr>
        <p:txBody>
          <a:bodyPr/>
          <a:lstStyle/>
          <a:p>
            <a:endParaRPr lang="en-US"/>
          </a:p>
        </p:txBody>
      </p:sp>
      <p:sp>
        <p:nvSpPr>
          <p:cNvPr id="15" name="AutoShape 58"/>
          <p:cNvSpPr>
            <a:spLocks noChangeArrowheads="1"/>
          </p:cNvSpPr>
          <p:nvPr/>
        </p:nvSpPr>
        <p:spPr bwMode="auto">
          <a:xfrm flipH="1">
            <a:off x="3144838" y="2289175"/>
            <a:ext cx="538162" cy="460375"/>
          </a:xfrm>
          <a:prstGeom prst="moon">
            <a:avLst>
              <a:gd name="adj" fmla="val 83477"/>
            </a:avLst>
          </a:prstGeom>
          <a:solidFill>
            <a:schemeClr val="accent1"/>
          </a:solidFill>
          <a:ln w="9525">
            <a:solidFill>
              <a:schemeClr val="tx1"/>
            </a:solidFill>
            <a:miter lim="800000"/>
            <a:headEnd/>
            <a:tailEnd/>
          </a:ln>
        </p:spPr>
        <p:txBody>
          <a:bodyPr wrap="none" anchor="ctr"/>
          <a:lstStyle/>
          <a:p>
            <a:endParaRPr lang="en-US"/>
          </a:p>
        </p:txBody>
      </p:sp>
      <p:sp>
        <p:nvSpPr>
          <p:cNvPr id="16" name="Line 59"/>
          <p:cNvSpPr>
            <a:spLocks noChangeShapeType="1"/>
          </p:cNvSpPr>
          <p:nvPr/>
        </p:nvSpPr>
        <p:spPr bwMode="auto">
          <a:xfrm>
            <a:off x="2876550" y="2136775"/>
            <a:ext cx="0" cy="230187"/>
          </a:xfrm>
          <a:prstGeom prst="line">
            <a:avLst/>
          </a:prstGeom>
          <a:noFill/>
          <a:ln w="28575">
            <a:solidFill>
              <a:schemeClr val="tx1"/>
            </a:solidFill>
            <a:round/>
            <a:headEnd/>
            <a:tailEnd/>
          </a:ln>
        </p:spPr>
        <p:txBody>
          <a:bodyPr/>
          <a:lstStyle/>
          <a:p>
            <a:endParaRPr lang="en-US"/>
          </a:p>
        </p:txBody>
      </p:sp>
      <p:sp>
        <p:nvSpPr>
          <p:cNvPr id="17" name="Line 60"/>
          <p:cNvSpPr>
            <a:spLocks noChangeShapeType="1"/>
          </p:cNvSpPr>
          <p:nvPr/>
        </p:nvSpPr>
        <p:spPr bwMode="auto">
          <a:xfrm>
            <a:off x="2876550" y="2673350"/>
            <a:ext cx="0" cy="230187"/>
          </a:xfrm>
          <a:prstGeom prst="line">
            <a:avLst/>
          </a:prstGeom>
          <a:noFill/>
          <a:ln w="28575">
            <a:solidFill>
              <a:schemeClr val="tx1"/>
            </a:solidFill>
            <a:round/>
            <a:headEnd/>
            <a:tailEnd/>
          </a:ln>
        </p:spPr>
        <p:txBody>
          <a:bodyPr/>
          <a:lstStyle/>
          <a:p>
            <a:endParaRPr lang="en-US"/>
          </a:p>
        </p:txBody>
      </p:sp>
      <p:sp>
        <p:nvSpPr>
          <p:cNvPr id="18" name="Oval 61"/>
          <p:cNvSpPr>
            <a:spLocks noChangeArrowheads="1"/>
          </p:cNvSpPr>
          <p:nvPr/>
        </p:nvSpPr>
        <p:spPr bwMode="auto">
          <a:xfrm>
            <a:off x="725488" y="3786187"/>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19" name="AutoShape 62"/>
          <p:cNvSpPr>
            <a:spLocks noChangeArrowheads="1"/>
          </p:cNvSpPr>
          <p:nvPr/>
        </p:nvSpPr>
        <p:spPr bwMode="auto">
          <a:xfrm>
            <a:off x="2070100" y="3402012"/>
            <a:ext cx="576263" cy="538163"/>
          </a:xfrm>
          <a:prstGeom prst="flowChartDelay">
            <a:avLst/>
          </a:prstGeom>
          <a:solidFill>
            <a:schemeClr val="accent1"/>
          </a:solidFill>
          <a:ln w="9525">
            <a:solidFill>
              <a:schemeClr val="tx1"/>
            </a:solidFill>
            <a:miter lim="800000"/>
            <a:headEnd/>
            <a:tailEnd/>
          </a:ln>
        </p:spPr>
        <p:txBody>
          <a:bodyPr wrap="none" anchor="ctr"/>
          <a:lstStyle/>
          <a:p>
            <a:endParaRPr lang="en-US"/>
          </a:p>
        </p:txBody>
      </p:sp>
      <p:sp>
        <p:nvSpPr>
          <p:cNvPr id="20" name="Line 63"/>
          <p:cNvSpPr>
            <a:spLocks noChangeShapeType="1"/>
          </p:cNvSpPr>
          <p:nvPr/>
        </p:nvSpPr>
        <p:spPr bwMode="auto">
          <a:xfrm>
            <a:off x="2646363" y="3671887"/>
            <a:ext cx="230187" cy="0"/>
          </a:xfrm>
          <a:prstGeom prst="line">
            <a:avLst/>
          </a:prstGeom>
          <a:noFill/>
          <a:ln w="28575">
            <a:solidFill>
              <a:schemeClr val="tx1"/>
            </a:solidFill>
            <a:round/>
            <a:headEnd/>
            <a:tailEnd/>
          </a:ln>
        </p:spPr>
        <p:txBody>
          <a:bodyPr/>
          <a:lstStyle/>
          <a:p>
            <a:endParaRPr lang="en-US"/>
          </a:p>
        </p:txBody>
      </p:sp>
      <p:sp>
        <p:nvSpPr>
          <p:cNvPr id="21" name="Line 64"/>
          <p:cNvSpPr>
            <a:spLocks noChangeShapeType="1"/>
          </p:cNvSpPr>
          <p:nvPr/>
        </p:nvSpPr>
        <p:spPr bwMode="auto">
          <a:xfrm>
            <a:off x="3644900" y="3287712"/>
            <a:ext cx="844550" cy="0"/>
          </a:xfrm>
          <a:prstGeom prst="line">
            <a:avLst/>
          </a:prstGeom>
          <a:noFill/>
          <a:ln w="28575">
            <a:solidFill>
              <a:schemeClr val="tx1"/>
            </a:solidFill>
            <a:round/>
            <a:headEnd/>
            <a:tailEnd/>
          </a:ln>
        </p:spPr>
        <p:txBody>
          <a:bodyPr/>
          <a:lstStyle/>
          <a:p>
            <a:endParaRPr lang="en-US"/>
          </a:p>
        </p:txBody>
      </p:sp>
      <p:sp>
        <p:nvSpPr>
          <p:cNvPr id="22" name="Line 65"/>
          <p:cNvSpPr>
            <a:spLocks noChangeShapeType="1"/>
          </p:cNvSpPr>
          <p:nvPr/>
        </p:nvSpPr>
        <p:spPr bwMode="auto">
          <a:xfrm>
            <a:off x="2876550" y="3133725"/>
            <a:ext cx="346075" cy="0"/>
          </a:xfrm>
          <a:prstGeom prst="line">
            <a:avLst/>
          </a:prstGeom>
          <a:noFill/>
          <a:ln w="28575">
            <a:solidFill>
              <a:schemeClr val="tx1"/>
            </a:solidFill>
            <a:round/>
            <a:headEnd/>
            <a:tailEnd/>
          </a:ln>
        </p:spPr>
        <p:txBody>
          <a:bodyPr/>
          <a:lstStyle/>
          <a:p>
            <a:endParaRPr lang="en-US"/>
          </a:p>
        </p:txBody>
      </p:sp>
      <p:sp>
        <p:nvSpPr>
          <p:cNvPr id="23" name="Line 66"/>
          <p:cNvSpPr>
            <a:spLocks noChangeShapeType="1"/>
          </p:cNvSpPr>
          <p:nvPr/>
        </p:nvSpPr>
        <p:spPr bwMode="auto">
          <a:xfrm>
            <a:off x="2876550" y="3440112"/>
            <a:ext cx="346075" cy="0"/>
          </a:xfrm>
          <a:prstGeom prst="line">
            <a:avLst/>
          </a:prstGeom>
          <a:noFill/>
          <a:ln w="28575">
            <a:solidFill>
              <a:schemeClr val="tx1"/>
            </a:solidFill>
            <a:round/>
            <a:headEnd/>
            <a:tailEnd/>
          </a:ln>
        </p:spPr>
        <p:txBody>
          <a:bodyPr/>
          <a:lstStyle/>
          <a:p>
            <a:endParaRPr lang="en-US"/>
          </a:p>
        </p:txBody>
      </p:sp>
      <p:sp>
        <p:nvSpPr>
          <p:cNvPr id="24" name="AutoShape 67"/>
          <p:cNvSpPr>
            <a:spLocks noChangeArrowheads="1"/>
          </p:cNvSpPr>
          <p:nvPr/>
        </p:nvSpPr>
        <p:spPr bwMode="auto">
          <a:xfrm flipH="1">
            <a:off x="3144838" y="3057525"/>
            <a:ext cx="538162" cy="460375"/>
          </a:xfrm>
          <a:prstGeom prst="moon">
            <a:avLst>
              <a:gd name="adj" fmla="val 83477"/>
            </a:avLst>
          </a:prstGeom>
          <a:solidFill>
            <a:schemeClr val="accent1"/>
          </a:solidFill>
          <a:ln w="9525">
            <a:solidFill>
              <a:schemeClr val="tx1"/>
            </a:solidFill>
            <a:miter lim="800000"/>
            <a:headEnd/>
            <a:tailEnd/>
          </a:ln>
        </p:spPr>
        <p:txBody>
          <a:bodyPr wrap="none" anchor="ctr"/>
          <a:lstStyle/>
          <a:p>
            <a:endParaRPr lang="en-US"/>
          </a:p>
        </p:txBody>
      </p:sp>
      <p:sp>
        <p:nvSpPr>
          <p:cNvPr id="25" name="Line 68"/>
          <p:cNvSpPr>
            <a:spLocks noChangeShapeType="1"/>
          </p:cNvSpPr>
          <p:nvPr/>
        </p:nvSpPr>
        <p:spPr bwMode="auto">
          <a:xfrm>
            <a:off x="2876550" y="2905125"/>
            <a:ext cx="0" cy="230187"/>
          </a:xfrm>
          <a:prstGeom prst="line">
            <a:avLst/>
          </a:prstGeom>
          <a:noFill/>
          <a:ln w="28575">
            <a:solidFill>
              <a:schemeClr val="tx1"/>
            </a:solidFill>
            <a:round/>
            <a:headEnd/>
            <a:tailEnd/>
          </a:ln>
        </p:spPr>
        <p:txBody>
          <a:bodyPr/>
          <a:lstStyle/>
          <a:p>
            <a:endParaRPr lang="en-US"/>
          </a:p>
        </p:txBody>
      </p:sp>
      <p:sp>
        <p:nvSpPr>
          <p:cNvPr id="26" name="Line 69"/>
          <p:cNvSpPr>
            <a:spLocks noChangeShapeType="1"/>
          </p:cNvSpPr>
          <p:nvPr/>
        </p:nvSpPr>
        <p:spPr bwMode="auto">
          <a:xfrm>
            <a:off x="2876550" y="3441700"/>
            <a:ext cx="0" cy="230187"/>
          </a:xfrm>
          <a:prstGeom prst="line">
            <a:avLst/>
          </a:prstGeom>
          <a:noFill/>
          <a:ln w="28575">
            <a:solidFill>
              <a:schemeClr val="tx1"/>
            </a:solidFill>
            <a:round/>
            <a:headEnd/>
            <a:tailEnd/>
          </a:ln>
        </p:spPr>
        <p:txBody>
          <a:bodyPr/>
          <a:lstStyle/>
          <a:p>
            <a:endParaRPr lang="en-US"/>
          </a:p>
        </p:txBody>
      </p:sp>
      <p:sp>
        <p:nvSpPr>
          <p:cNvPr id="27" name="Line 70"/>
          <p:cNvSpPr>
            <a:spLocks noChangeShapeType="1"/>
          </p:cNvSpPr>
          <p:nvPr/>
        </p:nvSpPr>
        <p:spPr bwMode="auto">
          <a:xfrm>
            <a:off x="1954213" y="2749550"/>
            <a:ext cx="0" cy="768350"/>
          </a:xfrm>
          <a:prstGeom prst="line">
            <a:avLst/>
          </a:prstGeom>
          <a:noFill/>
          <a:ln w="28575">
            <a:solidFill>
              <a:schemeClr val="tx1"/>
            </a:solidFill>
            <a:round/>
            <a:headEnd/>
            <a:tailEnd/>
          </a:ln>
        </p:spPr>
        <p:txBody>
          <a:bodyPr/>
          <a:lstStyle/>
          <a:p>
            <a:endParaRPr lang="en-US"/>
          </a:p>
        </p:txBody>
      </p:sp>
      <p:sp>
        <p:nvSpPr>
          <p:cNvPr id="28" name="Line 71"/>
          <p:cNvSpPr>
            <a:spLocks noChangeShapeType="1"/>
          </p:cNvSpPr>
          <p:nvPr/>
        </p:nvSpPr>
        <p:spPr bwMode="auto">
          <a:xfrm>
            <a:off x="1954213" y="3519487"/>
            <a:ext cx="115887" cy="0"/>
          </a:xfrm>
          <a:prstGeom prst="line">
            <a:avLst/>
          </a:prstGeom>
          <a:noFill/>
          <a:ln w="28575">
            <a:solidFill>
              <a:schemeClr val="tx1"/>
            </a:solidFill>
            <a:round/>
            <a:headEnd/>
            <a:tailEnd/>
          </a:ln>
        </p:spPr>
        <p:txBody>
          <a:bodyPr/>
          <a:lstStyle/>
          <a:p>
            <a:endParaRPr lang="en-US"/>
          </a:p>
        </p:txBody>
      </p:sp>
      <p:sp>
        <p:nvSpPr>
          <p:cNvPr id="29" name="AutoShape 39"/>
          <p:cNvSpPr>
            <a:spLocks noChangeArrowheads="1"/>
          </p:cNvSpPr>
          <p:nvPr/>
        </p:nvSpPr>
        <p:spPr bwMode="auto">
          <a:xfrm rot="16200000">
            <a:off x="1052513" y="2536825"/>
            <a:ext cx="536575" cy="422275"/>
          </a:xfrm>
          <a:prstGeom prst="flowChartMerge">
            <a:avLst/>
          </a:prstGeom>
          <a:solidFill>
            <a:schemeClr val="accent1"/>
          </a:solidFill>
          <a:ln w="9525">
            <a:solidFill>
              <a:schemeClr val="tx1"/>
            </a:solidFill>
            <a:miter lim="800000"/>
            <a:headEnd/>
            <a:tailEnd/>
          </a:ln>
        </p:spPr>
        <p:txBody>
          <a:bodyPr wrap="none" anchor="ctr"/>
          <a:lstStyle/>
          <a:p>
            <a:endParaRPr lang="en-US"/>
          </a:p>
        </p:txBody>
      </p:sp>
      <p:sp>
        <p:nvSpPr>
          <p:cNvPr id="30" name="Oval 40"/>
          <p:cNvSpPr>
            <a:spLocks noChangeArrowheads="1"/>
          </p:cNvSpPr>
          <p:nvPr/>
        </p:nvSpPr>
        <p:spPr bwMode="auto">
          <a:xfrm>
            <a:off x="1531938" y="2671762"/>
            <a:ext cx="153987"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1" name="Line 41"/>
          <p:cNvSpPr>
            <a:spLocks noChangeShapeType="1"/>
          </p:cNvSpPr>
          <p:nvPr/>
        </p:nvSpPr>
        <p:spPr bwMode="auto">
          <a:xfrm>
            <a:off x="1685925" y="2747962"/>
            <a:ext cx="384175" cy="0"/>
          </a:xfrm>
          <a:prstGeom prst="line">
            <a:avLst/>
          </a:prstGeom>
          <a:noFill/>
          <a:ln w="28575">
            <a:solidFill>
              <a:schemeClr val="tx1"/>
            </a:solidFill>
            <a:round/>
            <a:headEnd/>
            <a:tailEnd/>
          </a:ln>
        </p:spPr>
        <p:txBody>
          <a:bodyPr/>
          <a:lstStyle/>
          <a:p>
            <a:endParaRPr lang="en-US"/>
          </a:p>
        </p:txBody>
      </p:sp>
      <p:sp>
        <p:nvSpPr>
          <p:cNvPr id="32" name="Line 42"/>
          <p:cNvSpPr>
            <a:spLocks noChangeShapeType="1"/>
          </p:cNvSpPr>
          <p:nvPr/>
        </p:nvSpPr>
        <p:spPr bwMode="auto">
          <a:xfrm flipH="1">
            <a:off x="533400" y="2747962"/>
            <a:ext cx="576263" cy="1588"/>
          </a:xfrm>
          <a:prstGeom prst="line">
            <a:avLst/>
          </a:prstGeom>
          <a:noFill/>
          <a:ln w="28575">
            <a:solidFill>
              <a:schemeClr val="tx1"/>
            </a:solidFill>
            <a:round/>
            <a:headEnd/>
            <a:tailEnd/>
          </a:ln>
        </p:spPr>
        <p:txBody>
          <a:bodyPr/>
          <a:lstStyle/>
          <a:p>
            <a:endParaRPr lang="en-US"/>
          </a:p>
        </p:txBody>
      </p:sp>
      <p:sp>
        <p:nvSpPr>
          <p:cNvPr id="33" name="AutoShape 43"/>
          <p:cNvSpPr>
            <a:spLocks noChangeArrowheads="1"/>
          </p:cNvSpPr>
          <p:nvPr/>
        </p:nvSpPr>
        <p:spPr bwMode="auto">
          <a:xfrm>
            <a:off x="2070100" y="2632075"/>
            <a:ext cx="576263" cy="538162"/>
          </a:xfrm>
          <a:prstGeom prst="flowChartDelay">
            <a:avLst/>
          </a:prstGeom>
          <a:solidFill>
            <a:schemeClr val="accent1"/>
          </a:solidFill>
          <a:ln w="9525">
            <a:solidFill>
              <a:schemeClr val="tx1"/>
            </a:solidFill>
            <a:miter lim="800000"/>
            <a:headEnd/>
            <a:tailEnd/>
          </a:ln>
        </p:spPr>
        <p:txBody>
          <a:bodyPr wrap="none" anchor="ctr"/>
          <a:lstStyle/>
          <a:p>
            <a:endParaRPr lang="en-US"/>
          </a:p>
        </p:txBody>
      </p:sp>
      <p:sp>
        <p:nvSpPr>
          <p:cNvPr id="34" name="Line 51"/>
          <p:cNvSpPr>
            <a:spLocks noChangeShapeType="1"/>
          </p:cNvSpPr>
          <p:nvPr/>
        </p:nvSpPr>
        <p:spPr bwMode="auto">
          <a:xfrm flipH="1">
            <a:off x="763588" y="3055937"/>
            <a:ext cx="1306512" cy="0"/>
          </a:xfrm>
          <a:prstGeom prst="line">
            <a:avLst/>
          </a:prstGeom>
          <a:noFill/>
          <a:ln w="28575">
            <a:solidFill>
              <a:schemeClr val="tx1"/>
            </a:solidFill>
            <a:round/>
            <a:headEnd/>
            <a:tailEnd/>
          </a:ln>
        </p:spPr>
        <p:txBody>
          <a:bodyPr/>
          <a:lstStyle/>
          <a:p>
            <a:endParaRPr lang="en-US"/>
          </a:p>
        </p:txBody>
      </p:sp>
      <p:sp>
        <p:nvSpPr>
          <p:cNvPr id="35" name="Oval 74"/>
          <p:cNvSpPr>
            <a:spLocks noChangeArrowheads="1"/>
          </p:cNvSpPr>
          <p:nvPr/>
        </p:nvSpPr>
        <p:spPr bwMode="auto">
          <a:xfrm>
            <a:off x="1916113" y="271145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36" name="Oval 75"/>
          <p:cNvSpPr>
            <a:spLocks noChangeArrowheads="1"/>
          </p:cNvSpPr>
          <p:nvPr/>
        </p:nvSpPr>
        <p:spPr bwMode="auto">
          <a:xfrm>
            <a:off x="495300" y="2709862"/>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37" name="Oval 76"/>
          <p:cNvSpPr>
            <a:spLocks noChangeArrowheads="1"/>
          </p:cNvSpPr>
          <p:nvPr/>
        </p:nvSpPr>
        <p:spPr bwMode="auto">
          <a:xfrm>
            <a:off x="2838450" y="2865437"/>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38" name="Rectangle 77"/>
          <p:cNvSpPr>
            <a:spLocks noChangeArrowheads="1"/>
          </p:cNvSpPr>
          <p:nvPr/>
        </p:nvSpPr>
        <p:spPr bwMode="auto">
          <a:xfrm>
            <a:off x="2108200" y="4402137"/>
            <a:ext cx="422275" cy="53816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9" name="Line 78"/>
          <p:cNvSpPr>
            <a:spLocks noChangeShapeType="1"/>
          </p:cNvSpPr>
          <p:nvPr/>
        </p:nvSpPr>
        <p:spPr bwMode="auto">
          <a:xfrm>
            <a:off x="533400" y="1982787"/>
            <a:ext cx="0" cy="3187700"/>
          </a:xfrm>
          <a:prstGeom prst="line">
            <a:avLst/>
          </a:prstGeom>
          <a:noFill/>
          <a:ln w="28575">
            <a:solidFill>
              <a:schemeClr val="tx1"/>
            </a:solidFill>
            <a:round/>
            <a:headEnd/>
            <a:tailEnd/>
          </a:ln>
        </p:spPr>
        <p:txBody>
          <a:bodyPr/>
          <a:lstStyle/>
          <a:p>
            <a:endParaRPr lang="en-US"/>
          </a:p>
        </p:txBody>
      </p:sp>
      <p:sp>
        <p:nvSpPr>
          <p:cNvPr id="40" name="Line 79"/>
          <p:cNvSpPr>
            <a:spLocks noChangeShapeType="1"/>
          </p:cNvSpPr>
          <p:nvPr/>
        </p:nvSpPr>
        <p:spPr bwMode="auto">
          <a:xfrm>
            <a:off x="763588" y="2287587"/>
            <a:ext cx="0" cy="2230438"/>
          </a:xfrm>
          <a:prstGeom prst="line">
            <a:avLst/>
          </a:prstGeom>
          <a:noFill/>
          <a:ln w="28575">
            <a:solidFill>
              <a:schemeClr val="tx1"/>
            </a:solidFill>
            <a:round/>
            <a:headEnd/>
            <a:tailEnd/>
          </a:ln>
        </p:spPr>
        <p:txBody>
          <a:bodyPr/>
          <a:lstStyle/>
          <a:p>
            <a:endParaRPr lang="en-US"/>
          </a:p>
        </p:txBody>
      </p:sp>
      <p:sp>
        <p:nvSpPr>
          <p:cNvPr id="41" name="Line 80"/>
          <p:cNvSpPr>
            <a:spLocks noChangeShapeType="1"/>
          </p:cNvSpPr>
          <p:nvPr/>
        </p:nvSpPr>
        <p:spPr bwMode="auto">
          <a:xfrm flipH="1">
            <a:off x="763588" y="4518025"/>
            <a:ext cx="1344612" cy="0"/>
          </a:xfrm>
          <a:prstGeom prst="line">
            <a:avLst/>
          </a:prstGeom>
          <a:noFill/>
          <a:ln w="28575">
            <a:solidFill>
              <a:schemeClr val="tx1"/>
            </a:solidFill>
            <a:round/>
            <a:headEnd/>
            <a:tailEnd/>
          </a:ln>
        </p:spPr>
        <p:txBody>
          <a:bodyPr/>
          <a:lstStyle/>
          <a:p>
            <a:endParaRPr lang="en-US"/>
          </a:p>
        </p:txBody>
      </p:sp>
      <p:sp>
        <p:nvSpPr>
          <p:cNvPr id="42" name="Rectangle 81"/>
          <p:cNvSpPr>
            <a:spLocks noChangeArrowheads="1"/>
          </p:cNvSpPr>
          <p:nvPr/>
        </p:nvSpPr>
        <p:spPr bwMode="auto">
          <a:xfrm>
            <a:off x="2108200" y="5054600"/>
            <a:ext cx="422275" cy="538162"/>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43" name="Line 82"/>
          <p:cNvSpPr>
            <a:spLocks noChangeShapeType="1"/>
          </p:cNvSpPr>
          <p:nvPr/>
        </p:nvSpPr>
        <p:spPr bwMode="auto">
          <a:xfrm flipH="1">
            <a:off x="2530475" y="5170487"/>
            <a:ext cx="1574800" cy="0"/>
          </a:xfrm>
          <a:prstGeom prst="line">
            <a:avLst/>
          </a:prstGeom>
          <a:noFill/>
          <a:ln w="28575">
            <a:solidFill>
              <a:schemeClr val="tx1"/>
            </a:solidFill>
            <a:round/>
            <a:headEnd/>
            <a:tailEnd/>
          </a:ln>
        </p:spPr>
        <p:txBody>
          <a:bodyPr/>
          <a:lstStyle/>
          <a:p>
            <a:endParaRPr lang="en-US"/>
          </a:p>
        </p:txBody>
      </p:sp>
      <p:sp>
        <p:nvSpPr>
          <p:cNvPr id="44" name="Line 83"/>
          <p:cNvSpPr>
            <a:spLocks noChangeShapeType="1"/>
          </p:cNvSpPr>
          <p:nvPr/>
        </p:nvSpPr>
        <p:spPr bwMode="auto">
          <a:xfrm flipH="1">
            <a:off x="2530475" y="4518025"/>
            <a:ext cx="1344613" cy="0"/>
          </a:xfrm>
          <a:prstGeom prst="line">
            <a:avLst/>
          </a:prstGeom>
          <a:noFill/>
          <a:ln w="28575">
            <a:solidFill>
              <a:schemeClr val="tx1"/>
            </a:solidFill>
            <a:round/>
            <a:headEnd/>
            <a:tailEnd/>
          </a:ln>
        </p:spPr>
        <p:txBody>
          <a:bodyPr/>
          <a:lstStyle/>
          <a:p>
            <a:endParaRPr lang="en-US"/>
          </a:p>
        </p:txBody>
      </p:sp>
      <p:sp>
        <p:nvSpPr>
          <p:cNvPr id="45" name="Line 84"/>
          <p:cNvSpPr>
            <a:spLocks noChangeShapeType="1"/>
          </p:cNvSpPr>
          <p:nvPr/>
        </p:nvSpPr>
        <p:spPr bwMode="auto">
          <a:xfrm flipH="1">
            <a:off x="533400" y="5170487"/>
            <a:ext cx="1574800" cy="0"/>
          </a:xfrm>
          <a:prstGeom prst="line">
            <a:avLst/>
          </a:prstGeom>
          <a:noFill/>
          <a:ln w="28575">
            <a:solidFill>
              <a:schemeClr val="tx1"/>
            </a:solidFill>
            <a:round/>
            <a:headEnd/>
            <a:tailEnd/>
          </a:ln>
        </p:spPr>
        <p:txBody>
          <a:bodyPr/>
          <a:lstStyle/>
          <a:p>
            <a:endParaRPr lang="en-US"/>
          </a:p>
        </p:txBody>
      </p:sp>
      <p:sp>
        <p:nvSpPr>
          <p:cNvPr id="46" name="Line 85"/>
          <p:cNvSpPr>
            <a:spLocks noChangeShapeType="1"/>
          </p:cNvSpPr>
          <p:nvPr/>
        </p:nvSpPr>
        <p:spPr bwMode="auto">
          <a:xfrm>
            <a:off x="3875088" y="3287712"/>
            <a:ext cx="0" cy="1230313"/>
          </a:xfrm>
          <a:prstGeom prst="line">
            <a:avLst/>
          </a:prstGeom>
          <a:noFill/>
          <a:ln w="28575">
            <a:solidFill>
              <a:schemeClr val="tx1"/>
            </a:solidFill>
            <a:round/>
            <a:headEnd/>
            <a:tailEnd/>
          </a:ln>
        </p:spPr>
        <p:txBody>
          <a:bodyPr/>
          <a:lstStyle/>
          <a:p>
            <a:endParaRPr lang="en-US"/>
          </a:p>
        </p:txBody>
      </p:sp>
      <p:sp>
        <p:nvSpPr>
          <p:cNvPr id="47" name="Line 86"/>
          <p:cNvSpPr>
            <a:spLocks noChangeShapeType="1"/>
          </p:cNvSpPr>
          <p:nvPr/>
        </p:nvSpPr>
        <p:spPr bwMode="auto">
          <a:xfrm>
            <a:off x="4105275" y="2520950"/>
            <a:ext cx="0" cy="2649537"/>
          </a:xfrm>
          <a:prstGeom prst="line">
            <a:avLst/>
          </a:prstGeom>
          <a:noFill/>
          <a:ln w="28575">
            <a:solidFill>
              <a:schemeClr val="tx1"/>
            </a:solidFill>
            <a:round/>
            <a:headEnd/>
            <a:tailEnd/>
          </a:ln>
        </p:spPr>
        <p:txBody>
          <a:bodyPr/>
          <a:lstStyle/>
          <a:p>
            <a:endParaRPr lang="en-US"/>
          </a:p>
        </p:txBody>
      </p:sp>
      <p:sp>
        <p:nvSpPr>
          <p:cNvPr id="48" name="Text Box 87"/>
          <p:cNvSpPr txBox="1">
            <a:spLocks noChangeArrowheads="1"/>
          </p:cNvSpPr>
          <p:nvPr/>
        </p:nvSpPr>
        <p:spPr bwMode="auto">
          <a:xfrm>
            <a:off x="3644900" y="2097087"/>
            <a:ext cx="387350" cy="1187450"/>
          </a:xfrm>
          <a:prstGeom prst="rect">
            <a:avLst/>
          </a:prstGeom>
          <a:noFill/>
          <a:ln w="9525">
            <a:noFill/>
            <a:miter lim="800000"/>
            <a:headEnd/>
            <a:tailEnd/>
          </a:ln>
        </p:spPr>
        <p:txBody>
          <a:bodyPr wrap="none">
            <a:spAutoFit/>
          </a:bodyPr>
          <a:lstStyle/>
          <a:p>
            <a:r>
              <a:rPr lang="en-US" sz="2400"/>
              <a:t>A</a:t>
            </a:r>
          </a:p>
          <a:p>
            <a:endParaRPr lang="en-US" sz="2400"/>
          </a:p>
          <a:p>
            <a:r>
              <a:rPr lang="en-US" sz="2400"/>
              <a:t>B</a:t>
            </a:r>
          </a:p>
        </p:txBody>
      </p:sp>
      <p:sp>
        <p:nvSpPr>
          <p:cNvPr id="49" name="Text Box 88"/>
          <p:cNvSpPr txBox="1">
            <a:spLocks noChangeArrowheads="1"/>
          </p:cNvSpPr>
          <p:nvPr/>
        </p:nvSpPr>
        <p:spPr bwMode="auto">
          <a:xfrm>
            <a:off x="687388" y="1558925"/>
            <a:ext cx="438150" cy="1917700"/>
          </a:xfrm>
          <a:prstGeom prst="rect">
            <a:avLst/>
          </a:prstGeom>
          <a:noFill/>
          <a:ln w="9525">
            <a:noFill/>
            <a:miter lim="800000"/>
            <a:headEnd/>
            <a:tailEnd/>
          </a:ln>
        </p:spPr>
        <p:txBody>
          <a:bodyPr wrap="none">
            <a:spAutoFit/>
          </a:bodyPr>
          <a:lstStyle/>
          <a:p>
            <a:r>
              <a:rPr lang="en-US" sz="2400" dirty="0"/>
              <a:t> a</a:t>
            </a:r>
          </a:p>
          <a:p>
            <a:endParaRPr lang="en-US" sz="2400" dirty="0"/>
          </a:p>
          <a:p>
            <a:endParaRPr lang="en-US" sz="2400" dirty="0"/>
          </a:p>
          <a:p>
            <a:endParaRPr lang="en-US" sz="2400" dirty="0"/>
          </a:p>
          <a:p>
            <a:r>
              <a:rPr lang="en-US" sz="2400" dirty="0"/>
              <a:t> b</a:t>
            </a:r>
          </a:p>
        </p:txBody>
      </p:sp>
      <p:sp>
        <p:nvSpPr>
          <p:cNvPr id="50" name="Line 89"/>
          <p:cNvSpPr>
            <a:spLocks noChangeShapeType="1"/>
          </p:cNvSpPr>
          <p:nvPr/>
        </p:nvSpPr>
        <p:spPr bwMode="auto">
          <a:xfrm flipH="1">
            <a:off x="763588" y="2287587"/>
            <a:ext cx="1306512" cy="0"/>
          </a:xfrm>
          <a:prstGeom prst="line">
            <a:avLst/>
          </a:prstGeom>
          <a:noFill/>
          <a:ln w="28575">
            <a:solidFill>
              <a:schemeClr val="tx1"/>
            </a:solidFill>
            <a:round/>
            <a:headEnd/>
            <a:tailEnd/>
          </a:ln>
        </p:spPr>
        <p:txBody>
          <a:bodyPr/>
          <a:lstStyle/>
          <a:p>
            <a:endParaRPr lang="en-US"/>
          </a:p>
        </p:txBody>
      </p:sp>
      <p:sp>
        <p:nvSpPr>
          <p:cNvPr id="51" name="Oval 90"/>
          <p:cNvSpPr>
            <a:spLocks noChangeArrowheads="1"/>
          </p:cNvSpPr>
          <p:nvPr/>
        </p:nvSpPr>
        <p:spPr bwMode="auto">
          <a:xfrm>
            <a:off x="725488" y="3017837"/>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52" name="Oval 91"/>
          <p:cNvSpPr>
            <a:spLocks noChangeArrowheads="1"/>
          </p:cNvSpPr>
          <p:nvPr/>
        </p:nvSpPr>
        <p:spPr bwMode="auto">
          <a:xfrm>
            <a:off x="4067175" y="2481262"/>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53" name="Oval 92"/>
          <p:cNvSpPr>
            <a:spLocks noChangeArrowheads="1"/>
          </p:cNvSpPr>
          <p:nvPr/>
        </p:nvSpPr>
        <p:spPr bwMode="auto">
          <a:xfrm>
            <a:off x="3836988" y="3249612"/>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54" name="Text Box 93"/>
          <p:cNvSpPr txBox="1">
            <a:spLocks noChangeArrowheads="1"/>
          </p:cNvSpPr>
          <p:nvPr/>
        </p:nvSpPr>
        <p:spPr bwMode="auto">
          <a:xfrm>
            <a:off x="955675" y="5132387"/>
            <a:ext cx="577402" cy="830997"/>
          </a:xfrm>
          <a:prstGeom prst="rect">
            <a:avLst/>
          </a:prstGeom>
          <a:noFill/>
          <a:ln w="9525">
            <a:noFill/>
            <a:miter lim="800000"/>
            <a:headEnd/>
            <a:tailEnd/>
          </a:ln>
        </p:spPr>
        <p:txBody>
          <a:bodyPr wrap="none">
            <a:spAutoFit/>
          </a:bodyPr>
          <a:lstStyle/>
          <a:p>
            <a:r>
              <a:rPr lang="en-US" sz="2400" dirty="0" err="1" smtClean="0"/>
              <a:t>clk</a:t>
            </a:r>
            <a:endParaRPr lang="en-US" sz="2400" dirty="0"/>
          </a:p>
          <a:p>
            <a:r>
              <a:rPr lang="en-US" sz="2400" dirty="0" err="1" smtClean="0"/>
              <a:t>clr</a:t>
            </a:r>
            <a:endParaRPr lang="en-US" sz="2400" dirty="0"/>
          </a:p>
        </p:txBody>
      </p:sp>
      <p:sp>
        <p:nvSpPr>
          <p:cNvPr id="55" name="Line 94"/>
          <p:cNvSpPr>
            <a:spLocks noChangeShapeType="1"/>
          </p:cNvSpPr>
          <p:nvPr/>
        </p:nvSpPr>
        <p:spPr bwMode="auto">
          <a:xfrm>
            <a:off x="1609725" y="5362575"/>
            <a:ext cx="498475" cy="0"/>
          </a:xfrm>
          <a:prstGeom prst="line">
            <a:avLst/>
          </a:prstGeom>
          <a:noFill/>
          <a:ln w="19050">
            <a:solidFill>
              <a:schemeClr val="tx1"/>
            </a:solidFill>
            <a:round/>
            <a:headEnd/>
            <a:tailEnd type="triangle" w="med" len="med"/>
          </a:ln>
        </p:spPr>
        <p:txBody>
          <a:bodyPr/>
          <a:lstStyle/>
          <a:p>
            <a:endParaRPr lang="en-US"/>
          </a:p>
        </p:txBody>
      </p:sp>
      <p:sp>
        <p:nvSpPr>
          <p:cNvPr id="56" name="Line 95"/>
          <p:cNvSpPr>
            <a:spLocks noChangeShapeType="1"/>
          </p:cNvSpPr>
          <p:nvPr/>
        </p:nvSpPr>
        <p:spPr bwMode="auto">
          <a:xfrm>
            <a:off x="1685925" y="5746750"/>
            <a:ext cx="268288" cy="0"/>
          </a:xfrm>
          <a:prstGeom prst="line">
            <a:avLst/>
          </a:prstGeom>
          <a:noFill/>
          <a:ln w="19050">
            <a:solidFill>
              <a:schemeClr val="tx1"/>
            </a:solidFill>
            <a:round/>
            <a:headEnd/>
            <a:tailEnd/>
          </a:ln>
        </p:spPr>
        <p:txBody>
          <a:bodyPr/>
          <a:lstStyle/>
          <a:p>
            <a:endParaRPr lang="en-US"/>
          </a:p>
        </p:txBody>
      </p:sp>
      <p:sp>
        <p:nvSpPr>
          <p:cNvPr id="57" name="Line 96"/>
          <p:cNvSpPr>
            <a:spLocks noChangeShapeType="1"/>
          </p:cNvSpPr>
          <p:nvPr/>
        </p:nvSpPr>
        <p:spPr bwMode="auto">
          <a:xfrm flipV="1">
            <a:off x="1954213" y="4900612"/>
            <a:ext cx="0" cy="846138"/>
          </a:xfrm>
          <a:prstGeom prst="line">
            <a:avLst/>
          </a:prstGeom>
          <a:noFill/>
          <a:ln w="19050">
            <a:solidFill>
              <a:schemeClr val="tx1"/>
            </a:solidFill>
            <a:round/>
            <a:headEnd/>
            <a:tailEnd/>
          </a:ln>
        </p:spPr>
        <p:txBody>
          <a:bodyPr/>
          <a:lstStyle/>
          <a:p>
            <a:endParaRPr lang="en-US"/>
          </a:p>
        </p:txBody>
      </p:sp>
      <p:sp>
        <p:nvSpPr>
          <p:cNvPr id="58" name="Line 97"/>
          <p:cNvSpPr>
            <a:spLocks noChangeShapeType="1"/>
          </p:cNvSpPr>
          <p:nvPr/>
        </p:nvSpPr>
        <p:spPr bwMode="auto">
          <a:xfrm flipV="1">
            <a:off x="1839913" y="4710112"/>
            <a:ext cx="0" cy="654050"/>
          </a:xfrm>
          <a:prstGeom prst="line">
            <a:avLst/>
          </a:prstGeom>
          <a:noFill/>
          <a:ln w="19050">
            <a:solidFill>
              <a:schemeClr val="tx1"/>
            </a:solidFill>
            <a:round/>
            <a:headEnd/>
            <a:tailEnd/>
          </a:ln>
        </p:spPr>
        <p:txBody>
          <a:bodyPr/>
          <a:lstStyle/>
          <a:p>
            <a:endParaRPr lang="en-US"/>
          </a:p>
        </p:txBody>
      </p:sp>
      <p:sp>
        <p:nvSpPr>
          <p:cNvPr id="59" name="Line 98"/>
          <p:cNvSpPr>
            <a:spLocks noChangeShapeType="1"/>
          </p:cNvSpPr>
          <p:nvPr/>
        </p:nvSpPr>
        <p:spPr bwMode="auto">
          <a:xfrm>
            <a:off x="1839913" y="4710112"/>
            <a:ext cx="268287" cy="0"/>
          </a:xfrm>
          <a:prstGeom prst="line">
            <a:avLst/>
          </a:prstGeom>
          <a:noFill/>
          <a:ln w="19050">
            <a:solidFill>
              <a:schemeClr val="tx1"/>
            </a:solidFill>
            <a:round/>
            <a:headEnd/>
            <a:tailEnd type="triangle" w="med" len="med"/>
          </a:ln>
        </p:spPr>
        <p:txBody>
          <a:bodyPr/>
          <a:lstStyle/>
          <a:p>
            <a:endParaRPr lang="en-US"/>
          </a:p>
        </p:txBody>
      </p:sp>
      <p:sp>
        <p:nvSpPr>
          <p:cNvPr id="60" name="Line 99"/>
          <p:cNvSpPr>
            <a:spLocks noChangeShapeType="1"/>
          </p:cNvSpPr>
          <p:nvPr/>
        </p:nvSpPr>
        <p:spPr bwMode="auto">
          <a:xfrm>
            <a:off x="1954213" y="4900612"/>
            <a:ext cx="153987" cy="0"/>
          </a:xfrm>
          <a:prstGeom prst="line">
            <a:avLst/>
          </a:prstGeom>
          <a:noFill/>
          <a:ln w="19050">
            <a:solidFill>
              <a:schemeClr val="tx1"/>
            </a:solidFill>
            <a:round/>
            <a:headEnd/>
            <a:tailEnd type="triangle" w="med" len="med"/>
          </a:ln>
        </p:spPr>
        <p:txBody>
          <a:bodyPr/>
          <a:lstStyle/>
          <a:p>
            <a:endParaRPr lang="en-US"/>
          </a:p>
        </p:txBody>
      </p:sp>
      <p:sp>
        <p:nvSpPr>
          <p:cNvPr id="61" name="Line 100"/>
          <p:cNvSpPr>
            <a:spLocks noChangeShapeType="1"/>
          </p:cNvSpPr>
          <p:nvPr/>
        </p:nvSpPr>
        <p:spPr bwMode="auto">
          <a:xfrm>
            <a:off x="1954213" y="5554662"/>
            <a:ext cx="153987" cy="0"/>
          </a:xfrm>
          <a:prstGeom prst="line">
            <a:avLst/>
          </a:prstGeom>
          <a:noFill/>
          <a:ln w="19050">
            <a:solidFill>
              <a:schemeClr val="tx1"/>
            </a:solidFill>
            <a:round/>
            <a:headEnd/>
            <a:tailEnd type="triangle" w="med" len="med"/>
          </a:ln>
        </p:spPr>
        <p:txBody>
          <a:bodyPr/>
          <a:lstStyle/>
          <a:p>
            <a:endParaRPr lang="en-US"/>
          </a:p>
        </p:txBody>
      </p:sp>
      <p:sp>
        <p:nvSpPr>
          <p:cNvPr id="62" name="Oval 101"/>
          <p:cNvSpPr>
            <a:spLocks noChangeArrowheads="1"/>
          </p:cNvSpPr>
          <p:nvPr/>
        </p:nvSpPr>
        <p:spPr bwMode="auto">
          <a:xfrm>
            <a:off x="1916113" y="5516562"/>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63" name="Oval 102"/>
          <p:cNvSpPr>
            <a:spLocks noChangeArrowheads="1"/>
          </p:cNvSpPr>
          <p:nvPr/>
        </p:nvSpPr>
        <p:spPr bwMode="auto">
          <a:xfrm>
            <a:off x="1801813" y="5324475"/>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64" name="Line 104"/>
          <p:cNvSpPr>
            <a:spLocks noChangeShapeType="1"/>
          </p:cNvSpPr>
          <p:nvPr/>
        </p:nvSpPr>
        <p:spPr bwMode="auto">
          <a:xfrm flipH="1">
            <a:off x="533400" y="1981200"/>
            <a:ext cx="1536700" cy="0"/>
          </a:xfrm>
          <a:prstGeom prst="line">
            <a:avLst/>
          </a:prstGeom>
          <a:noFill/>
          <a:ln w="28575">
            <a:solidFill>
              <a:schemeClr val="tx1"/>
            </a:solidFill>
            <a:round/>
            <a:headEnd/>
            <a:tailEnd/>
          </a:ln>
        </p:spPr>
        <p:txBody>
          <a:bodyPr/>
          <a:lstStyle/>
          <a:p>
            <a:endParaRPr lang="en-US"/>
          </a:p>
        </p:txBody>
      </p:sp>
      <p:graphicFrame>
        <p:nvGraphicFramePr>
          <p:cNvPr id="65" name="Group 116"/>
          <p:cNvGraphicFramePr>
            <a:graphicFrameLocks noGrp="1"/>
          </p:cNvGraphicFramePr>
          <p:nvPr>
            <p:ph idx="1"/>
          </p:nvPr>
        </p:nvGraphicFramePr>
        <p:xfrm>
          <a:off x="5029200" y="1676400"/>
          <a:ext cx="3117850" cy="3311525"/>
        </p:xfrm>
        <a:graphic>
          <a:graphicData uri="http://schemas.openxmlformats.org/drawingml/2006/table">
            <a:tbl>
              <a:tblPr/>
              <a:tblGrid>
                <a:gridCol w="779463"/>
                <a:gridCol w="781050"/>
                <a:gridCol w="777875"/>
                <a:gridCol w="779462"/>
              </a:tblGrid>
              <a:tr h="1025525">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charset="0"/>
                        </a:rPr>
                        <a:t>Present state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Next state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6600"/>
                    </a:solidFill>
                  </a:tcPr>
                </a:tc>
                <a:tc hMerge="1">
                  <a:txBody>
                    <a:bodyPr/>
                    <a:lstStyle/>
                    <a:p>
                      <a:endParaRPr lang="en-US"/>
                    </a:p>
                  </a:txBody>
                  <a:tcPr/>
                </a:tc>
              </a:tr>
              <a:tr h="4254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a</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b</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charset="0"/>
                        </a:rPr>
                        <a:t>B</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tr>
              <a:tr h="4238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38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10199"/>
                            </a:outerShdw>
                          </a:effectLst>
                          <a:latin typeface="Arial"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10199"/>
                            </a:outerShdw>
                          </a:effectLst>
                          <a:latin typeface="Arial" charset="0"/>
                        </a:rPr>
                        <a:t>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6" name="Text Box 38"/>
          <p:cNvSpPr txBox="1">
            <a:spLocks noChangeArrowheads="1"/>
          </p:cNvSpPr>
          <p:nvPr/>
        </p:nvSpPr>
        <p:spPr bwMode="auto">
          <a:xfrm>
            <a:off x="5562600" y="5410200"/>
            <a:ext cx="1963738" cy="822325"/>
          </a:xfrm>
          <a:prstGeom prst="rect">
            <a:avLst/>
          </a:prstGeom>
          <a:noFill/>
          <a:ln w="9525">
            <a:noFill/>
            <a:miter lim="800000"/>
            <a:headEnd/>
            <a:tailEnd/>
          </a:ln>
        </p:spPr>
        <p:txBody>
          <a:bodyPr wrap="none">
            <a:spAutoFit/>
          </a:bodyPr>
          <a:lstStyle/>
          <a:p>
            <a:r>
              <a:rPr lang="en-US" sz="2400" dirty="0"/>
              <a:t>A = </a:t>
            </a:r>
            <a:r>
              <a:rPr lang="en-US" sz="2400" dirty="0" err="1"/>
              <a:t>a’b</a:t>
            </a:r>
            <a:r>
              <a:rPr lang="en-US" sz="2400" dirty="0"/>
              <a:t> + </a:t>
            </a:r>
            <a:r>
              <a:rPr lang="en-US" sz="2400" dirty="0" err="1"/>
              <a:t>ab</a:t>
            </a:r>
            <a:endParaRPr lang="en-US" sz="2400" dirty="0"/>
          </a:p>
          <a:p>
            <a:r>
              <a:rPr lang="en-US" sz="2400" dirty="0"/>
              <a:t>B = </a:t>
            </a:r>
            <a:r>
              <a:rPr lang="en-US" sz="2400" dirty="0" err="1"/>
              <a:t>a’b</a:t>
            </a:r>
            <a:r>
              <a:rPr lang="en-US" sz="2400" dirty="0"/>
              <a:t>’ + </a:t>
            </a:r>
            <a:r>
              <a:rPr lang="en-US" sz="2400" dirty="0" err="1"/>
              <a:t>a’b</a:t>
            </a:r>
            <a:endParaRPr lang="en-US" sz="2400" dirty="0"/>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505200"/>
            <a:ext cx="8534400" cy="758952"/>
          </a:xfrm>
        </p:spPr>
        <p:txBody>
          <a:bodyPr/>
          <a:lstStyle/>
          <a:p>
            <a:r>
              <a:rPr lang="en-US" dirty="0" smtClean="0"/>
              <a:t>Questions?</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Counter State Encoding</a:t>
            </a:r>
            <a:endParaRPr lang="en-US" dirty="0"/>
          </a:p>
        </p:txBody>
      </p:sp>
      <p:sp>
        <p:nvSpPr>
          <p:cNvPr id="4" name="Rectangle 3"/>
          <p:cNvSpPr>
            <a:spLocks noGrp="1" noChangeArrowheads="1"/>
          </p:cNvSpPr>
          <p:nvPr>
            <p:ph sz="quarter" idx="1"/>
          </p:nvPr>
        </p:nvSpPr>
        <p:spPr>
          <a:xfrm>
            <a:off x="304800" y="1905000"/>
            <a:ext cx="8503920" cy="4572000"/>
          </a:xfrm>
        </p:spPr>
        <p:txBody>
          <a:bodyPr/>
          <a:lstStyle/>
          <a:p>
            <a:pPr eaLnBrk="1" hangingPunct="1">
              <a:lnSpc>
                <a:spcPct val="90000"/>
              </a:lnSpc>
              <a:defRPr/>
            </a:pPr>
            <a:r>
              <a:rPr lang="en-US" dirty="0" smtClean="0"/>
              <a:t>Two-bit binary counter:</a:t>
            </a:r>
          </a:p>
          <a:p>
            <a:pPr lvl="2" eaLnBrk="1" hangingPunct="1">
              <a:lnSpc>
                <a:spcPct val="90000"/>
              </a:lnSpc>
              <a:defRPr/>
            </a:pPr>
            <a:r>
              <a:rPr lang="en-US" dirty="0" smtClean="0"/>
              <a:t>State sequence, 00 → 01 → 10 → 11 → 00</a:t>
            </a:r>
          </a:p>
          <a:p>
            <a:pPr lvl="2" eaLnBrk="1" hangingPunct="1">
              <a:lnSpc>
                <a:spcPct val="90000"/>
              </a:lnSpc>
              <a:defRPr/>
            </a:pPr>
            <a:r>
              <a:rPr lang="en-US" dirty="0" smtClean="0"/>
              <a:t>Six bit transitions in four clock cycles</a:t>
            </a:r>
          </a:p>
          <a:p>
            <a:pPr lvl="2" eaLnBrk="1" hangingPunct="1">
              <a:lnSpc>
                <a:spcPct val="90000"/>
              </a:lnSpc>
              <a:defRPr/>
            </a:pPr>
            <a:r>
              <a:rPr lang="en-US" dirty="0" smtClean="0"/>
              <a:t>6/4 = 1.5 transitions per clock</a:t>
            </a:r>
          </a:p>
          <a:p>
            <a:pPr eaLnBrk="1" hangingPunct="1">
              <a:lnSpc>
                <a:spcPct val="90000"/>
              </a:lnSpc>
              <a:defRPr/>
            </a:pPr>
            <a:r>
              <a:rPr lang="en-US" dirty="0" smtClean="0"/>
              <a:t>Two-bit Gray-code counter</a:t>
            </a:r>
          </a:p>
          <a:p>
            <a:pPr lvl="2" eaLnBrk="1" hangingPunct="1">
              <a:lnSpc>
                <a:spcPct val="90000"/>
              </a:lnSpc>
              <a:defRPr/>
            </a:pPr>
            <a:r>
              <a:rPr lang="en-US" dirty="0" smtClean="0"/>
              <a:t>State sequence, 00 → 01 → 11 → 10 → 00</a:t>
            </a:r>
          </a:p>
          <a:p>
            <a:pPr lvl="2" eaLnBrk="1" hangingPunct="1">
              <a:lnSpc>
                <a:spcPct val="90000"/>
              </a:lnSpc>
              <a:defRPr/>
            </a:pPr>
            <a:r>
              <a:rPr lang="en-US" dirty="0" smtClean="0"/>
              <a:t>Four bit transitions in four clock cycles</a:t>
            </a:r>
          </a:p>
          <a:p>
            <a:pPr lvl="2" eaLnBrk="1" hangingPunct="1">
              <a:lnSpc>
                <a:spcPct val="90000"/>
              </a:lnSpc>
              <a:defRPr/>
            </a:pPr>
            <a:r>
              <a:rPr lang="en-US" dirty="0" smtClean="0"/>
              <a:t>4/4 = 1.0 transition per clock</a:t>
            </a:r>
          </a:p>
          <a:p>
            <a:pPr eaLnBrk="1" hangingPunct="1">
              <a:lnSpc>
                <a:spcPct val="90000"/>
              </a:lnSpc>
              <a:defRPr/>
            </a:pPr>
            <a:r>
              <a:rPr lang="en-US" dirty="0" smtClean="0"/>
              <a:t>Gray-code counter is more power efficient.</a:t>
            </a:r>
          </a:p>
          <a:p>
            <a:pPr lvl="1" eaLnBrk="1" hangingPunct="1">
              <a:lnSpc>
                <a:spcPct val="90000"/>
              </a:lnSpc>
              <a:defRPr/>
            </a:pPr>
            <a:endParaRPr lang="en-US"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and Energy</a:t>
            </a:r>
            <a:endParaRPr lang="en-US" dirty="0"/>
          </a:p>
        </p:txBody>
      </p:sp>
      <p:sp>
        <p:nvSpPr>
          <p:cNvPr id="4" name="Rectangle 3"/>
          <p:cNvSpPr txBox="1">
            <a:spLocks noChangeArrowheads="1"/>
          </p:cNvSpPr>
          <p:nvPr/>
        </p:nvSpPr>
        <p:spPr>
          <a:xfrm>
            <a:off x="685800" y="1524000"/>
            <a:ext cx="7772400" cy="457200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Power is drawn from a voltage source attached to the V</a:t>
            </a:r>
            <a:r>
              <a:rPr kumimoji="0" lang="en-US" sz="2700" b="0" i="0" u="none" strike="noStrike" kern="1200" cap="none" spc="0" normalizeH="0" baseline="-25000" noProof="0" dirty="0" smtClean="0">
                <a:ln>
                  <a:noFill/>
                </a:ln>
                <a:solidFill>
                  <a:schemeClr val="tx1"/>
                </a:solidFill>
                <a:effectLst/>
                <a:uLnTx/>
                <a:uFillTx/>
                <a:latin typeface="+mn-lt"/>
                <a:ea typeface="+mn-ea"/>
                <a:cs typeface="+mn-cs"/>
              </a:rPr>
              <a:t>DD</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pin(s) of a chip.</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Instantaneous Power:</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pitchFamily="2" charset="2"/>
              <a:buNone/>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Energy:</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Average Power:</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026" name="Object 2"/>
          <p:cNvGraphicFramePr>
            <a:graphicFrameLocks noChangeAspect="1"/>
          </p:cNvGraphicFramePr>
          <p:nvPr/>
        </p:nvGraphicFramePr>
        <p:xfrm>
          <a:off x="4419600" y="2971800"/>
          <a:ext cx="2057400" cy="465138"/>
        </p:xfrm>
        <a:graphic>
          <a:graphicData uri="http://schemas.openxmlformats.org/presentationml/2006/ole">
            <mc:AlternateContent xmlns:mc="http://schemas.openxmlformats.org/markup-compatibility/2006">
              <mc:Choice xmlns:v="urn:schemas-microsoft-com:vml" Requires="v">
                <p:oleObj spid="_x0000_s1032" name="Equation" r:id="rId3" imgW="1015920" imgH="228600" progId="">
                  <p:embed/>
                </p:oleObj>
              </mc:Choice>
              <mc:Fallback>
                <p:oleObj name="Equation" r:id="rId3" imgW="1015920" imgH="22860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2971800"/>
                        <a:ext cx="2057400" cy="465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2362200" y="3733800"/>
          <a:ext cx="3505200" cy="976312"/>
        </p:xfrm>
        <a:graphic>
          <a:graphicData uri="http://schemas.openxmlformats.org/presentationml/2006/ole">
            <mc:AlternateContent xmlns:mc="http://schemas.openxmlformats.org/markup-compatibility/2006">
              <mc:Choice xmlns:v="urn:schemas-microsoft-com:vml" Requires="v">
                <p:oleObj spid="_x0000_s1033" name="Equation" r:id="rId5" imgW="1714320" imgH="482400" progId="">
                  <p:embed/>
                </p:oleObj>
              </mc:Choice>
              <mc:Fallback>
                <p:oleObj name="Equation" r:id="rId5" imgW="1714320" imgH="482400" progId="">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3733800"/>
                        <a:ext cx="3505200" cy="976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3505200" y="4724400"/>
          <a:ext cx="3429000" cy="1012825"/>
        </p:xfrm>
        <a:graphic>
          <a:graphicData uri="http://schemas.openxmlformats.org/presentationml/2006/ole">
            <mc:AlternateContent xmlns:mc="http://schemas.openxmlformats.org/markup-compatibility/2006">
              <mc:Choice xmlns:v="urn:schemas-microsoft-com:vml" Requires="v">
                <p:oleObj spid="_x0000_s1034" name="Equation" r:id="rId7" imgW="1625400" imgH="482400" progId="">
                  <p:embed/>
                </p:oleObj>
              </mc:Choice>
              <mc:Fallback>
                <p:oleObj name="Equation" r:id="rId7" imgW="1625400" imgH="482400" progId="">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05200" y="4724400"/>
                        <a:ext cx="3429000" cy="1012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dirty="0" smtClean="0"/>
              <a:t>Power Dissipation Components</a:t>
            </a:r>
            <a:br>
              <a:rPr lang="en-US" dirty="0" smtClean="0"/>
            </a:br>
            <a:r>
              <a:rPr lang="en-US" dirty="0" smtClean="0"/>
              <a:t> in CMOS Circuits</a:t>
            </a:r>
            <a:endParaRPr lang="en-US" dirty="0"/>
          </a:p>
        </p:txBody>
      </p:sp>
      <p:sp>
        <p:nvSpPr>
          <p:cNvPr id="4" name="Rectangle 3"/>
          <p:cNvSpPr txBox="1">
            <a:spLocks noChangeArrowheads="1"/>
          </p:cNvSpPr>
          <p:nvPr/>
        </p:nvSpPr>
        <p:spPr>
          <a:xfrm>
            <a:off x="304800" y="1905000"/>
            <a:ext cx="3581400" cy="3992563"/>
          </a:xfrm>
          <a:prstGeom prst="rect">
            <a:avLst/>
          </a:prstGeom>
        </p:spPr>
        <p:txBody>
          <a:bodyPr vert="horz">
            <a:normAutofit fontScale="85000" lnSpcReduction="1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smtClean="0">
                <a:ln>
                  <a:noFill/>
                </a:ln>
                <a:effectLst/>
                <a:uLnTx/>
                <a:uFillTx/>
                <a:latin typeface="+mn-lt"/>
                <a:ea typeface="+mn-ea"/>
                <a:cs typeface="+mn-cs"/>
              </a:rPr>
              <a:t>Dynamic</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200" b="0" i="0" u="none" strike="noStrike" kern="1200" cap="none" spc="0" normalizeH="0" baseline="0" noProof="0" dirty="0" smtClean="0">
                <a:ln>
                  <a:noFill/>
                </a:ln>
                <a:effectLst/>
                <a:uLnTx/>
                <a:uFillTx/>
                <a:latin typeface="+mn-lt"/>
                <a:ea typeface="+mn-ea"/>
                <a:cs typeface="+mn-cs"/>
              </a:rPr>
              <a:t>Signal transitions (charging</a:t>
            </a:r>
            <a:r>
              <a:rPr kumimoji="0" lang="en-US" sz="2200" b="0" i="0" u="none" strike="noStrike" kern="1200" cap="none" spc="0" normalizeH="0" noProof="0" dirty="0" smtClean="0">
                <a:ln>
                  <a:noFill/>
                </a:ln>
                <a:effectLst/>
                <a:uLnTx/>
                <a:uFillTx/>
                <a:latin typeface="+mn-lt"/>
                <a:ea typeface="+mn-ea"/>
                <a:cs typeface="+mn-cs"/>
              </a:rPr>
              <a:t> and discharging of load capacitance)</a:t>
            </a:r>
            <a:endParaRPr kumimoji="0" lang="en-US" sz="2200" b="0" i="0" u="none" strike="noStrike" kern="1200" cap="none" spc="0" normalizeH="0" baseline="0" noProof="0" dirty="0" smtClean="0">
              <a:ln>
                <a:noFill/>
              </a:ln>
              <a:effectLst/>
              <a:uLnTx/>
              <a:uFillTx/>
              <a:latin typeface="+mn-lt"/>
              <a:ea typeface="+mn-ea"/>
              <a:cs typeface="+mn-cs"/>
            </a:endParaRPr>
          </a:p>
          <a:p>
            <a:pPr marL="82296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2000" b="0" i="0" u="none" strike="noStrike" kern="1200" cap="none" spc="0" normalizeH="0" baseline="0" noProof="0" dirty="0" smtClean="0">
                <a:ln>
                  <a:noFill/>
                </a:ln>
                <a:effectLst/>
                <a:uLnTx/>
                <a:uFillTx/>
                <a:latin typeface="+mn-lt"/>
                <a:ea typeface="+mn-ea"/>
                <a:cs typeface="+mn-cs"/>
              </a:rPr>
              <a:t>Logic activity</a:t>
            </a:r>
          </a:p>
          <a:p>
            <a:pPr marL="82296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2000" b="0" i="0" u="none" strike="noStrike" kern="1200" cap="none" spc="0" normalizeH="0" baseline="0" noProof="0" dirty="0" smtClean="0">
                <a:ln>
                  <a:noFill/>
                </a:ln>
                <a:effectLst/>
                <a:uLnTx/>
                <a:uFillTx/>
                <a:latin typeface="+mn-lt"/>
                <a:ea typeface="+mn-ea"/>
                <a:cs typeface="+mn-cs"/>
              </a:rPr>
              <a:t>Glitches</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200" b="0" i="0" u="none" strike="noStrike" kern="1200" cap="none" spc="0" normalizeH="0" baseline="0" noProof="0" dirty="0" smtClean="0">
                <a:ln>
                  <a:noFill/>
                </a:ln>
                <a:effectLst>
                  <a:outerShdw blurRad="38100" dist="38100" dir="2700000" algn="tl">
                    <a:srgbClr val="FFFFFF"/>
                  </a:outerShdw>
                </a:effectLst>
                <a:uLnTx/>
                <a:uFillTx/>
                <a:latin typeface="+mn-lt"/>
                <a:ea typeface="+mn-ea"/>
                <a:cs typeface="+mn-cs"/>
              </a:rPr>
              <a:t>Short-circuit (</a:t>
            </a:r>
            <a:r>
              <a:rPr lang="en-US" sz="2200" dirty="0" smtClean="0">
                <a:effectLst>
                  <a:outerShdw blurRad="38100" dist="38100" dir="2700000" algn="tl">
                    <a:srgbClr val="FFFFFF"/>
                  </a:outerShdw>
                </a:effectLst>
              </a:rPr>
              <a:t>direct current from </a:t>
            </a:r>
            <a:r>
              <a:rPr lang="en-US" sz="2200" dirty="0" err="1" smtClean="0">
                <a:effectLst>
                  <a:outerShdw blurRad="38100" dist="38100" dir="2700000" algn="tl">
                    <a:srgbClr val="FFFFFF"/>
                  </a:outerShdw>
                </a:effectLst>
              </a:rPr>
              <a:t>Vdd</a:t>
            </a:r>
            <a:r>
              <a:rPr lang="en-US" sz="2200" dirty="0" smtClean="0">
                <a:effectLst>
                  <a:outerShdw blurRad="38100" dist="38100" dir="2700000" algn="tl">
                    <a:srgbClr val="FFFFFF"/>
                  </a:outerShdw>
                </a:effectLst>
              </a:rPr>
              <a:t> to GND when both PMOS and NMOS networks are on</a:t>
            </a:r>
            <a:r>
              <a:rPr kumimoji="0" lang="en-US" sz="2200" b="0" i="0" u="none" strike="noStrike" kern="1200" cap="none" spc="0" normalizeH="0" baseline="0" noProof="0" dirty="0" smtClean="0">
                <a:ln>
                  <a:noFill/>
                </a:ln>
                <a:effectLst>
                  <a:outerShdw blurRad="38100" dist="38100" dir="2700000" algn="tl">
                    <a:srgbClr val="FFFFFF"/>
                  </a:outerShdw>
                </a:effectLst>
                <a:uLnTx/>
                <a:uFillTx/>
                <a:latin typeface="+mn-lt"/>
                <a:ea typeface="+mn-ea"/>
                <a:cs typeface="+mn-cs"/>
              </a:rPr>
              <a:t>)</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smtClean="0">
                <a:ln>
                  <a:noFill/>
                </a:ln>
                <a:effectLst>
                  <a:outerShdw blurRad="38100" dist="38100" dir="2700000" algn="tl">
                    <a:srgbClr val="FFFFFF"/>
                  </a:outerShdw>
                </a:effectLst>
                <a:uLnTx/>
                <a:uFillTx/>
                <a:latin typeface="+mn-lt"/>
                <a:ea typeface="+mn-ea"/>
                <a:cs typeface="+mn-cs"/>
              </a:rPr>
              <a:t>Static</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200" b="0" i="0" u="none" strike="noStrike" kern="1200" cap="none" spc="0" normalizeH="0" baseline="0" noProof="0" dirty="0" smtClean="0">
                <a:ln>
                  <a:noFill/>
                </a:ln>
                <a:effectLst>
                  <a:outerShdw blurRad="38100" dist="38100" dir="2700000" algn="tl">
                    <a:srgbClr val="FFFFFF"/>
                  </a:outerShdw>
                </a:effectLst>
                <a:uLnTx/>
                <a:uFillTx/>
                <a:latin typeface="+mn-lt"/>
                <a:ea typeface="+mn-ea"/>
                <a:cs typeface="+mn-cs"/>
              </a:rPr>
              <a:t>Leakage: when input  is not switching.</a:t>
            </a:r>
          </a:p>
        </p:txBody>
      </p:sp>
      <p:sp>
        <p:nvSpPr>
          <p:cNvPr id="5" name="Text Box 4"/>
          <p:cNvSpPr txBox="1">
            <a:spLocks noChangeArrowheads="1"/>
          </p:cNvSpPr>
          <p:nvPr/>
        </p:nvSpPr>
        <p:spPr bwMode="auto">
          <a:xfrm>
            <a:off x="3886200" y="3276600"/>
            <a:ext cx="4395755" cy="1077218"/>
          </a:xfrm>
          <a:prstGeom prst="rect">
            <a:avLst/>
          </a:prstGeom>
          <a:noFill/>
          <a:ln w="9525">
            <a:noFill/>
            <a:miter lim="800000"/>
            <a:headEnd/>
            <a:tailEnd/>
          </a:ln>
        </p:spPr>
        <p:txBody>
          <a:bodyPr wrap="none">
            <a:spAutoFit/>
          </a:bodyPr>
          <a:lstStyle/>
          <a:p>
            <a:pPr eaLnBrk="1" hangingPunct="1"/>
            <a:r>
              <a:rPr lang="en-US" sz="3200" i="1" dirty="0" err="1">
                <a:cs typeface="Arial" pitchFamily="34" charset="0"/>
              </a:rPr>
              <a:t>P</a:t>
            </a:r>
            <a:r>
              <a:rPr lang="en-US" sz="3200" i="1" baseline="-25000" dirty="0" err="1">
                <a:cs typeface="Arial" pitchFamily="34" charset="0"/>
              </a:rPr>
              <a:t>total</a:t>
            </a:r>
            <a:r>
              <a:rPr lang="en-US" sz="3200" i="1" dirty="0">
                <a:cs typeface="Arial" pitchFamily="34" charset="0"/>
              </a:rPr>
              <a:t> </a:t>
            </a:r>
            <a:r>
              <a:rPr lang="en-US" sz="3200" i="1" dirty="0" smtClean="0">
                <a:cs typeface="Arial" pitchFamily="34" charset="0"/>
              </a:rPr>
              <a:t>= </a:t>
            </a:r>
            <a:r>
              <a:rPr lang="en-US" sz="3200" i="1" dirty="0" err="1" smtClean="0">
                <a:cs typeface="Arial" pitchFamily="34" charset="0"/>
              </a:rPr>
              <a:t>P</a:t>
            </a:r>
            <a:r>
              <a:rPr lang="en-US" sz="3200" i="1" baseline="-25000" dirty="0" err="1" smtClean="0">
                <a:cs typeface="Arial" pitchFamily="34" charset="0"/>
              </a:rPr>
              <a:t>dyn</a:t>
            </a:r>
            <a:r>
              <a:rPr lang="en-US" sz="3200" i="1" dirty="0" smtClean="0">
                <a:cs typeface="Arial" pitchFamily="34" charset="0"/>
              </a:rPr>
              <a:t> </a:t>
            </a:r>
            <a:r>
              <a:rPr lang="en-US" sz="3200" i="1" dirty="0">
                <a:cs typeface="Arial" pitchFamily="34" charset="0"/>
              </a:rPr>
              <a:t>+ </a:t>
            </a:r>
            <a:r>
              <a:rPr lang="en-US" sz="3200" i="1" dirty="0" err="1">
                <a:cs typeface="Arial" pitchFamily="34" charset="0"/>
              </a:rPr>
              <a:t>P</a:t>
            </a:r>
            <a:r>
              <a:rPr lang="en-US" sz="3200" i="1" baseline="-25000" dirty="0" err="1">
                <a:cs typeface="Arial" pitchFamily="34" charset="0"/>
              </a:rPr>
              <a:t>stat</a:t>
            </a:r>
            <a:endParaRPr lang="en-US" sz="3200" i="1" baseline="-25000" dirty="0">
              <a:cs typeface="Arial" pitchFamily="34" charset="0"/>
            </a:endParaRPr>
          </a:p>
          <a:p>
            <a:pPr eaLnBrk="1" hangingPunct="1"/>
            <a:r>
              <a:rPr lang="en-US" sz="3200" i="1" dirty="0">
                <a:cs typeface="Arial" pitchFamily="34" charset="0"/>
              </a:rPr>
              <a:t>	</a:t>
            </a:r>
            <a:r>
              <a:rPr lang="en-US" sz="3200" i="1" dirty="0" smtClean="0">
                <a:cs typeface="Arial" pitchFamily="34" charset="0"/>
              </a:rPr>
              <a:t>= </a:t>
            </a:r>
            <a:r>
              <a:rPr lang="en-US" sz="3200" i="1" dirty="0" err="1" smtClean="0">
                <a:cs typeface="Arial" pitchFamily="34" charset="0"/>
              </a:rPr>
              <a:t>P</a:t>
            </a:r>
            <a:r>
              <a:rPr lang="en-US" sz="3200" i="1" baseline="-25000" dirty="0" err="1" smtClean="0">
                <a:cs typeface="Arial" pitchFamily="34" charset="0"/>
              </a:rPr>
              <a:t>tran</a:t>
            </a:r>
            <a:r>
              <a:rPr lang="en-US" sz="3200" i="1" dirty="0" smtClean="0">
                <a:cs typeface="Arial" pitchFamily="34" charset="0"/>
              </a:rPr>
              <a:t> </a:t>
            </a:r>
            <a:r>
              <a:rPr lang="en-US" sz="3200" i="1" dirty="0">
                <a:cs typeface="Arial" pitchFamily="34" charset="0"/>
              </a:rPr>
              <a:t>+ </a:t>
            </a:r>
            <a:r>
              <a:rPr lang="en-US" sz="3200" i="1" dirty="0" err="1">
                <a:cs typeface="Arial" pitchFamily="34" charset="0"/>
              </a:rPr>
              <a:t>P</a:t>
            </a:r>
            <a:r>
              <a:rPr lang="en-US" sz="3200" i="1" baseline="-25000" dirty="0" err="1">
                <a:cs typeface="Arial" pitchFamily="34" charset="0"/>
              </a:rPr>
              <a:t>sc</a:t>
            </a:r>
            <a:r>
              <a:rPr lang="en-US" sz="3200" i="1" dirty="0">
                <a:cs typeface="Arial" pitchFamily="34" charset="0"/>
              </a:rPr>
              <a:t> + </a:t>
            </a:r>
            <a:r>
              <a:rPr lang="en-US" sz="3200" i="1" dirty="0" err="1">
                <a:cs typeface="Arial" pitchFamily="34" charset="0"/>
              </a:rPr>
              <a:t>P</a:t>
            </a:r>
            <a:r>
              <a:rPr lang="en-US" sz="3200" i="1" baseline="-25000" dirty="0" err="1">
                <a:cs typeface="Arial" pitchFamily="34" charset="0"/>
              </a:rPr>
              <a:t>stat</a:t>
            </a:r>
            <a:endParaRPr lang="en-US" sz="3200" i="1" baseline="-25000" dirty="0">
              <a:cs typeface="Arial" pitchFamily="34" charset="0"/>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1698</TotalTime>
  <Words>4065</Words>
  <Application>Microsoft Office PowerPoint</Application>
  <PresentationFormat>On-screen Show (4:3)</PresentationFormat>
  <Paragraphs>768</Paragraphs>
  <Slides>60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60</vt:i4>
      </vt:variant>
    </vt:vector>
  </HeadingPairs>
  <TitlesOfParts>
    <vt:vector size="62" baseType="lpstr">
      <vt:lpstr>Civic</vt:lpstr>
      <vt:lpstr>Equation</vt:lpstr>
      <vt:lpstr>Low Power Design of VLSI Circuits</vt:lpstr>
      <vt:lpstr>Motivation</vt:lpstr>
      <vt:lpstr>Motivation</vt:lpstr>
      <vt:lpstr>VLSI Chip Power Densities</vt:lpstr>
      <vt:lpstr>Gate Level Examples of Low Power (Binary Counter)</vt:lpstr>
      <vt:lpstr>Binary Counter- Grey Coding</vt:lpstr>
      <vt:lpstr>Binary Counter State Encoding</vt:lpstr>
      <vt:lpstr>Power and Energy</vt:lpstr>
      <vt:lpstr>Power Dissipation Components  in CMOS Circuits</vt:lpstr>
      <vt:lpstr>Static Power</vt:lpstr>
      <vt:lpstr>Static Power</vt:lpstr>
      <vt:lpstr>Subthreshold Current Isub</vt:lpstr>
      <vt:lpstr>Scaled Device Subthreshold Leakage</vt:lpstr>
      <vt:lpstr>Dynamic Switching Power </vt:lpstr>
      <vt:lpstr>Dynamic Switching Power</vt:lpstr>
      <vt:lpstr>Glitch Activity</vt:lpstr>
      <vt:lpstr>Short Circuit Power</vt:lpstr>
      <vt:lpstr>Short Circuit Power</vt:lpstr>
      <vt:lpstr>Dynamic Short Circuit Power</vt:lpstr>
      <vt:lpstr>Power Dissipation in CMOS Circuits</vt:lpstr>
      <vt:lpstr>Levels of Power Reduction</vt:lpstr>
      <vt:lpstr>Reducing Power</vt:lpstr>
      <vt:lpstr>Reducing the α(activity factor)</vt:lpstr>
      <vt:lpstr>Clock Gating</vt:lpstr>
      <vt:lpstr>Clock Gating</vt:lpstr>
      <vt:lpstr>16-bit LFSR vs 16-bit gated LFSR</vt:lpstr>
      <vt:lpstr>Logic Restructuring</vt:lpstr>
      <vt:lpstr>Glitches</vt:lpstr>
      <vt:lpstr>PowerPoint Presentation</vt:lpstr>
      <vt:lpstr>Input Ordering</vt:lpstr>
      <vt:lpstr>Datapath Modification to Lower Power</vt:lpstr>
      <vt:lpstr>Parallel Architecture</vt:lpstr>
      <vt:lpstr>Parallel Architecture Example</vt:lpstr>
      <vt:lpstr>Parallel Architecture Example</vt:lpstr>
      <vt:lpstr>Reducing Capacitance</vt:lpstr>
      <vt:lpstr>Pipeline Architecture</vt:lpstr>
      <vt:lpstr>Pipelined Architecture Example</vt:lpstr>
      <vt:lpstr>Parallel vs. Pipeline Architecture</vt:lpstr>
      <vt:lpstr>Reducing Capacitance</vt:lpstr>
      <vt:lpstr>Voltage</vt:lpstr>
      <vt:lpstr>Level Converters</vt:lpstr>
      <vt:lpstr>Clustered Voltage Scaling</vt:lpstr>
      <vt:lpstr>Data Paths</vt:lpstr>
      <vt:lpstr>Clustered Voltage Scaling</vt:lpstr>
      <vt:lpstr>Dynamic Voltage Frequency Scaling</vt:lpstr>
      <vt:lpstr>Frequency and Short-Circuit Current</vt:lpstr>
      <vt:lpstr>Resonant Circuits</vt:lpstr>
      <vt:lpstr>Reducing Static Power-  Dual Threshold Gates</vt:lpstr>
      <vt:lpstr>Dual Threshold Voltage</vt:lpstr>
      <vt:lpstr>Dual Threshold Voltages</vt:lpstr>
      <vt:lpstr>Dual Threshold Voltage Example</vt:lpstr>
      <vt:lpstr>Dual Threshold Voltage Example</vt:lpstr>
      <vt:lpstr>Power Supply Gating</vt:lpstr>
      <vt:lpstr>Power Supply Gating</vt:lpstr>
      <vt:lpstr>Recall </vt:lpstr>
      <vt:lpstr>Power Gating Concept</vt:lpstr>
      <vt:lpstr>       Power Gate Area vs. Frequency and Leakage Reduction</vt:lpstr>
      <vt:lpstr>Power Gated ALU Network Savings</vt:lpstr>
      <vt:lpstr>Current Research in Low Power Design</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Low Power Design of Electronic Circuits</dc:title>
  <dc:creator>Bill Jason P. Tomas</dc:creator>
  <cp:lastModifiedBy>Gamma</cp:lastModifiedBy>
  <cp:revision>53</cp:revision>
  <dcterms:created xsi:type="dcterms:W3CDTF">2012-01-24T18:36:26Z</dcterms:created>
  <dcterms:modified xsi:type="dcterms:W3CDTF">2012-03-19T21:05:37Z</dcterms:modified>
</cp:coreProperties>
</file>